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73" r:id="rId5"/>
    <p:sldId id="294" r:id="rId6"/>
    <p:sldId id="295" r:id="rId7"/>
    <p:sldId id="290" r:id="rId8"/>
    <p:sldId id="293" r:id="rId9"/>
    <p:sldId id="291" r:id="rId10"/>
    <p:sldId id="29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CD5AA1-84AC-400B-8797-2ADEA59E5ABE}">
          <p14:sldIdLst>
            <p14:sldId id="256"/>
            <p14:sldId id="258"/>
            <p14:sldId id="260"/>
            <p14:sldId id="273"/>
            <p14:sldId id="294"/>
            <p14:sldId id="295"/>
            <p14:sldId id="290"/>
            <p14:sldId id="293"/>
            <p14:sldId id="291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07C"/>
    <a:srgbClr val="F5F567"/>
    <a:srgbClr val="E7E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2686" autoAdjust="0"/>
  </p:normalViewPr>
  <p:slideViewPr>
    <p:cSldViewPr>
      <p:cViewPr>
        <p:scale>
          <a:sx n="100" d="100"/>
          <a:sy n="100" d="100"/>
        </p:scale>
        <p:origin x="-194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0E67E-15B1-4839-8B5D-BA5A8A87CE13}" type="datetimeFigureOut">
              <a:rPr lang="en-US" smtClean="0"/>
              <a:pPr/>
              <a:t>14-Nov-12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E8799-2894-4CEE-8DA8-9C23E8417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1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8799-2894-4CEE-8DA8-9C23E84174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7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Femto-header_TD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3"/>
          <a:stretch>
            <a:fillRect/>
          </a:stretch>
        </p:blipFill>
        <p:spPr bwMode="auto">
          <a:xfrm>
            <a:off x="5540343" y="3697"/>
            <a:ext cx="36036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-32" y="5786454"/>
            <a:ext cx="9144000" cy="1071570"/>
          </a:xfrm>
          <a:prstGeom prst="rect">
            <a:avLst/>
          </a:prstGeom>
          <a:gradFill flip="none" rotWithShape="1">
            <a:gsLst>
              <a:gs pos="33000">
                <a:schemeClr val="accent2">
                  <a:lumMod val="50000"/>
                </a:schemeClr>
              </a:gs>
              <a:gs pos="94000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535039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576" y="403385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90AF-44FD-4D6B-A7F9-1A6B17882B0E}" type="datetime1">
              <a:rPr lang="en-US" smtClean="0"/>
              <a:t>14-Nov-12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A7BF-52D4-4A93-B22E-638B7918A1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1" y="17067"/>
            <a:ext cx="2716531" cy="984250"/>
          </a:xfrm>
          <a:prstGeom prst="rect">
            <a:avLst/>
          </a:prstGeom>
        </p:spPr>
      </p:pic>
      <p:pic>
        <p:nvPicPr>
          <p:cNvPr id="12" name="Picture 4" descr="http://upload.wikimedia.org/wikipedia/fr/thumb/e/e2/Universit%C3%A9_de_Franche-Comt%C3%A9_(logo).svg/250px-Universit%C3%A9_de_Franche-Comt%C3%A9_(logo).svg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9489" y="34935"/>
            <a:ext cx="1373739" cy="1066022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" y="1466228"/>
            <a:ext cx="2520701" cy="5059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75" y="790322"/>
            <a:ext cx="969869" cy="9698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29233"/>
            <a:ext cx="1891907" cy="82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BEA1-0BEA-4B89-A00C-AC8A0ADA1550}" type="datetime1">
              <a:rPr lang="en-US" smtClean="0"/>
              <a:t>14-Nov-12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A7BF-52D4-4A93-B22E-638B7918A1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2844" y="1625293"/>
            <a:ext cx="1214469" cy="4500575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D9A4-7040-4713-B167-C7FFE885B333}" type="datetime1">
              <a:rPr lang="en-US" smtClean="0"/>
              <a:t>14-Nov-12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A7BF-52D4-4A93-B22E-638B7918A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8000">
                <a:schemeClr val="accent3">
                  <a:lumMod val="50000"/>
                </a:schemeClr>
              </a:gs>
              <a:gs pos="59000">
                <a:schemeClr val="accent3">
                  <a:lumMod val="60000"/>
                  <a:lumOff val="40000"/>
                </a:schemeClr>
              </a:gs>
              <a:gs pos="8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tant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53F6D6-2FEB-477D-94E2-AF7C9ED07129}" type="datetime1">
              <a:rPr lang="en-US" smtClean="0"/>
              <a:t>14-Nov-12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29A7BF-52D4-4A93-B22E-638B7918A1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2844" y="1625293"/>
            <a:ext cx="1214469" cy="4500575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>
                    <a:lumMod val="50000"/>
                  </a:schemeClr>
                </a:solidFill>
                <a:latin typeface="Brush Script MT" pitchFamily="66" charset="0"/>
              </a:defRPr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" y="11844"/>
            <a:ext cx="1217208" cy="4410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06" y="870233"/>
            <a:ext cx="470535" cy="4705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5" y="476672"/>
            <a:ext cx="696021" cy="3030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" y="476672"/>
            <a:ext cx="726199" cy="145767"/>
          </a:xfrm>
          <a:prstGeom prst="rect">
            <a:avLst/>
          </a:prstGeom>
        </p:spPr>
      </p:pic>
      <p:pic>
        <p:nvPicPr>
          <p:cNvPr id="10" name="Picture 4" descr="http://upload.wikimedia.org/wikipedia/fr/thumb/e/e2/Universit%C3%A9_de_Franche-Comt%C3%A9_(logo).svg/250px-Universit%C3%A9_de_Franche-Comt%C3%A9_(logo).svg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06" y="657355"/>
            <a:ext cx="880686" cy="683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242088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8000">
                <a:schemeClr val="accent3">
                  <a:lumMod val="50000"/>
                </a:schemeClr>
              </a:gs>
              <a:gs pos="59000">
                <a:schemeClr val="accent3">
                  <a:lumMod val="60000"/>
                  <a:lumOff val="40000"/>
                </a:schemeClr>
              </a:gs>
              <a:gs pos="8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tant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52937"/>
            <a:ext cx="7772400" cy="266429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David" pitchFamily="34" charset="-79"/>
                <a:cs typeface="David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424-B709-4136-9C5C-8E1237F296A0}" type="datetime1">
              <a:rPr lang="en-US" smtClean="0"/>
              <a:t>14-Nov-12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A7BF-52D4-4A93-B22E-638B7918A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8000">
                <a:schemeClr val="accent3">
                  <a:lumMod val="50000"/>
                </a:schemeClr>
              </a:gs>
              <a:gs pos="59000">
                <a:schemeClr val="accent3">
                  <a:lumMod val="60000"/>
                  <a:lumOff val="40000"/>
                </a:schemeClr>
              </a:gs>
              <a:gs pos="8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tant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3CE3-BB3D-43BA-A741-A5717B2D558C}" type="datetime1">
              <a:rPr lang="en-US" smtClean="0"/>
              <a:t>14-Nov-12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A7BF-52D4-4A93-B22E-638B7918A1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" y="11844"/>
            <a:ext cx="1217208" cy="4410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06" y="870233"/>
            <a:ext cx="470535" cy="4705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5" y="476672"/>
            <a:ext cx="696021" cy="303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" y="476672"/>
            <a:ext cx="726199" cy="145767"/>
          </a:xfrm>
          <a:prstGeom prst="rect">
            <a:avLst/>
          </a:prstGeom>
        </p:spPr>
      </p:pic>
      <p:pic>
        <p:nvPicPr>
          <p:cNvPr id="13" name="Picture 4" descr="http://upload.wikimedia.org/wikipedia/fr/thumb/e/e2/Universit%C3%A9_de_Franche-Comt%C3%A9_(logo).svg/250px-Universit%C3%A9_de_Franche-Comt%C3%A9_(logo).svg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06" y="657355"/>
            <a:ext cx="880686" cy="683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8000">
                <a:schemeClr val="accent3">
                  <a:lumMod val="50000"/>
                </a:schemeClr>
              </a:gs>
              <a:gs pos="59000">
                <a:schemeClr val="accent3">
                  <a:lumMod val="60000"/>
                  <a:lumOff val="40000"/>
                </a:schemeClr>
              </a:gs>
              <a:gs pos="8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tant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E93E-653A-482B-BE05-D8F017CBD237}" type="datetime1">
              <a:rPr lang="en-US" smtClean="0"/>
              <a:t>14-Nov-12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A7BF-52D4-4A93-B22E-638B7918A1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" y="11844"/>
            <a:ext cx="1217208" cy="4410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06" y="870233"/>
            <a:ext cx="470535" cy="4705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5" y="476672"/>
            <a:ext cx="696021" cy="3030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" y="476672"/>
            <a:ext cx="726199" cy="145767"/>
          </a:xfrm>
          <a:prstGeom prst="rect">
            <a:avLst/>
          </a:prstGeom>
        </p:spPr>
      </p:pic>
      <p:pic>
        <p:nvPicPr>
          <p:cNvPr id="14" name="Picture 4" descr="http://upload.wikimedia.org/wikipedia/fr/thumb/e/e2/Universit%C3%A9_de_Franche-Comt%C3%A9_(logo).svg/250px-Universit%C3%A9_de_Franche-Comt%C3%A9_(logo).svg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06" y="657355"/>
            <a:ext cx="880686" cy="683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F25D-BB1A-4BF5-BFDB-2C50287BA9D9}" type="datetime1">
              <a:rPr lang="en-US" smtClean="0"/>
              <a:t>14-Nov-12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A7BF-52D4-4A93-B22E-638B7918A1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2844" y="1625293"/>
            <a:ext cx="1214469" cy="4500575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8000">
                <a:schemeClr val="accent3">
                  <a:lumMod val="50000"/>
                </a:schemeClr>
              </a:gs>
              <a:gs pos="59000">
                <a:schemeClr val="accent3">
                  <a:lumMod val="60000"/>
                  <a:lumOff val="40000"/>
                </a:schemeClr>
              </a:gs>
              <a:gs pos="8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tant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" y="11844"/>
            <a:ext cx="1217208" cy="4410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06" y="870233"/>
            <a:ext cx="470535" cy="4705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5" y="476672"/>
            <a:ext cx="696021" cy="303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" y="476672"/>
            <a:ext cx="726199" cy="145767"/>
          </a:xfrm>
          <a:prstGeom prst="rect">
            <a:avLst/>
          </a:prstGeom>
        </p:spPr>
      </p:pic>
      <p:pic>
        <p:nvPicPr>
          <p:cNvPr id="13" name="Picture 4" descr="http://upload.wikimedia.org/wikipedia/fr/thumb/e/e2/Universit%C3%A9_de_Franche-Comt%C3%A9_(logo).svg/250px-Universit%C3%A9_de_Franche-Comt%C3%A9_(logo).svg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06" y="657355"/>
            <a:ext cx="880686" cy="683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E070-95C0-4D81-BBD7-94BD187A26BB}" type="datetime1">
              <a:rPr lang="en-US" smtClean="0"/>
              <a:t>14-Nov-12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A7BF-52D4-4A93-B22E-638B7918A1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2844" y="1625293"/>
            <a:ext cx="1214469" cy="4500575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CF6C-D872-4CD1-B8E4-F04631946A6E}" type="datetime1">
              <a:rPr lang="en-US" smtClean="0"/>
              <a:t>14-Nov-12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A7BF-52D4-4A93-B22E-638B7918A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27E0-33F7-46CF-A390-36E5B7470B94}" type="datetime1">
              <a:rPr lang="en-US" smtClean="0"/>
              <a:t>14-Nov-12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A7BF-52D4-4A93-B22E-638B7918A1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2844" y="1625293"/>
            <a:ext cx="1214469" cy="4500575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2" y="6215082"/>
            <a:ext cx="9144000" cy="642942"/>
          </a:xfrm>
          <a:prstGeom prst="rect">
            <a:avLst/>
          </a:prstGeom>
          <a:gradFill flip="none" rotWithShape="1">
            <a:gsLst>
              <a:gs pos="33000">
                <a:schemeClr val="accent2">
                  <a:lumMod val="50000"/>
                </a:schemeClr>
              </a:gs>
              <a:gs pos="94000">
                <a:srgbClr val="F0EBD5"/>
              </a:gs>
              <a:gs pos="100000">
                <a:srgbClr val="D1C39F"/>
              </a:gs>
            </a:gsLst>
            <a:lin ang="189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tantia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429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0166" y="1600200"/>
            <a:ext cx="71866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onstantia" pitchFamily="18" charset="0"/>
              </a:defRPr>
            </a:lvl1pPr>
          </a:lstStyle>
          <a:p>
            <a:fld id="{DCE8180D-EEAC-45CE-BBD6-AC869373E92B}" type="datetime1">
              <a:rPr lang="en-US" smtClean="0"/>
              <a:t>14-Nov-12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9729A7BF-52D4-4A93-B22E-638B7918A1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Distributed Pneumatic MEMS for fast Conveyance of Fragile Objects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033854"/>
            <a:ext cx="792088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November 2012</a:t>
            </a:r>
          </a:p>
          <a:p>
            <a:r>
              <a:rPr lang="en-US" sz="2600" dirty="0" err="1" smtClean="0"/>
              <a:t>Amirali</a:t>
            </a:r>
            <a:r>
              <a:rPr lang="en-US" sz="2600" dirty="0" smtClean="0"/>
              <a:t> HABIBI, </a:t>
            </a:r>
            <a:r>
              <a:rPr lang="en-US" sz="2600" dirty="0" err="1" smtClean="0"/>
              <a:t>Eugen</a:t>
            </a:r>
            <a:r>
              <a:rPr lang="en-US" sz="2600" dirty="0" smtClean="0"/>
              <a:t> DEDU, </a:t>
            </a:r>
            <a:r>
              <a:rPr lang="en-US" sz="2600" dirty="0" err="1" smtClean="0"/>
              <a:t>Julien</a:t>
            </a:r>
            <a:r>
              <a:rPr lang="en-US" sz="2600" dirty="0" smtClean="0"/>
              <a:t> BOURGEOIS, Guillaume LAURENT, Nadine PIAT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b="1" dirty="0"/>
              <a:t>This work was supported by the Smart Blocks under the </a:t>
            </a:r>
            <a:r>
              <a:rPr lang="en-US" sz="1600" b="1" dirty="0" smtClean="0"/>
              <a:t>number ANR-2011-BS03-005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A7BF-52D4-4A93-B22E-638B7918A13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3528" y="2658616"/>
            <a:ext cx="7186634" cy="12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smtClean="0"/>
              <a:t>Questions?</a:t>
            </a:r>
            <a:endParaRPr lang="en-US" sz="7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4657223" cy="168739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5928" y="4088904"/>
            <a:ext cx="7186634" cy="12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We will meet in poster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 Blocks?</a:t>
            </a:r>
          </a:p>
          <a:p>
            <a:r>
              <a:rPr lang="en-US" dirty="0" smtClean="0"/>
              <a:t>Domain</a:t>
            </a:r>
          </a:p>
          <a:p>
            <a:r>
              <a:rPr lang="en-US" dirty="0" smtClean="0"/>
              <a:t>Object Recognition and Movement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Smart Blocks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Tasks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Object Recognition and Movement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A7BF-52D4-4A93-B22E-638B7918A13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Smart Blocks Architecture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Outline</a:t>
            </a:r>
          </a:p>
          <a:p>
            <a:r>
              <a:rPr lang="en-US" dirty="0">
                <a:solidFill>
                  <a:schemeClr val="tx1"/>
                </a:solidFill>
              </a:rPr>
              <a:t>Smart Blocks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Tasks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Object Recognition and Movement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A7BF-52D4-4A93-B22E-638B7918A13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17" y="2444588"/>
            <a:ext cx="1224136" cy="979309"/>
          </a:xfr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34224"/>
            <a:ext cx="5442080" cy="19799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96" y="3100463"/>
            <a:ext cx="2376264" cy="13366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23" y="1682436"/>
            <a:ext cx="1129130" cy="74175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13" y="4293096"/>
            <a:ext cx="2161631" cy="160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32" y="3561970"/>
            <a:ext cx="3563136" cy="2708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Tasks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A7BF-52D4-4A93-B22E-638B7918A13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Outline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Smart Blocks</a:t>
            </a:r>
          </a:p>
          <a:p>
            <a:r>
              <a:rPr lang="en-US" dirty="0">
                <a:solidFill>
                  <a:schemeClr val="tx1"/>
                </a:solidFill>
              </a:rPr>
              <a:t>Tasks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Object Recognition and Movement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99555" y="3547616"/>
            <a:ext cx="1512168" cy="144016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95736" y="4034316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tantia" pitchFamily="18" charset="0"/>
              </a:rPr>
              <a:t>Real-Time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10810" y="4794200"/>
            <a:ext cx="1512168" cy="14401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12556" y="5292700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tantia" pitchFamily="18" charset="0"/>
              </a:rPr>
              <a:t>Mechanics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37187" y="3560316"/>
            <a:ext cx="1512168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33368" y="4047016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tantia" pitchFamily="18" charset="0"/>
              </a:rPr>
              <a:t>Power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59595" y="1963440"/>
            <a:ext cx="1512168" cy="14401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55776" y="2450140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tantia" pitchFamily="18" charset="0"/>
              </a:rPr>
              <a:t>Network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72813" y="4797152"/>
            <a:ext cx="1512168" cy="1440160"/>
          </a:xfrm>
          <a:prstGeom prst="ellipse">
            <a:avLst/>
          </a:prstGeom>
          <a:solidFill>
            <a:srgbClr val="CFE07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50456" y="5108569"/>
            <a:ext cx="174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nstantia" pitchFamily="18" charset="0"/>
              </a:rPr>
              <a:t>Modular</a:t>
            </a:r>
          </a:p>
          <a:p>
            <a:pPr algn="ctr"/>
            <a:r>
              <a:rPr lang="en-US" sz="2000" dirty="0" smtClean="0">
                <a:latin typeface="Constantia" pitchFamily="18" charset="0"/>
              </a:rPr>
              <a:t>Self-</a:t>
            </a:r>
            <a:r>
              <a:rPr lang="en-US" sz="2000" dirty="0" err="1" smtClean="0">
                <a:latin typeface="Constantia" pitchFamily="18" charset="0"/>
              </a:rPr>
              <a:t>Reconf</a:t>
            </a:r>
            <a:endParaRPr lang="en-US" sz="2000" dirty="0">
              <a:latin typeface="Constantia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229591" y="1228824"/>
            <a:ext cx="1512168" cy="14401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25772" y="1715524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tantia" pitchFamily="18" charset="0"/>
              </a:rPr>
              <a:t>Control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89847" y="1950740"/>
            <a:ext cx="1512168" cy="1440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686028" y="2221913"/>
            <a:ext cx="1742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tantia" pitchFamily="18" charset="0"/>
              </a:rPr>
              <a:t>Fault-Tolerance</a:t>
            </a:r>
            <a:endParaRPr lang="en-US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&amp;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Recognition</a:t>
            </a:r>
          </a:p>
          <a:p>
            <a:r>
              <a:rPr lang="en-US" dirty="0" smtClean="0"/>
              <a:t>Message Routing</a:t>
            </a:r>
          </a:p>
          <a:p>
            <a:r>
              <a:rPr lang="en-US" dirty="0" smtClean="0"/>
              <a:t>Control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EDF Scheduler </a:t>
            </a:r>
          </a:p>
          <a:p>
            <a:pPr marL="0" indent="0">
              <a:buNone/>
            </a:pPr>
            <a:r>
              <a:rPr lang="en-US" dirty="0" smtClean="0"/>
              <a:t>Multi </a:t>
            </a:r>
            <a:r>
              <a:rPr lang="en-US" smtClean="0"/>
              <a:t>Object Arrival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A7BF-52D4-4A93-B22E-638B7918A13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Outline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Smart Blocks</a:t>
            </a:r>
          </a:p>
          <a:p>
            <a:r>
              <a:rPr lang="en-US" dirty="0">
                <a:solidFill>
                  <a:schemeClr val="tx1"/>
                </a:solidFill>
              </a:rPr>
              <a:t>Tasks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Object Recognition and Movement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&amp; Scheduling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Non-Periodic Tasks</a:t>
                </a:r>
              </a:p>
              <a:p>
                <a:r>
                  <a:rPr lang="en-US" dirty="0" smtClean="0"/>
                  <a:t>EDF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Set of </a:t>
                </a:r>
                <a:r>
                  <a:rPr lang="en-US" dirty="0" smtClean="0"/>
                  <a:t>Tasks in block i: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/>
                          </a:rPr>
                          <m:t>𝜏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/>
                          </a:rPr>
                          <m:t>𝜏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l-GR" dirty="0"/>
                  <a:t> </a:t>
                </a:r>
                <a:r>
                  <a:rPr lang="en-US" dirty="0" smtClean="0"/>
                  <a:t>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/>
                          </a:rPr>
                          <m:t>𝜏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…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/>
                          </a:rPr>
                          <m:t>𝜏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Set of </a:t>
                </a:r>
                <a:r>
                  <a:rPr lang="en-US" dirty="0" smtClean="0"/>
                  <a:t>Communication in block 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66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A7BF-52D4-4A93-B22E-638B7918A13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Outline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Smart Blocks</a:t>
            </a:r>
          </a:p>
          <a:p>
            <a:r>
              <a:rPr lang="en-US" dirty="0">
                <a:solidFill>
                  <a:schemeClr val="tx1"/>
                </a:solidFill>
              </a:rPr>
              <a:t>Tasks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Object Recognition and Movement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4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Outline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Smart Blocks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Tasks</a:t>
            </a:r>
          </a:p>
          <a:p>
            <a:r>
              <a:rPr lang="en-US" dirty="0">
                <a:solidFill>
                  <a:schemeClr val="tx1"/>
                </a:solidFill>
              </a:rPr>
              <a:t>Object Recognition and Movement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D:\Publication\RTNS\figures\DifferentTy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00224"/>
            <a:ext cx="7090554" cy="378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A7BF-52D4-4A93-B22E-638B7918A13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A7BF-52D4-4A93-B22E-638B7918A13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Outline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Smart Blocks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Tasks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Object Recognition and Movement</a:t>
            </a:r>
          </a:p>
          <a:p>
            <a:r>
              <a:rPr lang="en-US" dirty="0">
                <a:solidFill>
                  <a:schemeClr val="tx1"/>
                </a:solidFill>
              </a:rPr>
              <a:t>Results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3654921" cy="2736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38" y="2132856"/>
            <a:ext cx="365492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</a:p>
          <a:p>
            <a:r>
              <a:rPr lang="en-US" dirty="0" smtClean="0"/>
              <a:t>Extract the Physicals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Object Recognition and Movement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A7BF-52D4-4A93-B22E-638B7918A13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Outline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Smart Blocks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Tasks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Object Recognition and Movement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  <a:p>
            <a:r>
              <a:rPr lang="en-US" dirty="0">
                <a:solidFill>
                  <a:schemeClr val="tx1"/>
                </a:solidFill>
              </a:rPr>
              <a:t>Conclusion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Template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Presentation_Template_V1</Template>
  <TotalTime>2735</TotalTime>
  <Words>242</Words>
  <Application>Microsoft Office PowerPoint</Application>
  <PresentationFormat>On-screen Show (4:3)</PresentationFormat>
  <Paragraphs>109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Presentation_Template_V1</vt:lpstr>
      <vt:lpstr>Distributed Pneumatic MEMS for fast Conveyance of Fragile Objects</vt:lpstr>
      <vt:lpstr>Outline</vt:lpstr>
      <vt:lpstr>Smart Blocks Architecture </vt:lpstr>
      <vt:lpstr>Different Tasks</vt:lpstr>
      <vt:lpstr>Tasks &amp; Scheduling</vt:lpstr>
      <vt:lpstr>Tasks &amp; Scheduling</vt:lpstr>
      <vt:lpstr>Strategies for Movement</vt:lpstr>
      <vt:lpstr>Result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Amirali</dc:creator>
  <cp:lastModifiedBy>Amirali</cp:lastModifiedBy>
  <cp:revision>179</cp:revision>
  <dcterms:created xsi:type="dcterms:W3CDTF">2012-06-12T11:05:02Z</dcterms:created>
  <dcterms:modified xsi:type="dcterms:W3CDTF">2012-11-14T09:01:09Z</dcterms:modified>
</cp:coreProperties>
</file>