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9" r:id="rId2"/>
    <p:sldMasterId id="2147483865" r:id="rId3"/>
  </p:sldMasterIdLst>
  <p:notesMasterIdLst>
    <p:notesMasterId r:id="rId35"/>
  </p:notesMasterIdLst>
  <p:handoutMasterIdLst>
    <p:handoutMasterId r:id="rId36"/>
  </p:handoutMasterIdLst>
  <p:sldIdLst>
    <p:sldId id="274" r:id="rId4"/>
    <p:sldId id="272" r:id="rId5"/>
    <p:sldId id="342" r:id="rId6"/>
    <p:sldId id="283" r:id="rId7"/>
    <p:sldId id="276" r:id="rId8"/>
    <p:sldId id="277" r:id="rId9"/>
    <p:sldId id="352" r:id="rId10"/>
    <p:sldId id="371" r:id="rId11"/>
    <p:sldId id="289" r:id="rId12"/>
    <p:sldId id="302" r:id="rId13"/>
    <p:sldId id="365" r:id="rId14"/>
    <p:sldId id="287" r:id="rId15"/>
    <p:sldId id="366" r:id="rId16"/>
    <p:sldId id="367" r:id="rId17"/>
    <p:sldId id="368" r:id="rId18"/>
    <p:sldId id="370" r:id="rId19"/>
    <p:sldId id="319" r:id="rId20"/>
    <p:sldId id="310" r:id="rId21"/>
    <p:sldId id="271" r:id="rId22"/>
    <p:sldId id="285" r:id="rId23"/>
    <p:sldId id="378" r:id="rId24"/>
    <p:sldId id="377" r:id="rId25"/>
    <p:sldId id="372" r:id="rId26"/>
    <p:sldId id="373" r:id="rId27"/>
    <p:sldId id="374" r:id="rId28"/>
    <p:sldId id="375" r:id="rId29"/>
    <p:sldId id="309" r:id="rId30"/>
    <p:sldId id="354" r:id="rId31"/>
    <p:sldId id="355" r:id="rId32"/>
    <p:sldId id="363" r:id="rId33"/>
    <p:sldId id="364" r:id="rId34"/>
  </p:sldIdLst>
  <p:sldSz cx="9144000" cy="6858000" type="screen4x3"/>
  <p:notesSz cx="6858000" cy="9144000"/>
  <p:defaultTextStyle>
    <a:defPPr>
      <a:defRPr lang="fr-FR"/>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99CCFF"/>
    <a:srgbClr val="0099FF"/>
    <a:srgbClr val="33CCFF"/>
    <a:srgbClr val="3399FF"/>
    <a:srgbClr val="000099"/>
    <a:srgbClr val="336699"/>
    <a:srgbClr val="AF191D"/>
    <a:srgbClr val="CD28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2263" autoAdjust="0"/>
  </p:normalViewPr>
  <p:slideViewPr>
    <p:cSldViewPr snapToGrid="0" snapToObjects="1">
      <p:cViewPr>
        <p:scale>
          <a:sx n="99" d="100"/>
          <a:sy n="99" d="100"/>
        </p:scale>
        <p:origin x="18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29D3E-2871-4FB9-B8B0-C1F365BC61C8}" type="doc">
      <dgm:prSet loTypeId="urn:microsoft.com/office/officeart/2005/8/layout/venn1" loCatId="relationship" qsTypeId="urn:microsoft.com/office/officeart/2005/8/quickstyle/simple1" qsCatId="simple" csTypeId="urn:microsoft.com/office/officeart/2005/8/colors/colorful4" csCatId="colorful" phldr="1"/>
      <dgm:spPr/>
    </dgm:pt>
    <dgm:pt modelId="{4BB7946F-12F6-4063-AB42-2F920BEF8A78}">
      <dgm:prSet phldrT="[Texte]" custT="1"/>
      <dgm:spPr>
        <a:solidFill>
          <a:schemeClr val="accent4">
            <a:lumMod val="75000"/>
            <a:alpha val="50000"/>
          </a:schemeClr>
        </a:solidFill>
      </dgm:spPr>
      <dgm:t>
        <a:bodyPr/>
        <a:lstStyle/>
        <a:p>
          <a:pPr algn="l"/>
          <a:endParaRPr lang="en-US" sz="1050" b="1" noProof="0" dirty="0" smtClean="0">
            <a:solidFill>
              <a:schemeClr val="bg1"/>
            </a:solidFill>
          </a:endParaRPr>
        </a:p>
        <a:p>
          <a:pPr algn="l"/>
          <a:endParaRPr lang="en-US" sz="2400" b="1" noProof="0" dirty="0" smtClean="0">
            <a:solidFill>
              <a:schemeClr val="bg1"/>
            </a:solidFill>
          </a:endParaRPr>
        </a:p>
      </dgm:t>
    </dgm:pt>
    <dgm:pt modelId="{3615922E-3AC6-4E1B-B528-8E003D5015F7}" type="parTrans" cxnId="{15FF8FA7-AEC1-41CA-B741-9FA48A78099E}">
      <dgm:prSet/>
      <dgm:spPr/>
      <dgm:t>
        <a:bodyPr/>
        <a:lstStyle/>
        <a:p>
          <a:endParaRPr lang="fr-FR"/>
        </a:p>
      </dgm:t>
    </dgm:pt>
    <dgm:pt modelId="{B4F35A64-BB07-4BBA-B845-92209E50D5FC}" type="sibTrans" cxnId="{15FF8FA7-AEC1-41CA-B741-9FA48A78099E}">
      <dgm:prSet/>
      <dgm:spPr/>
      <dgm:t>
        <a:bodyPr/>
        <a:lstStyle/>
        <a:p>
          <a:endParaRPr lang="fr-FR"/>
        </a:p>
      </dgm:t>
    </dgm:pt>
    <dgm:pt modelId="{06B9F72A-3A39-42A7-AECE-DDBC7AEFBC3E}">
      <dgm:prSet phldrT="[Texte]" custT="1"/>
      <dgm:spPr/>
      <dgm:t>
        <a:bodyPr/>
        <a:lstStyle/>
        <a:p>
          <a:pPr algn="ctr"/>
          <a:r>
            <a:rPr lang="en-US" sz="2400" b="1" noProof="0" dirty="0" smtClean="0">
              <a:solidFill>
                <a:srgbClr val="0070C0"/>
              </a:solidFill>
            </a:rPr>
            <a:t>HTTP Adaptive Streaming: OFF period issue</a:t>
          </a:r>
        </a:p>
        <a:p>
          <a:pPr algn="r"/>
          <a:endParaRPr lang="en-US" sz="2400" b="1" noProof="0" dirty="0" smtClean="0">
            <a:solidFill>
              <a:srgbClr val="0070C0"/>
            </a:solidFill>
          </a:endParaRPr>
        </a:p>
        <a:p>
          <a:pPr algn="r"/>
          <a:r>
            <a:rPr lang="en-US" sz="1600" b="1" noProof="0" dirty="0" smtClean="0">
              <a:solidFill>
                <a:srgbClr val="0070C0"/>
              </a:solidFill>
              <a:sym typeface="Wingdings" pitchFamily="2" charset="2"/>
            </a:rPr>
            <a:t> Shrinking OFF periods 	and expending ON periods are needful</a:t>
          </a:r>
          <a:endParaRPr lang="en-US" sz="1600" b="1" noProof="0" dirty="0" smtClean="0">
            <a:solidFill>
              <a:srgbClr val="0070C0"/>
            </a:solidFill>
          </a:endParaRPr>
        </a:p>
        <a:p>
          <a:pPr algn="ctr"/>
          <a:r>
            <a:rPr lang="en-US" sz="1600" b="1" noProof="0" dirty="0" smtClean="0">
              <a:solidFill>
                <a:srgbClr val="0070C0"/>
              </a:solidFill>
            </a:rPr>
            <a:t> </a:t>
          </a:r>
          <a:r>
            <a:rPr lang="en-US" sz="1600" b="1" noProof="0" dirty="0" smtClean="0">
              <a:solidFill>
                <a:srgbClr val="FF0000"/>
              </a:solidFill>
              <a:sym typeface="Wingdings" pitchFamily="2" charset="2"/>
            </a:rPr>
            <a:t></a:t>
          </a:r>
          <a:r>
            <a:rPr lang="en-US" sz="1600" b="1" noProof="0" dirty="0" smtClean="0">
              <a:solidFill>
                <a:srgbClr val="FF0000"/>
              </a:solidFill>
            </a:rPr>
            <a:t>HAS traffic shaping</a:t>
          </a:r>
          <a:endParaRPr lang="en-US" sz="1600" b="1" noProof="0" dirty="0">
            <a:solidFill>
              <a:srgbClr val="FF0000"/>
            </a:solidFill>
          </a:endParaRPr>
        </a:p>
      </dgm:t>
    </dgm:pt>
    <dgm:pt modelId="{77A4FA3F-629D-499C-93A1-FA6085AB6BB0}" type="parTrans" cxnId="{5CD46752-7E81-4E14-8C4D-80DA6002797B}">
      <dgm:prSet/>
      <dgm:spPr/>
      <dgm:t>
        <a:bodyPr/>
        <a:lstStyle/>
        <a:p>
          <a:endParaRPr lang="fr-FR"/>
        </a:p>
      </dgm:t>
    </dgm:pt>
    <dgm:pt modelId="{4D00C1AF-A5BF-4EF7-BFAA-A809E674B63F}" type="sibTrans" cxnId="{5CD46752-7E81-4E14-8C4D-80DA6002797B}">
      <dgm:prSet/>
      <dgm:spPr/>
      <dgm:t>
        <a:bodyPr/>
        <a:lstStyle/>
        <a:p>
          <a:endParaRPr lang="fr-FR"/>
        </a:p>
      </dgm:t>
    </dgm:pt>
    <dgm:pt modelId="{66FF03B2-DC7B-4494-87BB-7523C70C48B7}" type="pres">
      <dgm:prSet presAssocID="{1E529D3E-2871-4FB9-B8B0-C1F365BC61C8}" presName="compositeShape" presStyleCnt="0">
        <dgm:presLayoutVars>
          <dgm:chMax val="7"/>
          <dgm:dir/>
          <dgm:resizeHandles val="exact"/>
        </dgm:presLayoutVars>
      </dgm:prSet>
      <dgm:spPr/>
    </dgm:pt>
    <dgm:pt modelId="{01AD24DC-857D-43A5-AA9D-C10CE058457A}" type="pres">
      <dgm:prSet presAssocID="{4BB7946F-12F6-4063-AB42-2F920BEF8A78}" presName="circ1" presStyleLbl="vennNode1" presStyleIdx="0" presStyleCnt="2" custScaleX="109706" custScaleY="108867" custLinFactNeighborX="-184" custLinFactNeighborY="1116"/>
      <dgm:spPr/>
      <dgm:t>
        <a:bodyPr/>
        <a:lstStyle/>
        <a:p>
          <a:endParaRPr lang="fr-FR"/>
        </a:p>
      </dgm:t>
    </dgm:pt>
    <dgm:pt modelId="{C093972E-532D-4846-9D1D-EB3358AAE843}" type="pres">
      <dgm:prSet presAssocID="{4BB7946F-12F6-4063-AB42-2F920BEF8A78}" presName="circ1Tx" presStyleLbl="revTx" presStyleIdx="0" presStyleCnt="0">
        <dgm:presLayoutVars>
          <dgm:chMax val="0"/>
          <dgm:chPref val="0"/>
          <dgm:bulletEnabled val="1"/>
        </dgm:presLayoutVars>
      </dgm:prSet>
      <dgm:spPr/>
      <dgm:t>
        <a:bodyPr/>
        <a:lstStyle/>
        <a:p>
          <a:endParaRPr lang="fr-FR"/>
        </a:p>
      </dgm:t>
    </dgm:pt>
    <dgm:pt modelId="{6203DDE6-3EF2-4F1C-B9DD-C8962DEC2359}" type="pres">
      <dgm:prSet presAssocID="{06B9F72A-3A39-42A7-AECE-DDBC7AEFBC3E}" presName="circ2" presStyleLbl="vennNode1" presStyleIdx="1" presStyleCnt="2" custScaleX="114432" custScaleY="108153" custLinFactNeighborX="-1244" custLinFactNeighborY="2543"/>
      <dgm:spPr/>
      <dgm:t>
        <a:bodyPr/>
        <a:lstStyle/>
        <a:p>
          <a:endParaRPr lang="fr-FR"/>
        </a:p>
      </dgm:t>
    </dgm:pt>
    <dgm:pt modelId="{77B61722-936D-4533-91B9-653A23A5116F}" type="pres">
      <dgm:prSet presAssocID="{06B9F72A-3A39-42A7-AECE-DDBC7AEFBC3E}" presName="circ2Tx" presStyleLbl="revTx" presStyleIdx="0" presStyleCnt="0">
        <dgm:presLayoutVars>
          <dgm:chMax val="0"/>
          <dgm:chPref val="0"/>
          <dgm:bulletEnabled val="1"/>
        </dgm:presLayoutVars>
      </dgm:prSet>
      <dgm:spPr/>
      <dgm:t>
        <a:bodyPr/>
        <a:lstStyle/>
        <a:p>
          <a:endParaRPr lang="fr-FR"/>
        </a:p>
      </dgm:t>
    </dgm:pt>
  </dgm:ptLst>
  <dgm:cxnLst>
    <dgm:cxn modelId="{4856D1B7-C515-8F41-9C90-AE39F6BA9BB2}" type="presOf" srcId="{06B9F72A-3A39-42A7-AECE-DDBC7AEFBC3E}" destId="{77B61722-936D-4533-91B9-653A23A5116F}" srcOrd="1" destOrd="0" presId="urn:microsoft.com/office/officeart/2005/8/layout/venn1"/>
    <dgm:cxn modelId="{5CD46752-7E81-4E14-8C4D-80DA6002797B}" srcId="{1E529D3E-2871-4FB9-B8B0-C1F365BC61C8}" destId="{06B9F72A-3A39-42A7-AECE-DDBC7AEFBC3E}" srcOrd="1" destOrd="0" parTransId="{77A4FA3F-629D-499C-93A1-FA6085AB6BB0}" sibTransId="{4D00C1AF-A5BF-4EF7-BFAA-A809E674B63F}"/>
    <dgm:cxn modelId="{15FF8FA7-AEC1-41CA-B741-9FA48A78099E}" srcId="{1E529D3E-2871-4FB9-B8B0-C1F365BC61C8}" destId="{4BB7946F-12F6-4063-AB42-2F920BEF8A78}" srcOrd="0" destOrd="0" parTransId="{3615922E-3AC6-4E1B-B528-8E003D5015F7}" sibTransId="{B4F35A64-BB07-4BBA-B845-92209E50D5FC}"/>
    <dgm:cxn modelId="{C0E7A131-1348-BE48-8DD5-C885D42F5377}" type="presOf" srcId="{06B9F72A-3A39-42A7-AECE-DDBC7AEFBC3E}" destId="{6203DDE6-3EF2-4F1C-B9DD-C8962DEC2359}" srcOrd="0" destOrd="0" presId="urn:microsoft.com/office/officeart/2005/8/layout/venn1"/>
    <dgm:cxn modelId="{2FFECA22-8C59-334B-B772-B70355A00F22}" type="presOf" srcId="{4BB7946F-12F6-4063-AB42-2F920BEF8A78}" destId="{01AD24DC-857D-43A5-AA9D-C10CE058457A}" srcOrd="0" destOrd="0" presId="urn:microsoft.com/office/officeart/2005/8/layout/venn1"/>
    <dgm:cxn modelId="{3D302296-66F4-CA47-8745-CF4AC69DAD82}" type="presOf" srcId="{1E529D3E-2871-4FB9-B8B0-C1F365BC61C8}" destId="{66FF03B2-DC7B-4494-87BB-7523C70C48B7}" srcOrd="0" destOrd="0" presId="urn:microsoft.com/office/officeart/2005/8/layout/venn1"/>
    <dgm:cxn modelId="{FF6A1A21-1738-B94E-B2F7-4DD13C6F6F8A}" type="presOf" srcId="{4BB7946F-12F6-4063-AB42-2F920BEF8A78}" destId="{C093972E-532D-4846-9D1D-EB3358AAE843}" srcOrd="1" destOrd="0" presId="urn:microsoft.com/office/officeart/2005/8/layout/venn1"/>
    <dgm:cxn modelId="{88298CC7-1CE7-7B47-9FC6-F9334AF25CAB}" type="presParOf" srcId="{66FF03B2-DC7B-4494-87BB-7523C70C48B7}" destId="{01AD24DC-857D-43A5-AA9D-C10CE058457A}" srcOrd="0" destOrd="0" presId="urn:microsoft.com/office/officeart/2005/8/layout/venn1"/>
    <dgm:cxn modelId="{2A655265-34E8-624F-A029-77D1C44A0656}" type="presParOf" srcId="{66FF03B2-DC7B-4494-87BB-7523C70C48B7}" destId="{C093972E-532D-4846-9D1D-EB3358AAE843}" srcOrd="1" destOrd="0" presId="urn:microsoft.com/office/officeart/2005/8/layout/venn1"/>
    <dgm:cxn modelId="{0C340AE1-D0F6-DA43-A454-217E1939BDF2}" type="presParOf" srcId="{66FF03B2-DC7B-4494-87BB-7523C70C48B7}" destId="{6203DDE6-3EF2-4F1C-B9DD-C8962DEC2359}" srcOrd="2" destOrd="0" presId="urn:microsoft.com/office/officeart/2005/8/layout/venn1"/>
    <dgm:cxn modelId="{17B450CD-2488-0C43-BC36-3C445F3EE991}" type="presParOf" srcId="{66FF03B2-DC7B-4494-87BB-7523C70C48B7}" destId="{77B61722-936D-4533-91B9-653A23A5116F}" srcOrd="3"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D24DC-857D-43A5-AA9D-C10CE058457A}">
      <dsp:nvSpPr>
        <dsp:cNvPr id="0" name=""/>
        <dsp:cNvSpPr/>
      </dsp:nvSpPr>
      <dsp:spPr>
        <a:xfrm>
          <a:off x="-92636" y="309457"/>
          <a:ext cx="5131554" cy="5092309"/>
        </a:xfrm>
        <a:prstGeom prst="ellipse">
          <a:avLst/>
        </a:prstGeom>
        <a:solidFill>
          <a:schemeClr val="accent4">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466725">
            <a:lnSpc>
              <a:spcPct val="90000"/>
            </a:lnSpc>
            <a:spcBef>
              <a:spcPct val="0"/>
            </a:spcBef>
            <a:spcAft>
              <a:spcPct val="35000"/>
            </a:spcAft>
          </a:pPr>
          <a:endParaRPr lang="en-US" sz="1050" b="1" kern="1200" noProof="0" dirty="0" smtClean="0">
            <a:solidFill>
              <a:schemeClr val="bg1"/>
            </a:solidFill>
          </a:endParaRPr>
        </a:p>
        <a:p>
          <a:pPr lvl="0" algn="l" defTabSz="466725">
            <a:lnSpc>
              <a:spcPct val="90000"/>
            </a:lnSpc>
            <a:spcBef>
              <a:spcPct val="0"/>
            </a:spcBef>
            <a:spcAft>
              <a:spcPct val="35000"/>
            </a:spcAft>
          </a:pPr>
          <a:endParaRPr lang="en-US" sz="2400" b="1" kern="1200" noProof="0" dirty="0" smtClean="0">
            <a:solidFill>
              <a:schemeClr val="bg1"/>
            </a:solidFill>
          </a:endParaRPr>
        </a:p>
      </dsp:txBody>
      <dsp:txXfrm>
        <a:off x="623932" y="909950"/>
        <a:ext cx="2958733" cy="3891324"/>
      </dsp:txXfrm>
    </dsp:sp>
    <dsp:sp modelId="{6203DDE6-3EF2-4F1C-B9DD-C8962DEC2359}">
      <dsp:nvSpPr>
        <dsp:cNvPr id="0" name=""/>
        <dsp:cNvSpPr/>
      </dsp:nvSpPr>
      <dsp:spPr>
        <a:xfrm>
          <a:off x="3109852" y="392905"/>
          <a:ext cx="5352615" cy="5058911"/>
        </a:xfrm>
        <a:prstGeom prst="ellipse">
          <a:avLst/>
        </a:prstGeom>
        <a:solidFill>
          <a:schemeClr val="accent4">
            <a:alpha val="50000"/>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noProof="0" dirty="0" smtClean="0">
              <a:solidFill>
                <a:srgbClr val="0070C0"/>
              </a:solidFill>
            </a:rPr>
            <a:t>HTTP Adaptive Streaming: OFF period issue</a:t>
          </a:r>
        </a:p>
        <a:p>
          <a:pPr lvl="0" algn="r" defTabSz="1066800">
            <a:lnSpc>
              <a:spcPct val="90000"/>
            </a:lnSpc>
            <a:spcBef>
              <a:spcPct val="0"/>
            </a:spcBef>
            <a:spcAft>
              <a:spcPct val="35000"/>
            </a:spcAft>
          </a:pPr>
          <a:endParaRPr lang="en-US" sz="2400" b="1" kern="1200" noProof="0" dirty="0" smtClean="0">
            <a:solidFill>
              <a:srgbClr val="0070C0"/>
            </a:solidFill>
          </a:endParaRPr>
        </a:p>
        <a:p>
          <a:pPr lvl="0" algn="r" defTabSz="1066800">
            <a:lnSpc>
              <a:spcPct val="90000"/>
            </a:lnSpc>
            <a:spcBef>
              <a:spcPct val="0"/>
            </a:spcBef>
            <a:spcAft>
              <a:spcPct val="35000"/>
            </a:spcAft>
          </a:pPr>
          <a:r>
            <a:rPr lang="en-US" sz="1600" b="1" kern="1200" noProof="0" dirty="0" smtClean="0">
              <a:solidFill>
                <a:srgbClr val="0070C0"/>
              </a:solidFill>
              <a:sym typeface="Wingdings" pitchFamily="2" charset="2"/>
            </a:rPr>
            <a:t> Shrinking OFF periods 	and expending ON periods are needful</a:t>
          </a:r>
          <a:endParaRPr lang="en-US" sz="1600" b="1" kern="1200" noProof="0" dirty="0" smtClean="0">
            <a:solidFill>
              <a:srgbClr val="0070C0"/>
            </a:solidFill>
          </a:endParaRPr>
        </a:p>
        <a:p>
          <a:pPr lvl="0" algn="ctr" defTabSz="1066800">
            <a:lnSpc>
              <a:spcPct val="90000"/>
            </a:lnSpc>
            <a:spcBef>
              <a:spcPct val="0"/>
            </a:spcBef>
            <a:spcAft>
              <a:spcPct val="35000"/>
            </a:spcAft>
          </a:pPr>
          <a:r>
            <a:rPr lang="en-US" sz="1600" b="1" kern="1200" noProof="0" dirty="0" smtClean="0">
              <a:solidFill>
                <a:srgbClr val="0070C0"/>
              </a:solidFill>
            </a:rPr>
            <a:t> </a:t>
          </a:r>
          <a:r>
            <a:rPr lang="en-US" sz="1600" b="1" kern="1200" noProof="0" dirty="0" smtClean="0">
              <a:solidFill>
                <a:srgbClr val="FF0000"/>
              </a:solidFill>
              <a:sym typeface="Wingdings" pitchFamily="2" charset="2"/>
            </a:rPr>
            <a:t></a:t>
          </a:r>
          <a:r>
            <a:rPr lang="en-US" sz="1600" b="1" kern="1200" noProof="0" dirty="0" smtClean="0">
              <a:solidFill>
                <a:srgbClr val="FF0000"/>
              </a:solidFill>
            </a:rPr>
            <a:t>HAS traffic shaping</a:t>
          </a:r>
          <a:endParaRPr lang="en-US" sz="1600" b="1" kern="1200" noProof="0" dirty="0">
            <a:solidFill>
              <a:srgbClr val="FF0000"/>
            </a:solidFill>
          </a:endParaRPr>
        </a:p>
      </dsp:txBody>
      <dsp:txXfrm>
        <a:off x="4628837" y="989459"/>
        <a:ext cx="3086192" cy="386580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0FC5A5-0554-FA46-BB95-A5D718CAD186}" type="datetimeFigureOut">
              <a:rPr lang="fr-FR" smtClean="0"/>
              <a:pPr/>
              <a:t>01/05/2017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Chiheb Ben Ameur  Orange Labs - IRISA 17 décembre 2015</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2199BB-7329-274E-B60D-5F7C8B824E43}" type="slidenum">
              <a:rPr lang="fr-FR" smtClean="0"/>
              <a:pPr/>
              <a:t>‹#›</a:t>
            </a:fld>
            <a:endParaRPr lang="fr-FR"/>
          </a:p>
        </p:txBody>
      </p:sp>
    </p:spTree>
    <p:extLst>
      <p:ext uri="{BB962C8B-B14F-4D97-AF65-F5344CB8AC3E}">
        <p14:creationId xmlns:p14="http://schemas.microsoft.com/office/powerpoint/2010/main" val="21821603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EF23778-C5DE-EF4C-94F7-A15AA1BA03AE}" type="datetimeFigureOut">
              <a:rPr lang="fr-FR"/>
              <a:pPr>
                <a:defRPr/>
              </a:pPr>
              <a:t>01/05/2017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fr-FR" smtClean="0"/>
              <a:t>Chiheb Ben Ameur  Orange Labs - IRISA 17 décembre 2015</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EC2887F-92BB-F449-A0C7-D41F4157299B}" type="slidenum">
              <a:rPr lang="fr-FR"/>
              <a:pPr>
                <a:defRPr/>
              </a:pPr>
              <a:t>‹#›</a:t>
            </a:fld>
            <a:endParaRPr lang="fr-FR"/>
          </a:p>
        </p:txBody>
      </p:sp>
    </p:spTree>
    <p:extLst>
      <p:ext uri="{BB962C8B-B14F-4D97-AF65-F5344CB8AC3E}">
        <p14:creationId xmlns:p14="http://schemas.microsoft.com/office/powerpoint/2010/main" val="3084148067"/>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Hello,</a:t>
            </a:r>
          </a:p>
          <a:p>
            <a:r>
              <a:rPr lang="fr-FR" dirty="0" smtClean="0"/>
              <a:t>I </a:t>
            </a:r>
            <a:r>
              <a:rPr lang="fr-FR" dirty="0" err="1" smtClean="0"/>
              <a:t>am</a:t>
            </a:r>
            <a:r>
              <a:rPr lang="fr-FR" dirty="0" smtClean="0"/>
              <a:t> </a:t>
            </a:r>
            <a:r>
              <a:rPr lang="fr-FR" dirty="0" err="1" smtClean="0"/>
              <a:t>Chiheb</a:t>
            </a:r>
            <a:r>
              <a:rPr lang="fr-FR" dirty="0" smtClean="0"/>
              <a:t> Ben </a:t>
            </a:r>
            <a:r>
              <a:rPr lang="fr-FR" dirty="0" err="1" smtClean="0"/>
              <a:t>Ameur</a:t>
            </a:r>
            <a:r>
              <a:rPr lang="fr-FR" dirty="0" smtClean="0"/>
              <a:t> R&amp;D</a:t>
            </a:r>
            <a:r>
              <a:rPr lang="fr-FR" baseline="0" dirty="0" smtClean="0"/>
              <a:t> </a:t>
            </a:r>
            <a:r>
              <a:rPr lang="fr-FR" baseline="0" dirty="0" err="1" smtClean="0"/>
              <a:t>Engineer</a:t>
            </a:r>
            <a:r>
              <a:rPr lang="fr-FR" baseline="0" dirty="0" smtClean="0"/>
              <a:t> at INNES. I </a:t>
            </a:r>
            <a:r>
              <a:rPr lang="fr-FR" baseline="0" dirty="0" err="1" smtClean="0"/>
              <a:t>am</a:t>
            </a:r>
            <a:r>
              <a:rPr lang="fr-FR" baseline="0" dirty="0" smtClean="0"/>
              <a:t> </a:t>
            </a:r>
            <a:r>
              <a:rPr lang="fr-FR" baseline="0" dirty="0" err="1" smtClean="0"/>
              <a:t>glad</a:t>
            </a:r>
            <a:r>
              <a:rPr lang="fr-FR" baseline="0" dirty="0" smtClean="0"/>
              <a:t> to </a:t>
            </a:r>
            <a:r>
              <a:rPr lang="fr-FR" baseline="0" dirty="0" err="1" smtClean="0"/>
              <a:t>present</a:t>
            </a:r>
            <a:r>
              <a:rPr lang="fr-FR" baseline="0" dirty="0" smtClean="0"/>
              <a:t> the </a:t>
            </a:r>
            <a:r>
              <a:rPr lang="fr-FR" baseline="0" dirty="0" err="1" smtClean="0"/>
              <a:t>paper</a:t>
            </a:r>
            <a:r>
              <a:rPr lang="fr-FR" baseline="0" dirty="0" smtClean="0"/>
              <a:t> </a:t>
            </a:r>
            <a:r>
              <a:rPr lang="fr-FR" baseline="0" dirty="0" err="1" smtClean="0"/>
              <a:t>titled</a:t>
            </a:r>
            <a:r>
              <a:rPr lang="fr-FR" baseline="0" dirty="0" smtClean="0"/>
              <a:t> </a:t>
            </a:r>
            <a:r>
              <a:rPr lang="fr-FR" baseline="0" dirty="0" err="1" smtClean="0"/>
              <a:t>TcpHas</a:t>
            </a:r>
            <a:r>
              <a:rPr lang="fr-FR" baseline="0" dirty="0" smtClean="0"/>
              <a:t>: TCP for HTTP Adaptive Streaming </a:t>
            </a:r>
            <a:r>
              <a:rPr lang="fr-FR" baseline="0" dirty="0" err="1" smtClean="0"/>
              <a:t>which</a:t>
            </a:r>
            <a:r>
              <a:rPr lang="fr-FR" baseline="0" dirty="0" smtClean="0"/>
              <a:t> </a:t>
            </a:r>
            <a:r>
              <a:rPr lang="fr-FR" baseline="0" dirty="0" err="1" smtClean="0"/>
              <a:t>is</a:t>
            </a:r>
            <a:r>
              <a:rPr lang="fr-FR" baseline="0" dirty="0" smtClean="0"/>
              <a:t> a part of </a:t>
            </a:r>
            <a:r>
              <a:rPr lang="fr-FR" baseline="0" dirty="0" err="1" smtClean="0"/>
              <a:t>my</a:t>
            </a:r>
            <a:r>
              <a:rPr lang="fr-FR" baseline="0" dirty="0" smtClean="0"/>
              <a:t> PhD in collaboration </a:t>
            </a:r>
            <a:r>
              <a:rPr lang="fr-FR" baseline="0" dirty="0" err="1" smtClean="0"/>
              <a:t>with</a:t>
            </a:r>
            <a:r>
              <a:rPr lang="fr-FR" baseline="0" dirty="0" smtClean="0"/>
              <a:t> Orange </a:t>
            </a:r>
            <a:r>
              <a:rPr lang="fr-FR" baseline="0" dirty="0" err="1" smtClean="0"/>
              <a:t>Labs</a:t>
            </a:r>
            <a:r>
              <a:rPr lang="fr-FR" baseline="0" dirty="0" smtClean="0"/>
              <a:t>, IRISA and </a:t>
            </a:r>
            <a:r>
              <a:rPr lang="fr-FR" baseline="0" dirty="0" err="1" smtClean="0"/>
              <a:t>University</a:t>
            </a:r>
            <a:r>
              <a:rPr lang="fr-FR" baseline="0" dirty="0" smtClean="0"/>
              <a:t> of Franche </a:t>
            </a:r>
            <a:r>
              <a:rPr lang="fr-FR" baseline="0" dirty="0" err="1" smtClean="0"/>
              <a:t>compt</a:t>
            </a:r>
            <a:r>
              <a:rPr lang="en-US" baseline="0" dirty="0" err="1" smtClean="0"/>
              <a:t>é</a:t>
            </a:r>
            <a:r>
              <a:rPr lang="en-US" baseline="0" dirty="0" smtClean="0"/>
              <a:t>.</a:t>
            </a:r>
          </a:p>
          <a:p>
            <a:r>
              <a:rPr lang="en-US" baseline="0" dirty="0" smtClean="0"/>
              <a:t>As the title indicates, the idea of this paper is to propose a new TCP congestion control protocol suitable for HTTP Adaptive Streaming.</a:t>
            </a:r>
            <a:endParaRPr lang="fr-FR" dirty="0"/>
          </a:p>
        </p:txBody>
      </p:sp>
      <p:sp>
        <p:nvSpPr>
          <p:cNvPr id="4" name="Espace réservé du pied de page 3"/>
          <p:cNvSpPr>
            <a:spLocks noGrp="1"/>
          </p:cNvSpPr>
          <p:nvPr>
            <p:ph type="ftr" sz="quarter" idx="10"/>
          </p:nvPr>
        </p:nvSpPr>
        <p:spPr/>
        <p:txBody>
          <a:bodyPr/>
          <a:lstStyle/>
          <a:p>
            <a:pPr>
              <a:defRPr/>
            </a:pPr>
            <a:r>
              <a:rPr lang="fr-FR" smtClean="0"/>
              <a:t>Chiheb Ben Ameur  Orange Labs - IRISA 17 décembre 2015</a:t>
            </a:r>
            <a:endParaRPr lang="fr-FR"/>
          </a:p>
        </p:txBody>
      </p:sp>
      <p:sp>
        <p:nvSpPr>
          <p:cNvPr id="5" name="Espace réservé du numéro de diapositive 4"/>
          <p:cNvSpPr>
            <a:spLocks noGrp="1"/>
          </p:cNvSpPr>
          <p:nvPr>
            <p:ph type="sldNum" sz="quarter" idx="11"/>
          </p:nvPr>
        </p:nvSpPr>
        <p:spPr/>
        <p:txBody>
          <a:bodyPr/>
          <a:lstStyle/>
          <a:p>
            <a:pPr>
              <a:defRPr/>
            </a:pPr>
            <a:fld id="{AEC2887F-92BB-F449-A0C7-D41F4157299B}" type="slidenum">
              <a:rPr lang="fr-FR" smtClean="0"/>
              <a:pPr>
                <a:defRPr/>
              </a:pPr>
              <a:t>1</a:t>
            </a:fld>
            <a:endParaRPr lang="fr-FR"/>
          </a:p>
        </p:txBody>
      </p:sp>
    </p:spTree>
    <p:extLst>
      <p:ext uri="{BB962C8B-B14F-4D97-AF65-F5344CB8AC3E}">
        <p14:creationId xmlns:p14="http://schemas.microsoft.com/office/powerpoint/2010/main" val="16800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 </a:t>
            </a:r>
            <a:r>
              <a:rPr lang="fr-FR" dirty="0" err="1" smtClean="0"/>
              <a:t>well</a:t>
            </a:r>
            <a:r>
              <a:rPr lang="fr-FR" dirty="0" smtClean="0"/>
              <a:t>-</a:t>
            </a:r>
            <a:r>
              <a:rPr lang="fr-FR" dirty="0" err="1" smtClean="0"/>
              <a:t>adapted</a:t>
            </a:r>
            <a:r>
              <a:rPr lang="fr-FR" dirty="0" smtClean="0"/>
              <a:t> to streaming</a:t>
            </a:r>
            <a:endParaRPr lang="fr-FR" dirty="0"/>
          </a:p>
        </p:txBody>
      </p:sp>
      <p:sp>
        <p:nvSpPr>
          <p:cNvPr id="4" name="Espace réservé du pied de page 3"/>
          <p:cNvSpPr>
            <a:spLocks noGrp="1"/>
          </p:cNvSpPr>
          <p:nvPr>
            <p:ph type="ftr" sz="quarter" idx="10"/>
          </p:nvPr>
        </p:nvSpPr>
        <p:spPr/>
        <p:txBody>
          <a:bodyPr/>
          <a:lstStyle/>
          <a:p>
            <a:pPr>
              <a:defRPr/>
            </a:pPr>
            <a:r>
              <a:rPr lang="fr-FR" smtClean="0"/>
              <a:t>Chiheb Ben Ameur  Orange Labs - IRISA 17 décembre 2015</a:t>
            </a:r>
            <a:endParaRPr lang="fr-FR"/>
          </a:p>
        </p:txBody>
      </p:sp>
      <p:sp>
        <p:nvSpPr>
          <p:cNvPr id="5" name="Espace réservé du numéro de diapositive 4"/>
          <p:cNvSpPr>
            <a:spLocks noGrp="1"/>
          </p:cNvSpPr>
          <p:nvPr>
            <p:ph type="sldNum" sz="quarter" idx="11"/>
          </p:nvPr>
        </p:nvSpPr>
        <p:spPr/>
        <p:txBody>
          <a:bodyPr/>
          <a:lstStyle/>
          <a:p>
            <a:pPr>
              <a:defRPr/>
            </a:pPr>
            <a:fld id="{AEC2887F-92BB-F449-A0C7-D41F4157299B}" type="slidenum">
              <a:rPr lang="fr-FR" smtClean="0"/>
              <a:pPr>
                <a:defRPr/>
              </a:pPr>
              <a:t>22</a:t>
            </a:fld>
            <a:endParaRPr lang="fr-FR"/>
          </a:p>
        </p:txBody>
      </p:sp>
    </p:spTree>
    <p:extLst>
      <p:ext uri="{BB962C8B-B14F-4D97-AF65-F5344CB8AC3E}">
        <p14:creationId xmlns:p14="http://schemas.microsoft.com/office/powerpoint/2010/main" val="869921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dire que les perfs de </a:t>
            </a:r>
            <a:r>
              <a:rPr lang="fr-FR" dirty="0" err="1" smtClean="0"/>
              <a:t>westwood</a:t>
            </a:r>
            <a:r>
              <a:rPr lang="fr-FR" dirty="0" smtClean="0"/>
              <a:t>+ se </a:t>
            </a:r>
            <a:r>
              <a:rPr lang="fr-FR" dirty="0" err="1" smtClean="0"/>
              <a:t>dégradents</a:t>
            </a:r>
            <a:r>
              <a:rPr lang="fr-FR" dirty="0" smtClean="0"/>
              <a:t> lors de l’augmentation du nombre</a:t>
            </a:r>
            <a:r>
              <a:rPr lang="fr-FR" baseline="0" dirty="0" smtClean="0"/>
              <a:t> des flux HAS</a:t>
            </a:r>
            <a:endParaRPr lang="fr-FR" dirty="0"/>
          </a:p>
        </p:txBody>
      </p:sp>
      <p:sp>
        <p:nvSpPr>
          <p:cNvPr id="4" name="Espace réservé du pied de page 3"/>
          <p:cNvSpPr>
            <a:spLocks noGrp="1"/>
          </p:cNvSpPr>
          <p:nvPr>
            <p:ph type="ftr" sz="quarter" idx="10"/>
          </p:nvPr>
        </p:nvSpPr>
        <p:spPr/>
        <p:txBody>
          <a:bodyPr/>
          <a:lstStyle/>
          <a:p>
            <a:pPr>
              <a:defRPr/>
            </a:pPr>
            <a:r>
              <a:rPr lang="fr-FR" smtClean="0"/>
              <a:t>Chiheb Ben Ameur  Orange Labs - IRISA 17 décembre 2015</a:t>
            </a:r>
            <a:endParaRPr lang="fr-FR"/>
          </a:p>
        </p:txBody>
      </p:sp>
      <p:sp>
        <p:nvSpPr>
          <p:cNvPr id="5" name="Espace réservé du numéro de diapositive 4"/>
          <p:cNvSpPr>
            <a:spLocks noGrp="1"/>
          </p:cNvSpPr>
          <p:nvPr>
            <p:ph type="sldNum" sz="quarter" idx="11"/>
          </p:nvPr>
        </p:nvSpPr>
        <p:spPr/>
        <p:txBody>
          <a:bodyPr/>
          <a:lstStyle/>
          <a:p>
            <a:pPr>
              <a:defRPr/>
            </a:pPr>
            <a:fld id="{AEC2887F-92BB-F449-A0C7-D41F4157299B}" type="slidenum">
              <a:rPr lang="fr-FR" smtClean="0"/>
              <a:pPr>
                <a:defRPr/>
              </a:pPr>
              <a:t>30</a:t>
            </a:fld>
            <a:endParaRPr lang="fr-FR"/>
          </a:p>
        </p:txBody>
      </p:sp>
    </p:spTree>
    <p:extLst>
      <p:ext uri="{BB962C8B-B14F-4D97-AF65-F5344CB8AC3E}">
        <p14:creationId xmlns:p14="http://schemas.microsoft.com/office/powerpoint/2010/main" val="213975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cause de dégradation de </a:t>
            </a:r>
            <a:r>
              <a:rPr lang="fr-FR" dirty="0" err="1" smtClean="0"/>
              <a:t>TcpHas</a:t>
            </a:r>
            <a:r>
              <a:rPr lang="fr-FR" dirty="0" smtClean="0"/>
              <a:t> lorsque IP </a:t>
            </a:r>
            <a:r>
              <a:rPr lang="fr-FR" dirty="0" err="1" smtClean="0"/>
              <a:t>traffic</a:t>
            </a:r>
            <a:r>
              <a:rPr lang="fr-FR" dirty="0" smtClean="0"/>
              <a:t> &gt; 70%: </a:t>
            </a:r>
            <a:r>
              <a:rPr lang="fr-FR" dirty="0" err="1" smtClean="0"/>
              <a:t>TcpHas</a:t>
            </a:r>
            <a:r>
              <a:rPr lang="fr-FR" dirty="0" smtClean="0"/>
              <a:t> est sensible au taux de congestion élevé: il mettra à jour</a:t>
            </a:r>
            <a:r>
              <a:rPr lang="fr-FR" baseline="0" dirty="0" smtClean="0"/>
              <a:t> la qualité optimale ainsi que </a:t>
            </a:r>
            <a:r>
              <a:rPr lang="fr-FR" baseline="0" dirty="0" err="1" smtClean="0"/>
              <a:t>ssthresh</a:t>
            </a:r>
            <a:r>
              <a:rPr lang="fr-FR" baseline="0" dirty="0" smtClean="0"/>
              <a:t> et il aura un comportement instable.</a:t>
            </a:r>
            <a:endParaRPr lang="fr-FR" dirty="0"/>
          </a:p>
        </p:txBody>
      </p:sp>
      <p:sp>
        <p:nvSpPr>
          <p:cNvPr id="4" name="Espace réservé du pied de page 3"/>
          <p:cNvSpPr>
            <a:spLocks noGrp="1"/>
          </p:cNvSpPr>
          <p:nvPr>
            <p:ph type="ftr" sz="quarter" idx="10"/>
          </p:nvPr>
        </p:nvSpPr>
        <p:spPr/>
        <p:txBody>
          <a:bodyPr/>
          <a:lstStyle/>
          <a:p>
            <a:pPr>
              <a:defRPr/>
            </a:pPr>
            <a:r>
              <a:rPr lang="fr-FR" smtClean="0"/>
              <a:t>Chiheb Ben Ameur  Orange Labs - IRISA 17 décembre 2015</a:t>
            </a:r>
            <a:endParaRPr lang="fr-FR"/>
          </a:p>
        </p:txBody>
      </p:sp>
      <p:sp>
        <p:nvSpPr>
          <p:cNvPr id="5" name="Espace réservé du numéro de diapositive 4"/>
          <p:cNvSpPr>
            <a:spLocks noGrp="1"/>
          </p:cNvSpPr>
          <p:nvPr>
            <p:ph type="sldNum" sz="quarter" idx="11"/>
          </p:nvPr>
        </p:nvSpPr>
        <p:spPr/>
        <p:txBody>
          <a:bodyPr/>
          <a:lstStyle/>
          <a:p>
            <a:pPr>
              <a:defRPr/>
            </a:pPr>
            <a:fld id="{AEC2887F-92BB-F449-A0C7-D41F4157299B}" type="slidenum">
              <a:rPr lang="fr-FR" smtClean="0"/>
              <a:pPr>
                <a:defRPr/>
              </a:pPr>
              <a:t>31</a:t>
            </a:fld>
            <a:endParaRPr lang="fr-FR"/>
          </a:p>
        </p:txBody>
      </p:sp>
    </p:spTree>
    <p:extLst>
      <p:ext uri="{BB962C8B-B14F-4D97-AF65-F5344CB8AC3E}">
        <p14:creationId xmlns:p14="http://schemas.microsoft.com/office/powerpoint/2010/main" val="113990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a:t>
            </a:r>
            <a:r>
              <a:rPr lang="fr-FR" baseline="0" dirty="0" smtClean="0"/>
              <a:t> le titre l’indique, le contexte de notre travail est la technologie HTTP Adaptive Streaming. Cette technologie consiste à transcoder la vidéo originale vers de multiples niveaux de qualité et à la segmenter en petit segments de même durée de lecture, appelée </a:t>
            </a:r>
            <a:r>
              <a:rPr lang="fr-FR" baseline="0" dirty="0" err="1" smtClean="0"/>
              <a:t>chunks</a:t>
            </a:r>
            <a:r>
              <a:rPr lang="fr-FR" baseline="0" dirty="0" smtClean="0"/>
              <a:t>. Ces </a:t>
            </a:r>
            <a:r>
              <a:rPr lang="fr-FR" baseline="0" dirty="0" err="1" smtClean="0"/>
              <a:t>chunks</a:t>
            </a:r>
            <a:r>
              <a:rPr lang="fr-FR" baseline="0" dirty="0" smtClean="0"/>
              <a:t> seront demandés par le </a:t>
            </a:r>
            <a:r>
              <a:rPr lang="fr-FR" baseline="0" dirty="0" err="1" smtClean="0"/>
              <a:t>player</a:t>
            </a:r>
            <a:r>
              <a:rPr lang="fr-FR" baseline="0" dirty="0" smtClean="0"/>
              <a:t> HAS situé du côté du client en utilisant le protocole HTTP. le choix du niveau de qualité est une fonction de la bande passante estimée du ou des </a:t>
            </a:r>
            <a:r>
              <a:rPr lang="fr-FR" baseline="0" dirty="0" err="1" smtClean="0"/>
              <a:t>chunks</a:t>
            </a:r>
            <a:r>
              <a:rPr lang="fr-FR" baseline="0" dirty="0" smtClean="0"/>
              <a:t> précédents, comme la figure suivante le montre.</a:t>
            </a:r>
          </a:p>
          <a:p>
            <a:r>
              <a:rPr lang="fr-FR" baseline="0" dirty="0" smtClean="0"/>
              <a:t>Ici, l’intelligence est localisée au niveau du </a:t>
            </a:r>
            <a:r>
              <a:rPr lang="fr-FR" baseline="0" dirty="0" err="1" smtClean="0"/>
              <a:t>player</a:t>
            </a:r>
            <a:r>
              <a:rPr lang="fr-FR" baseline="0" dirty="0" smtClean="0"/>
              <a:t> qui …</a:t>
            </a:r>
          </a:p>
          <a:p>
            <a:r>
              <a:rPr lang="fr-FR" baseline="0" dirty="0" smtClean="0"/>
              <a:t>For </a:t>
            </a:r>
            <a:r>
              <a:rPr lang="fr-FR" baseline="0" dirty="0" err="1" smtClean="0"/>
              <a:t>that</a:t>
            </a:r>
            <a:r>
              <a:rPr lang="fr-FR" baseline="0" dirty="0" smtClean="0"/>
              <a:t>, let </a:t>
            </a:r>
            <a:r>
              <a:rPr lang="fr-FR" baseline="0" dirty="0" err="1" smtClean="0"/>
              <a:t>explain</a:t>
            </a:r>
            <a:r>
              <a:rPr lang="fr-FR" baseline="0" dirty="0" smtClean="0"/>
              <a:t> </a:t>
            </a:r>
            <a:r>
              <a:rPr lang="fr-FR" baseline="0" dirty="0" err="1" smtClean="0"/>
              <a:t>briefly</a:t>
            </a:r>
            <a:r>
              <a:rPr lang="fr-FR" baseline="0" dirty="0" smtClean="0"/>
              <a:t> how HAS </a:t>
            </a:r>
            <a:r>
              <a:rPr lang="fr-FR" baseline="0" dirty="0" err="1" smtClean="0"/>
              <a:t>works</a:t>
            </a:r>
            <a:r>
              <a:rPr lang="fr-FR" baseline="0" dirty="0" smtClean="0"/>
              <a:t> in </a:t>
            </a:r>
            <a:r>
              <a:rPr lang="fr-FR" baseline="0" dirty="0" err="1" smtClean="0"/>
              <a:t>general</a:t>
            </a:r>
            <a:r>
              <a:rPr lang="fr-FR" baseline="0" dirty="0" smtClean="0"/>
              <a:t> use cases. HAS </a:t>
            </a:r>
            <a:r>
              <a:rPr lang="fr-FR" baseline="0" dirty="0" err="1" smtClean="0"/>
              <a:t>is</a:t>
            </a:r>
            <a:r>
              <a:rPr lang="fr-FR" baseline="0" dirty="0" smtClean="0"/>
              <a:t> a streaming </a:t>
            </a:r>
            <a:r>
              <a:rPr lang="fr-FR" baseline="0" dirty="0" err="1" smtClean="0"/>
              <a:t>technology</a:t>
            </a:r>
            <a:r>
              <a:rPr lang="fr-FR" baseline="0" dirty="0" smtClean="0"/>
              <a:t> </a:t>
            </a:r>
            <a:r>
              <a:rPr lang="fr-FR" baseline="0" dirty="0" err="1" smtClean="0"/>
              <a:t>where</a:t>
            </a:r>
            <a:r>
              <a:rPr lang="fr-FR" baseline="0" dirty="0" smtClean="0"/>
              <a:t> </a:t>
            </a:r>
            <a:r>
              <a:rPr lang="fr-FR" baseline="0" dirty="0" err="1" smtClean="0"/>
              <a:t>video</a:t>
            </a:r>
            <a:r>
              <a:rPr lang="fr-FR" baseline="0" dirty="0" smtClean="0"/>
              <a:t> content are </a:t>
            </a:r>
            <a:r>
              <a:rPr lang="fr-FR" baseline="0" dirty="0" err="1" smtClean="0"/>
              <a:t>stored</a:t>
            </a:r>
            <a:r>
              <a:rPr lang="fr-FR" baseline="0" dirty="0" smtClean="0"/>
              <a:t> and </a:t>
            </a:r>
            <a:r>
              <a:rPr lang="fr-FR" baseline="0" dirty="0" err="1" smtClean="0"/>
              <a:t>encoded</a:t>
            </a:r>
            <a:r>
              <a:rPr lang="fr-FR" baseline="0" dirty="0" smtClean="0"/>
              <a:t> at </a:t>
            </a:r>
            <a:r>
              <a:rPr lang="fr-FR" baseline="0" dirty="0" err="1" smtClean="0"/>
              <a:t>different</a:t>
            </a:r>
            <a:r>
              <a:rPr lang="fr-FR" baseline="0" dirty="0" smtClean="0"/>
              <a:t> </a:t>
            </a:r>
            <a:r>
              <a:rPr lang="fr-FR" baseline="0" dirty="0" err="1" smtClean="0"/>
              <a:t>qualities</a:t>
            </a:r>
            <a:r>
              <a:rPr lang="fr-FR" baseline="0" dirty="0" smtClean="0"/>
              <a:t> at the server. </a:t>
            </a:r>
            <a:r>
              <a:rPr lang="fr-FR" baseline="0" dirty="0" err="1" smtClean="0"/>
              <a:t>Each</a:t>
            </a:r>
            <a:r>
              <a:rPr lang="fr-FR" baseline="0" dirty="0" smtClean="0"/>
              <a:t> </a:t>
            </a:r>
            <a:r>
              <a:rPr lang="fr-FR" baseline="0" dirty="0" err="1" smtClean="0"/>
              <a:t>video</a:t>
            </a:r>
            <a:r>
              <a:rPr lang="fr-FR" baseline="0" dirty="0" smtClean="0"/>
              <a:t> </a:t>
            </a:r>
            <a:r>
              <a:rPr lang="fr-FR" baseline="0" dirty="0" err="1" smtClean="0"/>
              <a:t>is</a:t>
            </a:r>
            <a:r>
              <a:rPr lang="fr-FR" baseline="0" dirty="0" smtClean="0"/>
              <a:t> </a:t>
            </a:r>
            <a:r>
              <a:rPr lang="fr-FR" baseline="0" dirty="0" err="1" smtClean="0"/>
              <a:t>segmented</a:t>
            </a:r>
            <a:r>
              <a:rPr lang="fr-FR" baseline="0" dirty="0" smtClean="0"/>
              <a:t> </a:t>
            </a:r>
            <a:r>
              <a:rPr lang="fr-FR" baseline="0" dirty="0" err="1" smtClean="0"/>
              <a:t>into</a:t>
            </a:r>
            <a:r>
              <a:rPr lang="fr-FR" baseline="0" dirty="0" smtClean="0"/>
              <a:t> </a:t>
            </a:r>
            <a:r>
              <a:rPr lang="fr-FR" baseline="0" dirty="0" err="1" smtClean="0"/>
              <a:t>video</a:t>
            </a:r>
            <a:r>
              <a:rPr lang="fr-FR" baseline="0" dirty="0" smtClean="0"/>
              <a:t> segment of </a:t>
            </a:r>
            <a:r>
              <a:rPr lang="fr-FR" baseline="0" dirty="0" err="1" smtClean="0"/>
              <a:t>same</a:t>
            </a:r>
            <a:r>
              <a:rPr lang="fr-FR" baseline="0" dirty="0" smtClean="0"/>
              <a:t> duration </a:t>
            </a:r>
            <a:r>
              <a:rPr lang="fr-FR" baseline="0" dirty="0" err="1" smtClean="0"/>
              <a:t>called</a:t>
            </a:r>
            <a:r>
              <a:rPr lang="fr-FR" baseline="0" dirty="0" smtClean="0"/>
              <a:t> </a:t>
            </a:r>
            <a:r>
              <a:rPr lang="fr-FR" baseline="0" dirty="0" err="1" smtClean="0"/>
              <a:t>chunks</a:t>
            </a:r>
            <a:r>
              <a:rPr lang="fr-FR" baseline="0" dirty="0" smtClean="0"/>
              <a:t>. The </a:t>
            </a:r>
            <a:r>
              <a:rPr lang="fr-FR" baseline="0" dirty="0" err="1" smtClean="0"/>
              <a:t>player</a:t>
            </a:r>
            <a:r>
              <a:rPr lang="fr-FR" baseline="0" dirty="0" smtClean="0"/>
              <a:t> at the client </a:t>
            </a:r>
            <a:r>
              <a:rPr lang="fr-FR" baseline="0" dirty="0" err="1" smtClean="0"/>
              <a:t>side</a:t>
            </a:r>
            <a:r>
              <a:rPr lang="fr-FR" baseline="0" dirty="0" smtClean="0"/>
              <a:t> </a:t>
            </a:r>
            <a:r>
              <a:rPr lang="fr-FR" baseline="0" dirty="0" err="1" smtClean="0"/>
              <a:t>will</a:t>
            </a:r>
            <a:r>
              <a:rPr lang="fr-FR" baseline="0" dirty="0" smtClean="0"/>
              <a:t> </a:t>
            </a:r>
            <a:r>
              <a:rPr lang="fr-FR" baseline="0" dirty="0" err="1" smtClean="0"/>
              <a:t>ask</a:t>
            </a:r>
            <a:r>
              <a:rPr lang="fr-FR" baseline="0" dirty="0" smtClean="0"/>
              <a:t> </a:t>
            </a:r>
            <a:r>
              <a:rPr lang="fr-FR" baseline="0" dirty="0" err="1" smtClean="0"/>
              <a:t>periodically</a:t>
            </a:r>
            <a:r>
              <a:rPr lang="fr-FR" baseline="0" dirty="0" smtClean="0"/>
              <a:t> </a:t>
            </a:r>
            <a:r>
              <a:rPr lang="fr-FR" baseline="0" dirty="0" err="1" smtClean="0"/>
              <a:t>video</a:t>
            </a:r>
            <a:r>
              <a:rPr lang="fr-FR" baseline="0" dirty="0" smtClean="0"/>
              <a:t> </a:t>
            </a:r>
            <a:r>
              <a:rPr lang="fr-FR" baseline="0" dirty="0" err="1" smtClean="0"/>
              <a:t>chunks</a:t>
            </a:r>
            <a:r>
              <a:rPr lang="fr-FR" baseline="0" dirty="0" smtClean="0"/>
              <a:t> and selects the </a:t>
            </a:r>
            <a:r>
              <a:rPr lang="fr-FR" baseline="0" dirty="0" err="1" smtClean="0"/>
              <a:t>suitable</a:t>
            </a:r>
            <a:r>
              <a:rPr lang="fr-FR" baseline="0" dirty="0" smtClean="0"/>
              <a:t> </a:t>
            </a:r>
            <a:r>
              <a:rPr lang="fr-FR" baseline="0" dirty="0" err="1" smtClean="0"/>
              <a:t>quality</a:t>
            </a:r>
            <a:r>
              <a:rPr lang="fr-FR" baseline="0" dirty="0" smtClean="0"/>
              <a:t> </a:t>
            </a:r>
            <a:r>
              <a:rPr lang="fr-FR" baseline="0" dirty="0" err="1" smtClean="0"/>
              <a:t>level</a:t>
            </a:r>
            <a:r>
              <a:rPr lang="fr-FR" baseline="0" dirty="0" smtClean="0"/>
              <a:t> </a:t>
            </a:r>
            <a:r>
              <a:rPr lang="fr-FR" baseline="0" dirty="0" err="1" smtClean="0"/>
              <a:t>according</a:t>
            </a:r>
            <a:r>
              <a:rPr lang="fr-FR" baseline="0" dirty="0" smtClean="0"/>
              <a:t> to </a:t>
            </a:r>
            <a:r>
              <a:rPr lang="fr-FR" baseline="0" dirty="0" err="1" smtClean="0"/>
              <a:t>available</a:t>
            </a:r>
            <a:r>
              <a:rPr lang="fr-FR" baseline="0" dirty="0" smtClean="0"/>
              <a:t> </a:t>
            </a:r>
            <a:r>
              <a:rPr lang="fr-FR" baseline="0" dirty="0" err="1" smtClean="0"/>
              <a:t>resources</a:t>
            </a:r>
            <a:r>
              <a:rPr lang="fr-FR" baseline="0" dirty="0" smtClean="0"/>
              <a:t> </a:t>
            </a:r>
            <a:r>
              <a:rPr lang="fr-FR" baseline="0" dirty="0" err="1" smtClean="0"/>
              <a:t>such</a:t>
            </a:r>
            <a:r>
              <a:rPr lang="fr-FR" baseline="0" dirty="0" smtClean="0"/>
              <a:t> as the </a:t>
            </a:r>
            <a:r>
              <a:rPr lang="fr-FR" baseline="0" dirty="0" err="1" smtClean="0"/>
              <a:t>available</a:t>
            </a:r>
            <a:r>
              <a:rPr lang="fr-FR" baseline="0" dirty="0" smtClean="0"/>
              <a:t> </a:t>
            </a:r>
            <a:r>
              <a:rPr lang="fr-FR" baseline="0" dirty="0" err="1" smtClean="0"/>
              <a:t>bandwidth</a:t>
            </a:r>
            <a:r>
              <a:rPr lang="fr-FR" baseline="0" dirty="0" smtClean="0"/>
              <a:t>.</a:t>
            </a:r>
            <a:endParaRPr lang="fr-FR" dirty="0"/>
          </a:p>
        </p:txBody>
      </p:sp>
      <p:sp>
        <p:nvSpPr>
          <p:cNvPr id="4" name="Espace réservé du pied de page 3"/>
          <p:cNvSpPr>
            <a:spLocks noGrp="1"/>
          </p:cNvSpPr>
          <p:nvPr>
            <p:ph type="ftr" sz="quarter" idx="10"/>
          </p:nvPr>
        </p:nvSpPr>
        <p:spPr/>
        <p:txBody>
          <a:bodyPr/>
          <a:lstStyle/>
          <a:p>
            <a:pPr>
              <a:defRPr/>
            </a:pPr>
            <a:r>
              <a:rPr lang="fr-FR" smtClean="0"/>
              <a:t>Chiheb Ben Ameur  Orange Labs - IRISA 17 décembre 2015</a:t>
            </a:r>
            <a:endParaRPr lang="fr-FR"/>
          </a:p>
        </p:txBody>
      </p:sp>
      <p:sp>
        <p:nvSpPr>
          <p:cNvPr id="5" name="Espace réservé du numéro de diapositive 4"/>
          <p:cNvSpPr>
            <a:spLocks noGrp="1"/>
          </p:cNvSpPr>
          <p:nvPr>
            <p:ph type="sldNum" sz="quarter" idx="11"/>
          </p:nvPr>
        </p:nvSpPr>
        <p:spPr/>
        <p:txBody>
          <a:bodyPr/>
          <a:lstStyle/>
          <a:p>
            <a:pPr>
              <a:defRPr/>
            </a:pPr>
            <a:fld id="{AEC2887F-92BB-F449-A0C7-D41F4157299B}" type="slidenum">
              <a:rPr lang="fr-FR" smtClean="0"/>
              <a:pPr>
                <a:defRPr/>
              </a:pPr>
              <a:t>2</a:t>
            </a:fld>
            <a:endParaRPr lang="fr-FR"/>
          </a:p>
        </p:txBody>
      </p:sp>
    </p:spTree>
    <p:extLst>
      <p:ext uri="{BB962C8B-B14F-4D97-AF65-F5344CB8AC3E}">
        <p14:creationId xmlns:p14="http://schemas.microsoft.com/office/powerpoint/2010/main" val="15012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r>
              <a:rPr lang="fr-FR" smtClean="0"/>
              <a:t>Chiheb Ben Ameur  Orange Labs - IRISA 17 décembre 2015</a:t>
            </a:r>
            <a:endParaRPr lang="fr-FR"/>
          </a:p>
        </p:txBody>
      </p:sp>
      <p:sp>
        <p:nvSpPr>
          <p:cNvPr id="5" name="Espace réservé du numéro de diapositive 4"/>
          <p:cNvSpPr>
            <a:spLocks noGrp="1"/>
          </p:cNvSpPr>
          <p:nvPr>
            <p:ph type="sldNum" sz="quarter" idx="11"/>
          </p:nvPr>
        </p:nvSpPr>
        <p:spPr/>
        <p:txBody>
          <a:bodyPr/>
          <a:lstStyle/>
          <a:p>
            <a:pPr>
              <a:defRPr/>
            </a:pPr>
            <a:fld id="{AEC2887F-92BB-F449-A0C7-D41F4157299B}" type="slidenum">
              <a:rPr lang="fr-FR" smtClean="0"/>
              <a:pPr>
                <a:defRPr/>
              </a:pPr>
              <a:t>3</a:t>
            </a:fld>
            <a:endParaRPr lang="fr-FR"/>
          </a:p>
        </p:txBody>
      </p:sp>
    </p:spTree>
    <p:extLst>
      <p:ext uri="{BB962C8B-B14F-4D97-AF65-F5344CB8AC3E}">
        <p14:creationId xmlns:p14="http://schemas.microsoft.com/office/powerpoint/2010/main" val="169163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a:t>
            </a:r>
            <a:r>
              <a:rPr lang="fr-FR" baseline="0" dirty="0" smtClean="0"/>
              <a:t> fait, les clients HAS sont localisées soit au sein d’un réseau d’accès fixe ou mobile, comme la figure le montre.</a:t>
            </a:r>
          </a:p>
          <a:p>
            <a:r>
              <a:rPr lang="fr-FR" baseline="0" dirty="0" smtClean="0"/>
              <a:t>Sur les deux architecture, un goulot d’étranglement est plus fréquemment localisé entre le DSLAM et le Home </a:t>
            </a:r>
            <a:r>
              <a:rPr lang="fr-FR" baseline="0" dirty="0" err="1" smtClean="0"/>
              <a:t>gateway</a:t>
            </a:r>
            <a:r>
              <a:rPr lang="fr-FR" baseline="0" dirty="0" smtClean="0"/>
              <a:t> dans le réseau fixe et entre le </a:t>
            </a:r>
            <a:r>
              <a:rPr lang="fr-FR" baseline="0" dirty="0" err="1" smtClean="0"/>
              <a:t>serving</a:t>
            </a:r>
            <a:r>
              <a:rPr lang="fr-FR" baseline="0" dirty="0" smtClean="0"/>
              <a:t> </a:t>
            </a:r>
            <a:r>
              <a:rPr lang="fr-FR" baseline="0" dirty="0" err="1" smtClean="0"/>
              <a:t>gateway</a:t>
            </a:r>
            <a:r>
              <a:rPr lang="fr-FR" baseline="0" dirty="0" smtClean="0"/>
              <a:t> et le base station dans le cas d’un réseau d’accès mobile. La cause est due à la limitation de la capacité de ce lien et la taille réduite de la file d’attente au </a:t>
            </a:r>
            <a:r>
              <a:rPr lang="fr-FR" baseline="0" dirty="0" err="1" smtClean="0"/>
              <a:t>nivau</a:t>
            </a:r>
            <a:r>
              <a:rPr lang="fr-FR" baseline="0" dirty="0" smtClean="0"/>
              <a:t> du DSLAM ou du </a:t>
            </a:r>
            <a:r>
              <a:rPr lang="fr-FR" baseline="0" dirty="0" err="1" smtClean="0"/>
              <a:t>serving</a:t>
            </a:r>
            <a:r>
              <a:rPr lang="fr-FR" baseline="0" dirty="0" smtClean="0"/>
              <a:t> </a:t>
            </a:r>
            <a:r>
              <a:rPr lang="fr-FR" baseline="0" dirty="0" err="1" smtClean="0"/>
              <a:t>gateway</a:t>
            </a:r>
            <a:r>
              <a:rPr lang="fr-FR" baseline="0" dirty="0" smtClean="0"/>
              <a:t>.</a:t>
            </a:r>
          </a:p>
          <a:p>
            <a:r>
              <a:rPr lang="fr-FR" baseline="0" dirty="0" smtClean="0"/>
              <a:t>Ainsi, le cas d’utilisation ou plusieurs clients HAS partagent le même goulot d’étranglement et sont localisés sur le même réseau local est de plus en plus fréquent.</a:t>
            </a:r>
            <a:endParaRPr lang="fr-FR" dirty="0"/>
          </a:p>
        </p:txBody>
      </p:sp>
      <p:sp>
        <p:nvSpPr>
          <p:cNvPr id="4" name="Espace réservé du pied de page 3"/>
          <p:cNvSpPr>
            <a:spLocks noGrp="1"/>
          </p:cNvSpPr>
          <p:nvPr>
            <p:ph type="ftr" sz="quarter" idx="10"/>
          </p:nvPr>
        </p:nvSpPr>
        <p:spPr/>
        <p:txBody>
          <a:bodyPr/>
          <a:lstStyle/>
          <a:p>
            <a:pPr>
              <a:defRPr/>
            </a:pPr>
            <a:r>
              <a:rPr lang="fr-FR" smtClean="0"/>
              <a:t>Chiheb Ben Ameur  Orange Labs - IRISA 17 décembre 2015</a:t>
            </a:r>
            <a:endParaRPr lang="fr-FR"/>
          </a:p>
        </p:txBody>
      </p:sp>
      <p:sp>
        <p:nvSpPr>
          <p:cNvPr id="5" name="Espace réservé du numéro de diapositive 4"/>
          <p:cNvSpPr>
            <a:spLocks noGrp="1"/>
          </p:cNvSpPr>
          <p:nvPr>
            <p:ph type="sldNum" sz="quarter" idx="11"/>
          </p:nvPr>
        </p:nvSpPr>
        <p:spPr/>
        <p:txBody>
          <a:bodyPr/>
          <a:lstStyle/>
          <a:p>
            <a:pPr>
              <a:defRPr/>
            </a:pPr>
            <a:fld id="{AEC2887F-92BB-F449-A0C7-D41F4157299B}" type="slidenum">
              <a:rPr lang="fr-FR" smtClean="0"/>
              <a:pPr>
                <a:defRPr/>
              </a:pPr>
              <a:t>4</a:t>
            </a:fld>
            <a:endParaRPr lang="fr-FR"/>
          </a:p>
        </p:txBody>
      </p:sp>
    </p:spTree>
    <p:extLst>
      <p:ext uri="{BB962C8B-B14F-4D97-AF65-F5344CB8AC3E}">
        <p14:creationId xmlns:p14="http://schemas.microsoft.com/office/powerpoint/2010/main" val="990892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Par</a:t>
            </a:r>
            <a:r>
              <a:rPr lang="fr-FR" baseline="0" dirty="0" smtClean="0"/>
              <a:t> exemple, si on a deux clients HAS sur le même réseau domestique, et si la période ON de chaque client </a:t>
            </a:r>
            <a:r>
              <a:rPr lang="fr-FR" baseline="0" dirty="0" err="1" smtClean="0"/>
              <a:t>coincide</a:t>
            </a:r>
            <a:r>
              <a:rPr lang="fr-FR" baseline="0" dirty="0" smtClean="0"/>
              <a:t> avec la période OFF de l’autre, une surestimation de la bande passante est enregistrée sur chacun des </a:t>
            </a:r>
            <a:r>
              <a:rPr lang="fr-FR" baseline="0" dirty="0" err="1" smtClean="0"/>
              <a:t>players</a:t>
            </a:r>
            <a:r>
              <a:rPr lang="fr-FR" baseline="0" dirty="0" smtClean="0"/>
              <a:t>. Ainsi, les </a:t>
            </a:r>
            <a:r>
              <a:rPr lang="fr-FR" baseline="0" dirty="0" err="1" smtClean="0"/>
              <a:t>players</a:t>
            </a:r>
            <a:r>
              <a:rPr lang="fr-FR" baseline="0" dirty="0" smtClean="0"/>
              <a:t> vont switcher à un niveau de qualité supérieur. Si la somme du débit d’encodage des deux qualités sélectionnée est supérieure à la bande passante totale, une congestion est enregistrée et un délai supplémentaire sera nécessaire pour </a:t>
            </a:r>
            <a:r>
              <a:rPr lang="fr-FR" baseline="0" dirty="0" err="1" smtClean="0"/>
              <a:t>télécherger</a:t>
            </a:r>
            <a:r>
              <a:rPr lang="fr-FR" baseline="0" dirty="0" smtClean="0"/>
              <a:t> ces </a:t>
            </a:r>
            <a:r>
              <a:rPr lang="fr-FR" baseline="0" dirty="0" err="1" smtClean="0"/>
              <a:t>chunks</a:t>
            </a:r>
            <a:r>
              <a:rPr lang="fr-FR" baseline="0" dirty="0" smtClean="0"/>
              <a:t>. Par conséquent, la nouvelle estimation pourrait conduire à choisir un niveau de qualité encore plus bas que le premier.</a:t>
            </a:r>
          </a:p>
          <a:p>
            <a:r>
              <a:rPr lang="fr-FR" baseline="0" dirty="0" smtClean="0"/>
              <a:t>Donc, ici on constate que la cause de cette dégradation est la durée des périodes OFF assez </a:t>
            </a:r>
            <a:r>
              <a:rPr lang="fr-FR" baseline="0" dirty="0" err="1" smtClean="0"/>
              <a:t>improtante</a:t>
            </a:r>
            <a:r>
              <a:rPr lang="fr-FR" baseline="0" dirty="0" smtClean="0"/>
              <a:t>.</a:t>
            </a:r>
          </a:p>
          <a:p>
            <a:r>
              <a:rPr lang="fr-FR" baseline="0" dirty="0" smtClean="0"/>
              <a:t>Dans ce cas de figure, la qualité d’expérience de l’utilisateur est largement dégradée vue qu’il y a une fluctuation entre différents niveaux de qualité. En plus, une dégradation de la qualité de service du réseau d’accès est marquée par la congestion causée par cette concurrence.</a:t>
            </a:r>
            <a:endParaRPr lang="fr-FR" dirty="0"/>
          </a:p>
        </p:txBody>
      </p:sp>
      <p:sp>
        <p:nvSpPr>
          <p:cNvPr id="4" name="Espace réservé du pied de page 3"/>
          <p:cNvSpPr>
            <a:spLocks noGrp="1"/>
          </p:cNvSpPr>
          <p:nvPr>
            <p:ph type="ftr" sz="quarter" idx="10"/>
          </p:nvPr>
        </p:nvSpPr>
        <p:spPr/>
        <p:txBody>
          <a:bodyPr/>
          <a:lstStyle/>
          <a:p>
            <a:pPr>
              <a:defRPr/>
            </a:pPr>
            <a:r>
              <a:rPr lang="fr-FR" smtClean="0"/>
              <a:t>Chiheb Ben Ameur  Orange Labs - IRISA 17 décembre 2015</a:t>
            </a:r>
            <a:endParaRPr lang="fr-FR"/>
          </a:p>
        </p:txBody>
      </p:sp>
      <p:sp>
        <p:nvSpPr>
          <p:cNvPr id="5" name="Espace réservé du numéro de diapositive 4"/>
          <p:cNvSpPr>
            <a:spLocks noGrp="1"/>
          </p:cNvSpPr>
          <p:nvPr>
            <p:ph type="sldNum" sz="quarter" idx="11"/>
          </p:nvPr>
        </p:nvSpPr>
        <p:spPr/>
        <p:txBody>
          <a:bodyPr/>
          <a:lstStyle/>
          <a:p>
            <a:pPr>
              <a:defRPr/>
            </a:pPr>
            <a:fld id="{AEC2887F-92BB-F449-A0C7-D41F4157299B}" type="slidenum">
              <a:rPr lang="fr-FR" smtClean="0"/>
              <a:pPr>
                <a:defRPr/>
              </a:pPr>
              <a:t>5</a:t>
            </a:fld>
            <a:endParaRPr lang="fr-FR"/>
          </a:p>
        </p:txBody>
      </p:sp>
    </p:spTree>
    <p:extLst>
      <p:ext uri="{BB962C8B-B14F-4D97-AF65-F5344CB8AC3E}">
        <p14:creationId xmlns:p14="http://schemas.microsoft.com/office/powerpoint/2010/main" val="176024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Comment faire face à ce</a:t>
            </a:r>
            <a:r>
              <a:rPr lang="fr-FR" baseline="0" dirty="0" smtClean="0"/>
              <a:t> problème, une solution pouvait améliorer considérablement les performances. Elle est désignée par HAS </a:t>
            </a:r>
            <a:r>
              <a:rPr lang="fr-FR" baseline="0" dirty="0" err="1" smtClean="0"/>
              <a:t>Traffic</a:t>
            </a:r>
            <a:r>
              <a:rPr lang="fr-FR" baseline="0" dirty="0" smtClean="0"/>
              <a:t> </a:t>
            </a:r>
            <a:r>
              <a:rPr lang="fr-FR" baseline="0" dirty="0" err="1" smtClean="0"/>
              <a:t>Shaping</a:t>
            </a:r>
            <a:r>
              <a:rPr lang="fr-FR" baseline="0" dirty="0" smtClean="0"/>
              <a:t>. </a:t>
            </a:r>
            <a:r>
              <a:rPr lang="fr-FR" baseline="0" dirty="0" err="1" smtClean="0"/>
              <a:t>c.a.d</a:t>
            </a:r>
            <a:r>
              <a:rPr lang="fr-FR" baseline="0" dirty="0" smtClean="0"/>
              <a:t> un bridage du débit HAS. Cette solution consiste à définir un débit maximum pour chaque flux HAS du réseau domestique qui permettra à chaque client de se stabiliser sur un niveau de qualité optimal. Dans ce cas, les périodes ON s’étalent et les périodes OFF se réduisent. Ainsi, le </a:t>
            </a:r>
            <a:r>
              <a:rPr lang="fr-FR" baseline="0" dirty="0" err="1" smtClean="0"/>
              <a:t>player</a:t>
            </a:r>
            <a:r>
              <a:rPr lang="fr-FR" baseline="0" dirty="0" smtClean="0"/>
              <a:t> HAS pouvais surmonter les limitations générées par la période OFF.</a:t>
            </a:r>
          </a:p>
          <a:p>
            <a:r>
              <a:rPr lang="fr-FR" baseline="0" dirty="0" smtClean="0"/>
              <a:t>C’est </a:t>
            </a:r>
            <a:r>
              <a:rPr lang="fr-FR" baseline="0" dirty="0" err="1" smtClean="0"/>
              <a:t>ic</a:t>
            </a:r>
            <a:r>
              <a:rPr lang="fr-FR" baseline="0" dirty="0" smtClean="0"/>
              <a:t> que nous définissons l’objectif de notre travail: c’est d’appliquer le HAS </a:t>
            </a:r>
            <a:r>
              <a:rPr lang="fr-FR" baseline="0" dirty="0" err="1" smtClean="0"/>
              <a:t>traffic</a:t>
            </a:r>
            <a:r>
              <a:rPr lang="fr-FR" baseline="0" dirty="0" smtClean="0"/>
              <a:t> </a:t>
            </a:r>
            <a:r>
              <a:rPr lang="fr-FR" baseline="0" dirty="0" err="1" smtClean="0"/>
              <a:t>shaping</a:t>
            </a:r>
            <a:r>
              <a:rPr lang="fr-FR" baseline="0" dirty="0" smtClean="0"/>
              <a:t> mais, en optimisant le protocole TCP pour cet objectif, vue que le ce protocole n’est pas adaptée au service du HAS.</a:t>
            </a:r>
            <a:endParaRPr lang="fr-FR" dirty="0"/>
          </a:p>
        </p:txBody>
      </p:sp>
      <p:sp>
        <p:nvSpPr>
          <p:cNvPr id="4" name="Espace réservé du pied de page 3"/>
          <p:cNvSpPr>
            <a:spLocks noGrp="1"/>
          </p:cNvSpPr>
          <p:nvPr>
            <p:ph type="ftr" sz="quarter" idx="10"/>
          </p:nvPr>
        </p:nvSpPr>
        <p:spPr/>
        <p:txBody>
          <a:bodyPr/>
          <a:lstStyle/>
          <a:p>
            <a:pPr>
              <a:defRPr/>
            </a:pPr>
            <a:r>
              <a:rPr lang="fr-FR" smtClean="0"/>
              <a:t>Chiheb Ben Ameur  Orange Labs - IRISA 17 décembre 2015</a:t>
            </a:r>
            <a:endParaRPr lang="fr-FR"/>
          </a:p>
        </p:txBody>
      </p:sp>
      <p:sp>
        <p:nvSpPr>
          <p:cNvPr id="5" name="Espace réservé du numéro de diapositive 4"/>
          <p:cNvSpPr>
            <a:spLocks noGrp="1"/>
          </p:cNvSpPr>
          <p:nvPr>
            <p:ph type="sldNum" sz="quarter" idx="11"/>
          </p:nvPr>
        </p:nvSpPr>
        <p:spPr/>
        <p:txBody>
          <a:bodyPr/>
          <a:lstStyle/>
          <a:p>
            <a:pPr>
              <a:defRPr/>
            </a:pPr>
            <a:fld id="{AEC2887F-92BB-F449-A0C7-D41F4157299B}" type="slidenum">
              <a:rPr lang="fr-FR" smtClean="0"/>
              <a:pPr>
                <a:defRPr/>
              </a:pPr>
              <a:t>6</a:t>
            </a:fld>
            <a:endParaRPr lang="fr-FR"/>
          </a:p>
        </p:txBody>
      </p:sp>
    </p:spTree>
    <p:extLst>
      <p:ext uri="{BB962C8B-B14F-4D97-AF65-F5344CB8AC3E}">
        <p14:creationId xmlns:p14="http://schemas.microsoft.com/office/powerpoint/2010/main" val="191116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dire que les perfs de </a:t>
            </a:r>
            <a:r>
              <a:rPr lang="fr-FR" dirty="0" err="1" smtClean="0"/>
              <a:t>westwood</a:t>
            </a:r>
            <a:r>
              <a:rPr lang="fr-FR" dirty="0" smtClean="0"/>
              <a:t>+ se </a:t>
            </a:r>
            <a:r>
              <a:rPr lang="fr-FR" dirty="0" err="1" smtClean="0"/>
              <a:t>dégradents</a:t>
            </a:r>
            <a:r>
              <a:rPr lang="fr-FR" dirty="0" smtClean="0"/>
              <a:t> lors de l’augmentation du nombre</a:t>
            </a:r>
            <a:r>
              <a:rPr lang="fr-FR" baseline="0" dirty="0" smtClean="0"/>
              <a:t> des flux HAS</a:t>
            </a:r>
            <a:endParaRPr lang="fr-FR" dirty="0"/>
          </a:p>
        </p:txBody>
      </p:sp>
      <p:sp>
        <p:nvSpPr>
          <p:cNvPr id="4" name="Espace réservé du pied de page 3"/>
          <p:cNvSpPr>
            <a:spLocks noGrp="1"/>
          </p:cNvSpPr>
          <p:nvPr>
            <p:ph type="ftr" sz="quarter" idx="10"/>
          </p:nvPr>
        </p:nvSpPr>
        <p:spPr/>
        <p:txBody>
          <a:bodyPr/>
          <a:lstStyle/>
          <a:p>
            <a:pPr>
              <a:defRPr/>
            </a:pPr>
            <a:r>
              <a:rPr lang="fr-FR" smtClean="0"/>
              <a:t>Chiheb Ben Ameur  Orange Labs - IRISA 17 décembre 2015</a:t>
            </a:r>
            <a:endParaRPr lang="fr-FR"/>
          </a:p>
        </p:txBody>
      </p:sp>
      <p:sp>
        <p:nvSpPr>
          <p:cNvPr id="5" name="Espace réservé du numéro de diapositive 4"/>
          <p:cNvSpPr>
            <a:spLocks noGrp="1"/>
          </p:cNvSpPr>
          <p:nvPr>
            <p:ph type="sldNum" sz="quarter" idx="11"/>
          </p:nvPr>
        </p:nvSpPr>
        <p:spPr/>
        <p:txBody>
          <a:bodyPr/>
          <a:lstStyle/>
          <a:p>
            <a:pPr>
              <a:defRPr/>
            </a:pPr>
            <a:fld id="{AEC2887F-92BB-F449-A0C7-D41F4157299B}" type="slidenum">
              <a:rPr lang="fr-FR" smtClean="0"/>
              <a:pPr>
                <a:defRPr/>
              </a:pPr>
              <a:t>17</a:t>
            </a:fld>
            <a:endParaRPr lang="fr-FR"/>
          </a:p>
        </p:txBody>
      </p:sp>
    </p:spTree>
    <p:extLst>
      <p:ext uri="{BB962C8B-B14F-4D97-AF65-F5344CB8AC3E}">
        <p14:creationId xmlns:p14="http://schemas.microsoft.com/office/powerpoint/2010/main" val="35032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EC2887F-92BB-F449-A0C7-D41F4157299B}" type="slidenum">
              <a:rPr lang="fr-FR" smtClean="0"/>
              <a:pPr>
                <a:defRPr/>
              </a:pPr>
              <a:t>19</a:t>
            </a:fld>
            <a:endParaRPr lang="fr-FR"/>
          </a:p>
        </p:txBody>
      </p:sp>
      <p:sp>
        <p:nvSpPr>
          <p:cNvPr id="5" name="Espace réservé du pied de page 4"/>
          <p:cNvSpPr>
            <a:spLocks noGrp="1"/>
          </p:cNvSpPr>
          <p:nvPr>
            <p:ph type="ftr" sz="quarter" idx="11"/>
          </p:nvPr>
        </p:nvSpPr>
        <p:spPr/>
        <p:txBody>
          <a:bodyPr/>
          <a:lstStyle/>
          <a:p>
            <a:pPr>
              <a:defRPr/>
            </a:pPr>
            <a:r>
              <a:rPr lang="fr-FR" smtClean="0"/>
              <a:t>Chiheb Ben Ameur  Orange Labs - IRISA 17 décembre 2015</a:t>
            </a:r>
            <a:endParaRPr lang="fr-FR"/>
          </a:p>
        </p:txBody>
      </p:sp>
    </p:spTree>
    <p:extLst>
      <p:ext uri="{BB962C8B-B14F-4D97-AF65-F5344CB8AC3E}">
        <p14:creationId xmlns:p14="http://schemas.microsoft.com/office/powerpoint/2010/main" val="84114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Ainsi, le </a:t>
            </a:r>
            <a:r>
              <a:rPr lang="fr-FR" dirty="0" err="1" smtClean="0"/>
              <a:t>player</a:t>
            </a:r>
            <a:r>
              <a:rPr lang="fr-FR" dirty="0" smtClean="0"/>
              <a:t> dans le cas commun fonctionne comme suit:</a:t>
            </a:r>
          </a:p>
          <a:p>
            <a:r>
              <a:rPr lang="fr-FR" dirty="0" smtClean="0"/>
              <a:t>On distingue la première phase de </a:t>
            </a:r>
            <a:r>
              <a:rPr lang="fr-FR" dirty="0" err="1" smtClean="0"/>
              <a:t>buffering</a:t>
            </a:r>
            <a:r>
              <a:rPr lang="fr-FR" dirty="0" smtClean="0"/>
              <a:t> au cours de laquelle le </a:t>
            </a:r>
            <a:r>
              <a:rPr lang="fr-FR" dirty="0" err="1" smtClean="0"/>
              <a:t>player</a:t>
            </a:r>
            <a:r>
              <a:rPr lang="fr-FR" dirty="0" smtClean="0"/>
              <a:t> demande</a:t>
            </a:r>
            <a:r>
              <a:rPr lang="fr-FR" baseline="0" dirty="0" smtClean="0"/>
              <a:t> les </a:t>
            </a:r>
            <a:r>
              <a:rPr lang="fr-FR" baseline="0" dirty="0" err="1" smtClean="0"/>
              <a:t>chunks</a:t>
            </a:r>
            <a:r>
              <a:rPr lang="fr-FR" baseline="0" dirty="0" smtClean="0"/>
              <a:t> successivement afin de remplir le playback buffer au plus vite. Un fois bien remplie, il bascule vers la phase de </a:t>
            </a:r>
            <a:r>
              <a:rPr lang="fr-FR" baseline="0" dirty="0" err="1" smtClean="0"/>
              <a:t>steady</a:t>
            </a:r>
            <a:r>
              <a:rPr lang="fr-FR" baseline="0" dirty="0" smtClean="0"/>
              <a:t> state au cours de laquelle il demande un </a:t>
            </a:r>
            <a:r>
              <a:rPr lang="fr-FR" baseline="0" dirty="0" err="1" smtClean="0"/>
              <a:t>chunk</a:t>
            </a:r>
            <a:r>
              <a:rPr lang="fr-FR" baseline="0" dirty="0" smtClean="0"/>
              <a:t> chaque durée de </a:t>
            </a:r>
            <a:r>
              <a:rPr lang="fr-FR" baseline="0" dirty="0" err="1" smtClean="0"/>
              <a:t>chunk</a:t>
            </a:r>
            <a:r>
              <a:rPr lang="fr-FR" baseline="0" dirty="0" smtClean="0"/>
              <a:t>. En conséquent, on distingue les périodes ON au cours de laquelle le client est en train de télécharger le </a:t>
            </a:r>
            <a:r>
              <a:rPr lang="fr-FR" baseline="0" dirty="0" err="1" smtClean="0"/>
              <a:t>chunk</a:t>
            </a:r>
            <a:r>
              <a:rPr lang="fr-FR" baseline="0" dirty="0" smtClean="0"/>
              <a:t>, et la période OFF qui est une période de repos entre deux périodes ON successives. Ici on note une limitation de HAS vue que contrairement aux périodes ON, durant la période OFF le Player ne pouvait pas estimer la bande passante. </a:t>
            </a:r>
          </a:p>
          <a:p>
            <a:r>
              <a:rPr lang="fr-FR" baseline="0" dirty="0" smtClean="0"/>
              <a:t>En plus</a:t>
            </a:r>
          </a:p>
          <a:p>
            <a:r>
              <a:rPr lang="fr-FR" baseline="0" dirty="0" err="1" smtClean="0"/>
              <a:t>Néamnmoins</a:t>
            </a:r>
            <a:r>
              <a:rPr lang="fr-FR" baseline="0" dirty="0" smtClean="0"/>
              <a:t>, ce comportement peut se complexifier encore dans le cas d’usage </a:t>
            </a:r>
            <a:r>
              <a:rPr lang="fr-FR" baseline="0" dirty="0" err="1" smtClean="0"/>
              <a:t>quotidient</a:t>
            </a:r>
            <a:r>
              <a:rPr lang="fr-FR" baseline="0" dirty="0" smtClean="0"/>
              <a:t>. </a:t>
            </a:r>
          </a:p>
        </p:txBody>
      </p:sp>
      <p:sp>
        <p:nvSpPr>
          <p:cNvPr id="4" name="Espace réservé du pied de page 3"/>
          <p:cNvSpPr>
            <a:spLocks noGrp="1"/>
          </p:cNvSpPr>
          <p:nvPr>
            <p:ph type="ftr" sz="quarter" idx="10"/>
          </p:nvPr>
        </p:nvSpPr>
        <p:spPr/>
        <p:txBody>
          <a:bodyPr/>
          <a:lstStyle/>
          <a:p>
            <a:pPr>
              <a:defRPr/>
            </a:pPr>
            <a:r>
              <a:rPr lang="fr-FR" smtClean="0"/>
              <a:t>Chiheb Ben Ameur  Orange Labs - IRISA 17 décembre 2015</a:t>
            </a:r>
            <a:endParaRPr lang="fr-FR"/>
          </a:p>
        </p:txBody>
      </p:sp>
      <p:sp>
        <p:nvSpPr>
          <p:cNvPr id="5" name="Espace réservé du numéro de diapositive 4"/>
          <p:cNvSpPr>
            <a:spLocks noGrp="1"/>
          </p:cNvSpPr>
          <p:nvPr>
            <p:ph type="sldNum" sz="quarter" idx="11"/>
          </p:nvPr>
        </p:nvSpPr>
        <p:spPr/>
        <p:txBody>
          <a:bodyPr/>
          <a:lstStyle/>
          <a:p>
            <a:pPr>
              <a:defRPr/>
            </a:pPr>
            <a:fld id="{AEC2887F-92BB-F449-A0C7-D41F4157299B}" type="slidenum">
              <a:rPr lang="fr-FR" smtClean="0"/>
              <a:pPr>
                <a:defRPr/>
              </a:pPr>
              <a:t>21</a:t>
            </a:fld>
            <a:endParaRPr lang="fr-FR"/>
          </a:p>
        </p:txBody>
      </p:sp>
    </p:spTree>
    <p:extLst>
      <p:ext uri="{BB962C8B-B14F-4D97-AF65-F5344CB8AC3E}">
        <p14:creationId xmlns:p14="http://schemas.microsoft.com/office/powerpoint/2010/main" val="121538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pic>
        <p:nvPicPr>
          <p:cNvPr id="12" name="Image 11" descr="logosTutellesDiaporam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6320" y="5953136"/>
            <a:ext cx="4511040" cy="519623"/>
          </a:xfrm>
          <a:prstGeom prst="rect">
            <a:avLst/>
          </a:prstGeom>
        </p:spPr>
      </p:pic>
      <p:sp>
        <p:nvSpPr>
          <p:cNvPr id="13" name="ZoneTexte 1"/>
          <p:cNvSpPr txBox="1">
            <a:spLocks noChangeArrowheads="1"/>
          </p:cNvSpPr>
          <p:nvPr userDrawn="1"/>
        </p:nvSpPr>
        <p:spPr bwMode="auto">
          <a:xfrm>
            <a:off x="10160" y="5676137"/>
            <a:ext cx="9144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fr-FR" sz="1200" dirty="0">
                <a:solidFill>
                  <a:srgbClr val="7F7F7F"/>
                </a:solidFill>
                <a:latin typeface="Avenir Book"/>
                <a:cs typeface="Avenir Book"/>
              </a:rPr>
              <a:t>Institut de </a:t>
            </a:r>
            <a:r>
              <a:rPr lang="fr-FR" sz="1200" dirty="0" smtClean="0">
                <a:solidFill>
                  <a:srgbClr val="7F7F7F"/>
                </a:solidFill>
                <a:latin typeface="Avenir Book"/>
                <a:cs typeface="Avenir Book"/>
              </a:rPr>
              <a:t>Recherche en Informatique et </a:t>
            </a:r>
            <a:r>
              <a:rPr lang="fr-FR" sz="1200" dirty="0">
                <a:solidFill>
                  <a:srgbClr val="7F7F7F"/>
                </a:solidFill>
                <a:latin typeface="Avenir Book"/>
                <a:cs typeface="Avenir Book"/>
              </a:rPr>
              <a:t>Systèmes Aléatoires</a:t>
            </a:r>
          </a:p>
        </p:txBody>
      </p:sp>
      <p:sp>
        <p:nvSpPr>
          <p:cNvPr id="7" name="Titre 6"/>
          <p:cNvSpPr>
            <a:spLocks noGrp="1"/>
          </p:cNvSpPr>
          <p:nvPr>
            <p:ph type="title" hasCustomPrompt="1"/>
          </p:nvPr>
        </p:nvSpPr>
        <p:spPr>
          <a:xfrm>
            <a:off x="20320" y="1666240"/>
            <a:ext cx="9133840" cy="1107440"/>
          </a:xfrm>
          <a:prstGeom prst="rect">
            <a:avLst/>
          </a:prstGeom>
        </p:spPr>
        <p:txBody>
          <a:bodyPr vert="horz"/>
          <a:lstStyle>
            <a:lvl1pPr>
              <a:defRPr sz="3400" b="0" i="0">
                <a:solidFill>
                  <a:schemeClr val="bg1"/>
                </a:solidFill>
                <a:effectLst/>
                <a:latin typeface="+mn-lt"/>
                <a:cs typeface="Myriad Pro"/>
              </a:defRPr>
            </a:lvl1pPr>
          </a:lstStyle>
          <a:p>
            <a:r>
              <a:rPr lang="fr-FR" dirty="0" smtClean="0"/>
              <a:t>Cliquez et insérez le titre </a:t>
            </a:r>
            <a:br>
              <a:rPr lang="fr-FR" dirty="0" smtClean="0"/>
            </a:br>
            <a:r>
              <a:rPr lang="fr-FR" dirty="0" smtClean="0"/>
              <a:t>(sur 2 lignes max de préférence)</a:t>
            </a:r>
            <a:endParaRPr lang="fr-FR" dirty="0"/>
          </a:p>
        </p:txBody>
      </p:sp>
      <p:sp>
        <p:nvSpPr>
          <p:cNvPr id="14" name="Espace réservé du texte 13"/>
          <p:cNvSpPr>
            <a:spLocks noGrp="1"/>
          </p:cNvSpPr>
          <p:nvPr>
            <p:ph type="body" sz="quarter" idx="10" hasCustomPrompt="1"/>
          </p:nvPr>
        </p:nvSpPr>
        <p:spPr>
          <a:xfrm>
            <a:off x="20320" y="3140075"/>
            <a:ext cx="9133840" cy="903605"/>
          </a:xfrm>
          <a:prstGeom prst="rect">
            <a:avLst/>
          </a:prstGeom>
        </p:spPr>
        <p:txBody>
          <a:bodyPr vert="horz"/>
          <a:lstStyle>
            <a:lvl1pPr marL="0" indent="0" algn="ctr">
              <a:buNone/>
              <a:defRPr sz="2400" b="0" i="0">
                <a:solidFill>
                  <a:srgbClr val="FFFFFF"/>
                </a:solidFill>
                <a:latin typeface="+mn-lt"/>
                <a:cs typeface="Myriad Pro Light"/>
              </a:defRPr>
            </a:lvl1pPr>
            <a:lvl2pPr>
              <a:defRPr b="0" i="0">
                <a:latin typeface="Myriad Pro Light"/>
                <a:cs typeface="Myriad Pro Light"/>
              </a:defRPr>
            </a:lvl2pPr>
            <a:lvl3pPr>
              <a:defRPr b="0" i="0">
                <a:latin typeface="Myriad Pro Light"/>
                <a:cs typeface="Myriad Pro Light"/>
              </a:defRPr>
            </a:lvl3pPr>
            <a:lvl4pPr>
              <a:defRPr b="0" i="0">
                <a:latin typeface="Myriad Pro Light"/>
                <a:cs typeface="Myriad Pro Light"/>
              </a:defRPr>
            </a:lvl4pPr>
            <a:lvl5pPr marL="1828800" indent="0">
              <a:buNone/>
              <a:defRPr b="0" i="0">
                <a:latin typeface="Myriad Pro Light"/>
                <a:cs typeface="Myriad Pro Light"/>
              </a:defRPr>
            </a:lvl5pPr>
          </a:lstStyle>
          <a:p>
            <a:pPr lvl="0"/>
            <a:r>
              <a:rPr lang="fr-FR" dirty="0" smtClean="0"/>
              <a:t>Cliquez pour modifier le sous-titre (sur 2 lignes max de préférence)</a:t>
            </a:r>
          </a:p>
        </p:txBody>
      </p:sp>
      <p:sp>
        <p:nvSpPr>
          <p:cNvPr id="5" name="Espace réservé du texte 4"/>
          <p:cNvSpPr>
            <a:spLocks noGrp="1"/>
          </p:cNvSpPr>
          <p:nvPr>
            <p:ph type="body" sz="quarter" idx="11" hasCustomPrompt="1"/>
          </p:nvPr>
        </p:nvSpPr>
        <p:spPr>
          <a:xfrm>
            <a:off x="5749608" y="4692016"/>
            <a:ext cx="3069272" cy="447992"/>
          </a:xfrm>
          <a:prstGeom prst="rect">
            <a:avLst/>
          </a:prstGeom>
        </p:spPr>
        <p:txBody>
          <a:bodyPr vert="horz" anchor="ctr" anchorCtr="0"/>
          <a:lstStyle>
            <a:lvl1pPr marL="0" indent="0" algn="r">
              <a:buNone/>
              <a:defRPr sz="1600" baseline="0">
                <a:solidFill>
                  <a:srgbClr val="BFBFBF"/>
                </a:solidFill>
                <a:effectLst>
                  <a:outerShdw blurRad="50800" dist="38100" dir="720000" algn="tl" rotWithShape="0">
                    <a:srgbClr val="000000">
                      <a:alpha val="43000"/>
                    </a:srgbClr>
                  </a:outerShdw>
                </a:effectLst>
              </a:defRPr>
            </a:lvl1pPr>
            <a:lvl2pPr marL="457200" indent="0">
              <a:buNone/>
              <a:defRPr>
                <a:solidFill>
                  <a:srgbClr val="FF6600"/>
                </a:solidFill>
              </a:defRPr>
            </a:lvl2pPr>
            <a:lvl3pPr marL="914400" indent="0">
              <a:buNone/>
              <a:defRPr>
                <a:solidFill>
                  <a:srgbClr val="FF6600"/>
                </a:solidFill>
              </a:defRPr>
            </a:lvl3pPr>
            <a:lvl4pPr marL="1371600" indent="0">
              <a:buNone/>
              <a:defRPr>
                <a:solidFill>
                  <a:srgbClr val="FF6600"/>
                </a:solidFill>
              </a:defRPr>
            </a:lvl4pPr>
            <a:lvl5pPr marL="1828800" indent="0">
              <a:buNone/>
              <a:defRPr>
                <a:solidFill>
                  <a:srgbClr val="FF6600"/>
                </a:solidFill>
              </a:defRPr>
            </a:lvl5pPr>
          </a:lstStyle>
          <a:p>
            <a:pPr lvl="0"/>
            <a:r>
              <a:rPr lang="fr-FR" dirty="0" smtClean="0"/>
              <a:t>Date / Lieu</a:t>
            </a:r>
            <a:endParaRPr lang="fr-FR" dirty="0"/>
          </a:p>
        </p:txBody>
      </p:sp>
      <p:sp>
        <p:nvSpPr>
          <p:cNvPr id="15" name="Espace réservé du texte 4"/>
          <p:cNvSpPr>
            <a:spLocks noGrp="1"/>
          </p:cNvSpPr>
          <p:nvPr>
            <p:ph type="body" sz="quarter" idx="12" hasCustomPrompt="1"/>
          </p:nvPr>
        </p:nvSpPr>
        <p:spPr>
          <a:xfrm>
            <a:off x="254000" y="4692016"/>
            <a:ext cx="3069272" cy="447992"/>
          </a:xfrm>
          <a:prstGeom prst="rect">
            <a:avLst/>
          </a:prstGeom>
        </p:spPr>
        <p:txBody>
          <a:bodyPr vert="horz" anchor="ctr" anchorCtr="0"/>
          <a:lstStyle>
            <a:lvl1pPr marL="0" indent="0">
              <a:buNone/>
              <a:defRPr sz="2000">
                <a:solidFill>
                  <a:schemeClr val="bg1">
                    <a:lumMod val="75000"/>
                  </a:schemeClr>
                </a:solidFill>
                <a:effectLst>
                  <a:outerShdw blurRad="50800" dist="38100" dir="1740000" algn="tl" rotWithShape="0">
                    <a:srgbClr val="000000">
                      <a:alpha val="43000"/>
                    </a:srgbClr>
                  </a:outerShdw>
                </a:effectLst>
              </a:defRPr>
            </a:lvl1pPr>
            <a:lvl2pPr marL="457200" indent="0">
              <a:buNone/>
              <a:defRPr>
                <a:solidFill>
                  <a:srgbClr val="FF6600"/>
                </a:solidFill>
              </a:defRPr>
            </a:lvl2pPr>
            <a:lvl3pPr marL="914400" indent="0">
              <a:buNone/>
              <a:defRPr>
                <a:solidFill>
                  <a:srgbClr val="FF6600"/>
                </a:solidFill>
              </a:defRPr>
            </a:lvl3pPr>
            <a:lvl4pPr marL="1371600" indent="0">
              <a:buNone/>
              <a:defRPr>
                <a:solidFill>
                  <a:srgbClr val="FF6600"/>
                </a:solidFill>
              </a:defRPr>
            </a:lvl4pPr>
            <a:lvl5pPr marL="1828800" indent="0">
              <a:buNone/>
              <a:defRPr>
                <a:solidFill>
                  <a:srgbClr val="FF6600"/>
                </a:solidFill>
              </a:defRPr>
            </a:lvl5pPr>
          </a:lstStyle>
          <a:p>
            <a:pPr lvl="0"/>
            <a:r>
              <a:rPr lang="fr-FR" dirty="0" smtClean="0"/>
              <a:t>Prénom NOM</a:t>
            </a:r>
            <a:endParaRPr lang="fr-FR" dirty="0"/>
          </a:p>
        </p:txBody>
      </p:sp>
    </p:spTree>
    <p:extLst>
      <p:ext uri="{BB962C8B-B14F-4D97-AF65-F5344CB8AC3E}">
        <p14:creationId xmlns:p14="http://schemas.microsoft.com/office/powerpoint/2010/main" val="406395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41778" y="4905044"/>
            <a:ext cx="5486400" cy="401224"/>
          </a:xfrm>
          <a:gradFill flip="none" rotWithShape="1">
            <a:gsLst>
              <a:gs pos="0">
                <a:schemeClr val="bg1">
                  <a:lumMod val="85000"/>
                </a:schemeClr>
              </a:gs>
              <a:gs pos="100000">
                <a:schemeClr val="bg1">
                  <a:lumMod val="95000"/>
                </a:schemeClr>
              </a:gs>
            </a:gsLst>
            <a:lin ang="5400000" scaled="0"/>
            <a:tileRect/>
          </a:gradFill>
        </p:spPr>
        <p:txBody>
          <a:bodyPr anchor="b">
            <a:noAutofit/>
          </a:bodyPr>
          <a:lstStyle>
            <a:lvl1pPr algn="ctr">
              <a:defRPr sz="2400" b="1">
                <a:latin typeface="Arial"/>
                <a:cs typeface="Arial"/>
              </a:defRPr>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41778" y="469046"/>
            <a:ext cx="5486400" cy="4012151"/>
          </a:xfrm>
          <a:prstGeom prst="rect">
            <a:avLst/>
          </a:prstGeom>
          <a:ln>
            <a:noFill/>
          </a:ln>
          <a:effectLst>
            <a:outerShdw blurRad="193675" dist="114300" dir="2700000" algn="tl" rotWithShape="0">
              <a:srgbClr val="000000">
                <a:alpha val="43000"/>
              </a:srgbClr>
            </a:outerShdw>
          </a:effectLst>
        </p:spPr>
        <p:style>
          <a:lnRef idx="2">
            <a:schemeClr val="dk1"/>
          </a:lnRef>
          <a:fillRef idx="1">
            <a:schemeClr val="lt1"/>
          </a:fillRef>
          <a:effectRef idx="0">
            <a:schemeClr val="dk1"/>
          </a:effectRef>
          <a:fontRef idx="none"/>
        </p:style>
        <p:txBody>
          <a:bodyPr>
            <a:normAutofit/>
          </a:bodyPr>
          <a:lstStyle>
            <a:lvl1pPr marL="0" indent="0">
              <a:buNone/>
              <a:defRPr sz="2400" b="0">
                <a:ln w="12700" cmpd="sng">
                  <a:noFill/>
                </a:ln>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41778" y="5314923"/>
            <a:ext cx="5486400" cy="804862"/>
          </a:xfrm>
          <a:prstGeom prst="rect">
            <a:avLst/>
          </a:prstGeom>
          <a:gradFill flip="none" rotWithShape="1">
            <a:gsLst>
              <a:gs pos="0">
                <a:schemeClr val="bg1">
                  <a:lumMod val="85000"/>
                </a:schemeClr>
              </a:gs>
              <a:gs pos="76000">
                <a:schemeClr val="bg1"/>
              </a:gs>
            </a:gsLst>
            <a:lin ang="5040000" scaled="0"/>
            <a:tileRect/>
          </a:gradFill>
        </p:spPr>
        <p:txBody>
          <a:bodyPr/>
          <a:lstStyle>
            <a:lvl1pPr marL="0" indent="0" algn="ctr">
              <a:buNone/>
              <a:defRPr sz="2200" b="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1" name="Espace réservé de la date 3"/>
          <p:cNvSpPr>
            <a:spLocks noGrp="1"/>
          </p:cNvSpPr>
          <p:nvPr>
            <p:ph type="dt" sz="half" idx="10"/>
          </p:nvPr>
        </p:nvSpPr>
        <p:spPr>
          <a:xfrm>
            <a:off x="457200" y="6356350"/>
            <a:ext cx="2133600" cy="365125"/>
          </a:xfrm>
          <a:prstGeom prst="rect">
            <a:avLst/>
          </a:prstGeom>
        </p:spPr>
        <p:txBody>
          <a:bodyPr/>
          <a:lstStyle>
            <a:lvl1pPr>
              <a:defRPr sz="1000">
                <a:solidFill>
                  <a:srgbClr val="A6A6A6"/>
                </a:solidFill>
                <a:latin typeface="+mn-lt"/>
                <a:cs typeface="Arial"/>
              </a:defRPr>
            </a:lvl1pPr>
          </a:lstStyle>
          <a:p>
            <a:pPr>
              <a:defRPr/>
            </a:pPr>
            <a:endParaRPr lang="fr-FR"/>
          </a:p>
        </p:txBody>
      </p:sp>
      <p:sp>
        <p:nvSpPr>
          <p:cNvPr id="12" name="Espace réservé du pied de page 4"/>
          <p:cNvSpPr>
            <a:spLocks noGrp="1"/>
          </p:cNvSpPr>
          <p:nvPr>
            <p:ph type="ftr" sz="quarter" idx="11"/>
          </p:nvPr>
        </p:nvSpPr>
        <p:spPr>
          <a:xfrm>
            <a:off x="2722880" y="6356350"/>
            <a:ext cx="4978400" cy="365125"/>
          </a:xfrm>
          <a:prstGeom prst="rect">
            <a:avLst/>
          </a:prstGeom>
        </p:spPr>
        <p:txBody>
          <a:bodyPr/>
          <a:lstStyle>
            <a:lvl1pPr>
              <a:defRPr sz="1000">
                <a:solidFill>
                  <a:srgbClr val="A6A6A6"/>
                </a:solidFill>
                <a:latin typeface="+mn-lt"/>
                <a:cs typeface="Myriad Pro"/>
              </a:defRPr>
            </a:lvl1pPr>
          </a:lstStyle>
          <a:p>
            <a:pPr>
              <a:defRPr/>
            </a:pPr>
            <a:endParaRPr lang="fr-FR" dirty="0"/>
          </a:p>
        </p:txBody>
      </p:sp>
      <p:sp>
        <p:nvSpPr>
          <p:cNvPr id="13" name="Espace réservé du numéro de diapositive 5"/>
          <p:cNvSpPr>
            <a:spLocks noGrp="1"/>
          </p:cNvSpPr>
          <p:nvPr>
            <p:ph type="sldNum" sz="quarter" idx="12"/>
          </p:nvPr>
        </p:nvSpPr>
        <p:spPr>
          <a:xfrm>
            <a:off x="7884160" y="6356350"/>
            <a:ext cx="802640" cy="365125"/>
          </a:xfrm>
          <a:prstGeom prst="rect">
            <a:avLst/>
          </a:prstGeom>
        </p:spPr>
        <p:txBody>
          <a:bodyPr/>
          <a:lstStyle>
            <a:lvl1pPr algn="r">
              <a:defRPr sz="1000">
                <a:solidFill>
                  <a:srgbClr val="A6A6A6"/>
                </a:solidFill>
                <a:latin typeface="+mn-lt"/>
                <a:cs typeface="Myriad Pro"/>
              </a:defRPr>
            </a:lvl1pPr>
          </a:lstStyle>
          <a:p>
            <a:pPr>
              <a:defRPr/>
            </a:pPr>
            <a:fld id="{06F3B16B-D631-C643-A7A4-BD9C53EE71C3}" type="slidenum">
              <a:rPr lang="fr-FR" smtClean="0"/>
              <a:pPr>
                <a:defRPr/>
              </a:pPr>
              <a:t>‹#›</a:t>
            </a:fld>
            <a:endParaRPr lang="fr-FR"/>
          </a:p>
        </p:txBody>
      </p:sp>
    </p:spTree>
    <p:extLst>
      <p:ext uri="{BB962C8B-B14F-4D97-AF65-F5344CB8AC3E}">
        <p14:creationId xmlns:p14="http://schemas.microsoft.com/office/powerpoint/2010/main" val="334279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Rectangle 2"/>
          <p:cNvSpPr/>
          <p:nvPr userDrawn="1"/>
        </p:nvSpPr>
        <p:spPr>
          <a:xfrm>
            <a:off x="0" y="2204721"/>
            <a:ext cx="9144000" cy="30784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dirty="0">
              <a:latin typeface="+mn-lt"/>
            </a:endParaRPr>
          </a:p>
        </p:txBody>
      </p:sp>
      <p:sp>
        <p:nvSpPr>
          <p:cNvPr id="7" name="Rectangle 6"/>
          <p:cNvSpPr/>
          <p:nvPr userDrawn="1"/>
        </p:nvSpPr>
        <p:spPr>
          <a:xfrm>
            <a:off x="0" y="1442721"/>
            <a:ext cx="9144000" cy="762000"/>
          </a:xfrm>
          <a:prstGeom prst="rect">
            <a:avLst/>
          </a:prstGeom>
          <a:gradFill flip="none" rotWithShape="1">
            <a:gsLst>
              <a:gs pos="11000">
                <a:schemeClr val="tx2"/>
              </a:gs>
              <a:gs pos="38000">
                <a:srgbClr val="336699"/>
              </a:gs>
              <a:gs pos="75000">
                <a:schemeClr val="tx2">
                  <a:lumMod val="75000"/>
                </a:schemeClr>
              </a:gs>
              <a:gs pos="100000">
                <a:schemeClr val="tx1"/>
              </a:gs>
            </a:gsLst>
            <a:path path="rect">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sz="1800" b="0" i="0" dirty="0">
              <a:solidFill>
                <a:srgbClr val="254061"/>
              </a:solidFill>
              <a:effectLst/>
              <a:latin typeface="Myriad Pro"/>
              <a:cs typeface="Myriad Pro"/>
            </a:endParaRPr>
          </a:p>
        </p:txBody>
      </p:sp>
      <p:sp>
        <p:nvSpPr>
          <p:cNvPr id="9" name="ZoneTexte 1"/>
          <p:cNvSpPr txBox="1">
            <a:spLocks noChangeArrowheads="1"/>
          </p:cNvSpPr>
          <p:nvPr userDrawn="1"/>
        </p:nvSpPr>
        <p:spPr bwMode="auto">
          <a:xfrm>
            <a:off x="3921760" y="5827015"/>
            <a:ext cx="50901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fr-FR" sz="1200" dirty="0">
                <a:solidFill>
                  <a:srgbClr val="7F7F7F"/>
                </a:solidFill>
                <a:latin typeface="Avenir Book"/>
                <a:cs typeface="Avenir Book"/>
              </a:rPr>
              <a:t>Institut de </a:t>
            </a:r>
            <a:r>
              <a:rPr lang="fr-FR" sz="1200" dirty="0" smtClean="0">
                <a:solidFill>
                  <a:srgbClr val="7F7F7F"/>
                </a:solidFill>
                <a:latin typeface="Avenir Book"/>
                <a:cs typeface="Avenir Book"/>
              </a:rPr>
              <a:t>Recherche en Informatique et </a:t>
            </a:r>
            <a:r>
              <a:rPr lang="fr-FR" sz="1200" dirty="0">
                <a:solidFill>
                  <a:srgbClr val="7F7F7F"/>
                </a:solidFill>
                <a:latin typeface="Avenir Book"/>
                <a:cs typeface="Avenir Book"/>
              </a:rPr>
              <a:t>Systèmes Aléatoires</a:t>
            </a:r>
          </a:p>
        </p:txBody>
      </p:sp>
      <p:pic>
        <p:nvPicPr>
          <p:cNvPr id="8" name="Image 7" descr="logosTutellesDiaporam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4463" y="6138235"/>
            <a:ext cx="4308097" cy="496245"/>
          </a:xfrm>
          <a:prstGeom prst="rect">
            <a:avLst/>
          </a:prstGeom>
        </p:spPr>
      </p:pic>
      <p:sp>
        <p:nvSpPr>
          <p:cNvPr id="12" name="Espace réservé du texte 3"/>
          <p:cNvSpPr>
            <a:spLocks noGrp="1"/>
          </p:cNvSpPr>
          <p:nvPr>
            <p:ph type="body" sz="half" idx="10" hasCustomPrompt="1"/>
          </p:nvPr>
        </p:nvSpPr>
        <p:spPr>
          <a:xfrm>
            <a:off x="0" y="3637280"/>
            <a:ext cx="9144000" cy="741680"/>
          </a:xfrm>
          <a:prstGeom prst="rect">
            <a:avLst/>
          </a:prstGeom>
        </p:spPr>
        <p:txBody>
          <a:bodyPr/>
          <a:lstStyle>
            <a:lvl1pPr marL="0" indent="0" algn="ctr">
              <a:buNone/>
              <a:defRPr sz="2400" b="0" i="0" baseline="0">
                <a:solidFill>
                  <a:schemeClr val="accent1">
                    <a:lumMod val="50000"/>
                  </a:schemeClr>
                </a:solidFill>
                <a:latin typeface="+mn-lt"/>
                <a:cs typeface="Myriad Pro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insérer le sous-titre (2 lignes max)</a:t>
            </a:r>
          </a:p>
        </p:txBody>
      </p:sp>
      <p:sp>
        <p:nvSpPr>
          <p:cNvPr id="4" name="Espace réservé du texte 3"/>
          <p:cNvSpPr>
            <a:spLocks noGrp="1"/>
          </p:cNvSpPr>
          <p:nvPr>
            <p:ph type="body" sz="half" idx="2" hasCustomPrompt="1"/>
          </p:nvPr>
        </p:nvSpPr>
        <p:spPr>
          <a:xfrm>
            <a:off x="0" y="2529840"/>
            <a:ext cx="9144000" cy="873760"/>
          </a:xfrm>
          <a:prstGeom prst="rect">
            <a:avLst/>
          </a:prstGeom>
        </p:spPr>
        <p:txBody>
          <a:bodyPr/>
          <a:lstStyle>
            <a:lvl1pPr marL="0" indent="0" algn="ctr">
              <a:buNone/>
              <a:defRPr sz="3000" b="1" baseline="0">
                <a:solidFill>
                  <a:schemeClr val="tx1"/>
                </a:solidFill>
                <a:latin typeface="+mn-lt"/>
                <a:cs typeface="Myriad Pro"/>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insérer le titre (2 lignes max)</a:t>
            </a:r>
          </a:p>
        </p:txBody>
      </p:sp>
      <p:sp>
        <p:nvSpPr>
          <p:cNvPr id="2" name="Titre 1"/>
          <p:cNvSpPr>
            <a:spLocks noGrp="1"/>
          </p:cNvSpPr>
          <p:nvPr>
            <p:ph type="title" hasCustomPrompt="1"/>
          </p:nvPr>
        </p:nvSpPr>
        <p:spPr>
          <a:xfrm>
            <a:off x="0" y="4739918"/>
            <a:ext cx="9144000" cy="365760"/>
          </a:xfrm>
          <a:prstGeom prst="rect">
            <a:avLst/>
          </a:prstGeom>
          <a:ln>
            <a:noFill/>
          </a:ln>
        </p:spPr>
        <p:txBody>
          <a:bodyPr anchor="b"/>
          <a:lstStyle>
            <a:lvl1pPr algn="ctr">
              <a:defRPr sz="2000" b="0" i="0" baseline="0">
                <a:ln>
                  <a:noFill/>
                </a:ln>
                <a:solidFill>
                  <a:schemeClr val="accent1">
                    <a:lumMod val="75000"/>
                  </a:schemeClr>
                </a:solidFill>
                <a:effectLst/>
                <a:latin typeface="+mn-lt"/>
                <a:cs typeface="Myriad Pro Light"/>
              </a:defRPr>
            </a:lvl1pPr>
          </a:lstStyle>
          <a:p>
            <a:r>
              <a:rPr lang="fr-FR" dirty="0" smtClean="0"/>
              <a:t>Prénom NOM – Date / Lieu</a:t>
            </a:r>
            <a:endParaRPr lang="fr-FR" dirty="0"/>
          </a:p>
        </p:txBody>
      </p:sp>
    </p:spTree>
    <p:extLst>
      <p:ext uri="{BB962C8B-B14F-4D97-AF65-F5344CB8AC3E}">
        <p14:creationId xmlns:p14="http://schemas.microsoft.com/office/powerpoint/2010/main" val="363282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508000"/>
            <a:ext cx="8229599" cy="747713"/>
          </a:xfrm>
          <a:prstGeom prst="rect">
            <a:avLst/>
          </a:prstGeom>
        </p:spPr>
        <p:txBody>
          <a:bodyPr/>
          <a:lstStyle>
            <a:lvl1pPr marL="0" indent="0">
              <a:buFont typeface="+mj-lt"/>
              <a:buNone/>
              <a:defRPr sz="2800">
                <a:effectLst/>
              </a:defRPr>
            </a:lvl1pPr>
          </a:lstStyle>
          <a:p>
            <a:r>
              <a:rPr lang="fr-FR" dirty="0" smtClean="0"/>
              <a:t>Cliquez et modifiez le titre</a:t>
            </a:r>
            <a:endParaRPr lang="fr-FR" dirty="0"/>
          </a:p>
        </p:txBody>
      </p:sp>
      <p:sp>
        <p:nvSpPr>
          <p:cNvPr id="8" name="Espace réservé du texte 2"/>
          <p:cNvSpPr>
            <a:spLocks noGrp="1"/>
          </p:cNvSpPr>
          <p:nvPr>
            <p:ph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lvl1pPr>
            <a:lvl2pPr>
              <a:buSzPct val="100000"/>
              <a:defRPr sz="2400"/>
            </a:lvl2pPr>
            <a:lvl3pPr>
              <a:defRPr sz="2200"/>
            </a:lvl3pPr>
            <a:lvl4pPr>
              <a:defRPr sz="2100"/>
            </a:lvl4pPr>
            <a:lvl5pPr>
              <a:defRPr sz="21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e la date 3"/>
          <p:cNvSpPr>
            <a:spLocks noGrp="1"/>
          </p:cNvSpPr>
          <p:nvPr>
            <p:ph type="dt" sz="half" idx="10"/>
          </p:nvPr>
        </p:nvSpPr>
        <p:spPr>
          <a:xfrm>
            <a:off x="457200" y="6356350"/>
            <a:ext cx="2133600" cy="365125"/>
          </a:xfrm>
          <a:prstGeom prst="rect">
            <a:avLst/>
          </a:prstGeom>
        </p:spPr>
        <p:txBody>
          <a:bodyPr/>
          <a:lstStyle>
            <a:lvl1pPr>
              <a:defRPr sz="1000">
                <a:solidFill>
                  <a:srgbClr val="A6A6A6"/>
                </a:solidFill>
                <a:latin typeface="+mn-lt"/>
                <a:cs typeface="Arial"/>
              </a:defRPr>
            </a:lvl1pPr>
          </a:lstStyle>
          <a:p>
            <a:pPr>
              <a:defRPr/>
            </a:pPr>
            <a:endParaRPr lang="fr-FR"/>
          </a:p>
        </p:txBody>
      </p:sp>
      <p:sp>
        <p:nvSpPr>
          <p:cNvPr id="10" name="Espace réservé du pied de page 4"/>
          <p:cNvSpPr>
            <a:spLocks noGrp="1"/>
          </p:cNvSpPr>
          <p:nvPr>
            <p:ph type="ftr" sz="quarter" idx="11"/>
          </p:nvPr>
        </p:nvSpPr>
        <p:spPr>
          <a:xfrm>
            <a:off x="2722880" y="6356350"/>
            <a:ext cx="4978400" cy="365125"/>
          </a:xfrm>
          <a:prstGeom prst="rect">
            <a:avLst/>
          </a:prstGeom>
        </p:spPr>
        <p:txBody>
          <a:bodyPr/>
          <a:lstStyle>
            <a:lvl1pPr>
              <a:defRPr sz="1000">
                <a:solidFill>
                  <a:srgbClr val="A6A6A6"/>
                </a:solidFill>
                <a:latin typeface="+mn-lt"/>
                <a:cs typeface="Myriad Pro"/>
              </a:defRPr>
            </a:lvl1pPr>
          </a:lstStyle>
          <a:p>
            <a:pPr>
              <a:defRPr/>
            </a:pPr>
            <a:endParaRPr lang="fr-FR" dirty="0"/>
          </a:p>
        </p:txBody>
      </p:sp>
      <p:sp>
        <p:nvSpPr>
          <p:cNvPr id="11" name="Espace réservé du numéro de diapositive 5"/>
          <p:cNvSpPr>
            <a:spLocks noGrp="1"/>
          </p:cNvSpPr>
          <p:nvPr>
            <p:ph type="sldNum" sz="quarter" idx="12"/>
          </p:nvPr>
        </p:nvSpPr>
        <p:spPr>
          <a:xfrm>
            <a:off x="7884160" y="6356350"/>
            <a:ext cx="802640" cy="365125"/>
          </a:xfrm>
          <a:prstGeom prst="rect">
            <a:avLst/>
          </a:prstGeom>
        </p:spPr>
        <p:txBody>
          <a:bodyPr/>
          <a:lstStyle>
            <a:lvl1pPr algn="r">
              <a:defRPr sz="1000">
                <a:solidFill>
                  <a:srgbClr val="A6A6A6"/>
                </a:solidFill>
                <a:latin typeface="+mn-lt"/>
                <a:cs typeface="Myriad Pro"/>
              </a:defRPr>
            </a:lvl1pPr>
          </a:lstStyle>
          <a:p>
            <a:pPr>
              <a:defRPr/>
            </a:pPr>
            <a:fld id="{06F3B16B-D631-C643-A7A4-BD9C53EE71C3}" type="slidenum">
              <a:rPr lang="fr-FR" smtClean="0"/>
              <a:pPr>
                <a:defRPr/>
              </a:pPr>
              <a:t>‹#›</a:t>
            </a:fld>
            <a:endParaRPr lang="fr-FR"/>
          </a:p>
        </p:txBody>
      </p:sp>
    </p:spTree>
    <p:extLst>
      <p:ext uri="{BB962C8B-B14F-4D97-AF65-F5344CB8AC3E}">
        <p14:creationId xmlns:p14="http://schemas.microsoft.com/office/powerpoint/2010/main" val="354155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08000"/>
            <a:ext cx="8229600" cy="747713"/>
          </a:xfrm>
          <a:prstGeom prst="rect">
            <a:avLst/>
          </a:prstGeom>
        </p:spPr>
        <p:txBody>
          <a:bodyPr/>
          <a:lstStyle>
            <a:lvl1pPr>
              <a:defRPr>
                <a:latin typeface="+mn-lt"/>
              </a:defRPr>
            </a:lvl1pPr>
          </a:lstStyle>
          <a:p>
            <a:r>
              <a:rPr lang="fr-FR" dirty="0" smtClean="0"/>
              <a:t>Cliquez et modifiez le titre</a:t>
            </a:r>
            <a:endParaRPr lang="fr-FR" dirty="0"/>
          </a:p>
        </p:txBody>
      </p:sp>
      <p:sp>
        <p:nvSpPr>
          <p:cNvPr id="3" name="Espace réservé du contenu 2"/>
          <p:cNvSpPr>
            <a:spLocks noGrp="1"/>
          </p:cNvSpPr>
          <p:nvPr>
            <p:ph sz="half" idx="1"/>
          </p:nvPr>
        </p:nvSpPr>
        <p:spPr>
          <a:xfrm>
            <a:off x="457200" y="1422400"/>
            <a:ext cx="4038600" cy="4703763"/>
          </a:xfrm>
          <a:prstGeom prst="rect">
            <a:avLst/>
          </a:prstGeom>
        </p:spPr>
        <p:txBody>
          <a:bodyPr/>
          <a:lstStyle>
            <a:lvl1pPr>
              <a:defRPr sz="2400" b="0">
                <a:latin typeface="+mn-lt"/>
                <a:cs typeface="Arial"/>
              </a:defRPr>
            </a:lvl1pPr>
            <a:lvl2pPr>
              <a:defRPr sz="2200">
                <a:latin typeface="+mn-lt"/>
                <a:cs typeface="Arial"/>
              </a:defRPr>
            </a:lvl2pPr>
            <a:lvl3pPr>
              <a:defRPr sz="2000">
                <a:latin typeface="+mn-lt"/>
                <a:cs typeface="Arial"/>
              </a:defRPr>
            </a:lvl3pPr>
            <a:lvl4pPr>
              <a:defRPr sz="1800">
                <a:latin typeface="+mn-lt"/>
                <a:cs typeface="Arial"/>
              </a:defRPr>
            </a:lvl4pPr>
            <a:lvl5pPr>
              <a:defRPr sz="1800">
                <a:latin typeface="+mn-lt"/>
                <a:cs typeface="Aria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contenu 2"/>
          <p:cNvSpPr>
            <a:spLocks noGrp="1"/>
          </p:cNvSpPr>
          <p:nvPr>
            <p:ph sz="half" idx="13"/>
          </p:nvPr>
        </p:nvSpPr>
        <p:spPr>
          <a:xfrm>
            <a:off x="4632960" y="1422400"/>
            <a:ext cx="4038600" cy="4703763"/>
          </a:xfrm>
          <a:prstGeom prst="rect">
            <a:avLst/>
          </a:prstGeom>
        </p:spPr>
        <p:txBody>
          <a:bodyPr/>
          <a:lstStyle>
            <a:lvl1pPr>
              <a:defRPr sz="2400" b="0">
                <a:latin typeface="Myriad Pro"/>
                <a:cs typeface="Myriad Pro"/>
              </a:defRPr>
            </a:lvl1pPr>
            <a:lvl2pPr>
              <a:defRPr sz="2200">
                <a:latin typeface="Myriad Pro"/>
                <a:cs typeface="Myriad Pro"/>
              </a:defRPr>
            </a:lvl2pPr>
            <a:lvl3pPr>
              <a:defRPr sz="2000">
                <a:latin typeface="Myriad Pro"/>
                <a:cs typeface="Myriad Pro"/>
              </a:defRPr>
            </a:lvl3pPr>
            <a:lvl4pPr>
              <a:defRPr sz="1800">
                <a:latin typeface="Myriad Pro"/>
                <a:cs typeface="Myriad Pro"/>
              </a:defRPr>
            </a:lvl4pPr>
            <a:lvl5pPr>
              <a:defRPr sz="1800">
                <a:latin typeface="Myriad Pro"/>
                <a:cs typeface="Myriad Pro"/>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e la date 3"/>
          <p:cNvSpPr>
            <a:spLocks noGrp="1"/>
          </p:cNvSpPr>
          <p:nvPr>
            <p:ph type="dt" sz="half" idx="10"/>
          </p:nvPr>
        </p:nvSpPr>
        <p:spPr>
          <a:xfrm>
            <a:off x="457200" y="6356350"/>
            <a:ext cx="2133600" cy="365125"/>
          </a:xfrm>
          <a:prstGeom prst="rect">
            <a:avLst/>
          </a:prstGeom>
        </p:spPr>
        <p:txBody>
          <a:bodyPr/>
          <a:lstStyle>
            <a:lvl1pPr>
              <a:defRPr sz="1000">
                <a:solidFill>
                  <a:srgbClr val="A6A6A6"/>
                </a:solidFill>
                <a:latin typeface="+mn-lt"/>
                <a:cs typeface="Arial"/>
              </a:defRPr>
            </a:lvl1pPr>
          </a:lstStyle>
          <a:p>
            <a:pPr>
              <a:defRPr/>
            </a:pPr>
            <a:endParaRPr lang="fr-FR"/>
          </a:p>
        </p:txBody>
      </p:sp>
      <p:sp>
        <p:nvSpPr>
          <p:cNvPr id="10" name="Espace réservé du pied de page 4"/>
          <p:cNvSpPr>
            <a:spLocks noGrp="1"/>
          </p:cNvSpPr>
          <p:nvPr>
            <p:ph type="ftr" sz="quarter" idx="11"/>
          </p:nvPr>
        </p:nvSpPr>
        <p:spPr>
          <a:xfrm>
            <a:off x="2722880" y="6356350"/>
            <a:ext cx="4978400" cy="365125"/>
          </a:xfrm>
          <a:prstGeom prst="rect">
            <a:avLst/>
          </a:prstGeom>
        </p:spPr>
        <p:txBody>
          <a:bodyPr/>
          <a:lstStyle>
            <a:lvl1pPr>
              <a:defRPr sz="1000">
                <a:solidFill>
                  <a:srgbClr val="A6A6A6"/>
                </a:solidFill>
                <a:latin typeface="+mn-lt"/>
                <a:cs typeface="Myriad Pro"/>
              </a:defRPr>
            </a:lvl1pPr>
          </a:lstStyle>
          <a:p>
            <a:pPr>
              <a:defRPr/>
            </a:pPr>
            <a:endParaRPr lang="fr-FR" dirty="0"/>
          </a:p>
        </p:txBody>
      </p:sp>
      <p:sp>
        <p:nvSpPr>
          <p:cNvPr id="11" name="Espace réservé du numéro de diapositive 5"/>
          <p:cNvSpPr>
            <a:spLocks noGrp="1"/>
          </p:cNvSpPr>
          <p:nvPr>
            <p:ph type="sldNum" sz="quarter" idx="12"/>
          </p:nvPr>
        </p:nvSpPr>
        <p:spPr>
          <a:xfrm>
            <a:off x="7884160" y="6356350"/>
            <a:ext cx="802640" cy="365125"/>
          </a:xfrm>
          <a:prstGeom prst="rect">
            <a:avLst/>
          </a:prstGeom>
        </p:spPr>
        <p:txBody>
          <a:bodyPr/>
          <a:lstStyle>
            <a:lvl1pPr algn="r">
              <a:defRPr sz="1000">
                <a:solidFill>
                  <a:srgbClr val="A6A6A6"/>
                </a:solidFill>
                <a:latin typeface="+mn-lt"/>
                <a:cs typeface="Myriad Pro"/>
              </a:defRPr>
            </a:lvl1pPr>
          </a:lstStyle>
          <a:p>
            <a:pPr>
              <a:defRPr/>
            </a:pPr>
            <a:fld id="{06F3B16B-D631-C643-A7A4-BD9C53EE71C3}" type="slidenum">
              <a:rPr lang="fr-FR" smtClean="0"/>
              <a:pPr>
                <a:defRPr/>
              </a:pPr>
              <a:t>‹#›</a:t>
            </a:fld>
            <a:endParaRPr lang="fr-FR"/>
          </a:p>
        </p:txBody>
      </p:sp>
    </p:spTree>
    <p:extLst>
      <p:ext uri="{BB962C8B-B14F-4D97-AF65-F5344CB8AC3E}">
        <p14:creationId xmlns:p14="http://schemas.microsoft.com/office/powerpoint/2010/main" val="4130270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08000"/>
            <a:ext cx="8229600" cy="747713"/>
          </a:xfrm>
          <a:prstGeom prst="rect">
            <a:avLst/>
          </a:prstGeo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402080"/>
            <a:ext cx="4040188" cy="772795"/>
          </a:xfrm>
          <a:prstGeom prst="rect">
            <a:avLst/>
          </a:prstGeo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000" b="1"/>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402080"/>
            <a:ext cx="4041775" cy="772795"/>
          </a:xfrm>
          <a:prstGeom prst="rect">
            <a:avLst/>
          </a:prstGeom>
        </p:spPr>
        <p:txBody>
          <a:bodyPr anchor="b"/>
          <a:lstStyle>
            <a:lvl1pPr marL="0" indent="0">
              <a:buNone/>
              <a:defRPr sz="24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10" name="Espace réservé du contenu 3"/>
          <p:cNvSpPr>
            <a:spLocks noGrp="1"/>
          </p:cNvSpPr>
          <p:nvPr>
            <p:ph sz="half" idx="13"/>
          </p:nvPr>
        </p:nvSpPr>
        <p:spPr>
          <a:xfrm>
            <a:off x="4643120" y="2174875"/>
            <a:ext cx="4040188" cy="3951288"/>
          </a:xfrm>
          <a:prstGeom prst="rect">
            <a:avLst/>
          </a:prstGeom>
        </p:spPr>
        <p:txBody>
          <a:bodyPr/>
          <a:lstStyle>
            <a:lvl1pPr>
              <a:defRPr sz="2000" b="1"/>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Espace réservé de la date 3"/>
          <p:cNvSpPr>
            <a:spLocks noGrp="1"/>
          </p:cNvSpPr>
          <p:nvPr>
            <p:ph type="dt" sz="half" idx="10"/>
          </p:nvPr>
        </p:nvSpPr>
        <p:spPr>
          <a:xfrm>
            <a:off x="457200" y="6356350"/>
            <a:ext cx="2133600" cy="365125"/>
          </a:xfrm>
          <a:prstGeom prst="rect">
            <a:avLst/>
          </a:prstGeom>
        </p:spPr>
        <p:txBody>
          <a:bodyPr/>
          <a:lstStyle>
            <a:lvl1pPr>
              <a:defRPr sz="1000">
                <a:solidFill>
                  <a:srgbClr val="A6A6A6"/>
                </a:solidFill>
                <a:latin typeface="+mn-lt"/>
                <a:cs typeface="Arial"/>
              </a:defRPr>
            </a:lvl1pPr>
          </a:lstStyle>
          <a:p>
            <a:pPr>
              <a:defRPr/>
            </a:pPr>
            <a:endParaRPr lang="fr-FR"/>
          </a:p>
        </p:txBody>
      </p:sp>
      <p:sp>
        <p:nvSpPr>
          <p:cNvPr id="15" name="Espace réservé du pied de page 4"/>
          <p:cNvSpPr>
            <a:spLocks noGrp="1"/>
          </p:cNvSpPr>
          <p:nvPr>
            <p:ph type="ftr" sz="quarter" idx="11"/>
          </p:nvPr>
        </p:nvSpPr>
        <p:spPr>
          <a:xfrm>
            <a:off x="2722880" y="6356350"/>
            <a:ext cx="4978400" cy="365125"/>
          </a:xfrm>
          <a:prstGeom prst="rect">
            <a:avLst/>
          </a:prstGeom>
        </p:spPr>
        <p:txBody>
          <a:bodyPr/>
          <a:lstStyle>
            <a:lvl1pPr>
              <a:defRPr sz="1000">
                <a:solidFill>
                  <a:srgbClr val="A6A6A6"/>
                </a:solidFill>
                <a:latin typeface="+mn-lt"/>
                <a:cs typeface="Myriad Pro"/>
              </a:defRPr>
            </a:lvl1pPr>
          </a:lstStyle>
          <a:p>
            <a:pPr>
              <a:defRPr/>
            </a:pPr>
            <a:endParaRPr lang="fr-FR" dirty="0"/>
          </a:p>
        </p:txBody>
      </p:sp>
      <p:sp>
        <p:nvSpPr>
          <p:cNvPr id="16" name="Espace réservé du numéro de diapositive 5"/>
          <p:cNvSpPr>
            <a:spLocks noGrp="1"/>
          </p:cNvSpPr>
          <p:nvPr>
            <p:ph type="sldNum" sz="quarter" idx="12"/>
          </p:nvPr>
        </p:nvSpPr>
        <p:spPr>
          <a:xfrm>
            <a:off x="7884160" y="6356350"/>
            <a:ext cx="802640" cy="365125"/>
          </a:xfrm>
          <a:prstGeom prst="rect">
            <a:avLst/>
          </a:prstGeom>
        </p:spPr>
        <p:txBody>
          <a:bodyPr/>
          <a:lstStyle>
            <a:lvl1pPr algn="r">
              <a:defRPr sz="1000">
                <a:solidFill>
                  <a:srgbClr val="A6A6A6"/>
                </a:solidFill>
                <a:latin typeface="+mn-lt"/>
                <a:cs typeface="Myriad Pro"/>
              </a:defRPr>
            </a:lvl1pPr>
          </a:lstStyle>
          <a:p>
            <a:pPr>
              <a:defRPr/>
            </a:pPr>
            <a:fld id="{06F3B16B-D631-C643-A7A4-BD9C53EE71C3}" type="slidenum">
              <a:rPr lang="fr-FR" smtClean="0"/>
              <a:pPr>
                <a:defRPr/>
              </a:pPr>
              <a:t>‹#›</a:t>
            </a:fld>
            <a:endParaRPr lang="fr-FR"/>
          </a:p>
        </p:txBody>
      </p:sp>
    </p:spTree>
    <p:extLst>
      <p:ext uri="{BB962C8B-B14F-4D97-AF65-F5344CB8AC3E}">
        <p14:creationId xmlns:p14="http://schemas.microsoft.com/office/powerpoint/2010/main" val="47592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64160" y="643915"/>
            <a:ext cx="2458720" cy="1066299"/>
          </a:xfrm>
          <a:prstGeom prst="rect">
            <a:avLst/>
          </a:prstGeom>
          <a:gradFill flip="none" rotWithShape="1">
            <a:gsLst>
              <a:gs pos="0">
                <a:schemeClr val="bg1">
                  <a:lumMod val="95000"/>
                </a:schemeClr>
              </a:gs>
              <a:gs pos="100000">
                <a:schemeClr val="bg1">
                  <a:lumMod val="85000"/>
                </a:schemeClr>
              </a:gs>
            </a:gsLst>
            <a:lin ang="16200000" scaled="0"/>
            <a:tileRect/>
          </a:gradFill>
        </p:spPr>
        <p:txBody>
          <a:bodyPr anchor="b"/>
          <a:lstStyle>
            <a:lvl1pPr algn="l">
              <a:defRPr sz="2400" b="1"/>
            </a:lvl1pPr>
          </a:lstStyle>
          <a:p>
            <a:r>
              <a:rPr lang="fr-FR" dirty="0" smtClean="0"/>
              <a:t>Cliquez et modifiez le titre</a:t>
            </a:r>
            <a:endParaRPr lang="fr-FR" dirty="0"/>
          </a:p>
        </p:txBody>
      </p:sp>
      <p:sp>
        <p:nvSpPr>
          <p:cNvPr id="4" name="Espace réservé du texte 3"/>
          <p:cNvSpPr>
            <a:spLocks noGrp="1"/>
          </p:cNvSpPr>
          <p:nvPr>
            <p:ph type="body" sz="half" idx="2"/>
          </p:nvPr>
        </p:nvSpPr>
        <p:spPr>
          <a:xfrm>
            <a:off x="264160" y="1710214"/>
            <a:ext cx="2458720" cy="4415949"/>
          </a:xfrm>
          <a:prstGeom prst="rect">
            <a:avLst/>
          </a:prstGeom>
          <a:gradFill flip="none" rotWithShape="1">
            <a:gsLst>
              <a:gs pos="0">
                <a:schemeClr val="bg1">
                  <a:lumMod val="85000"/>
                </a:schemeClr>
              </a:gs>
              <a:gs pos="76000">
                <a:schemeClr val="bg1"/>
              </a:gs>
            </a:gsLst>
            <a:lin ang="6600000" scaled="0"/>
            <a:tileRect/>
          </a:gradFill>
        </p:spPr>
        <p:txBody>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Espace réservé du texte 2"/>
          <p:cNvSpPr>
            <a:spLocks noGrp="1"/>
          </p:cNvSpPr>
          <p:nvPr>
            <p:ph idx="1"/>
          </p:nvPr>
        </p:nvSpPr>
        <p:spPr bwMode="auto">
          <a:xfrm>
            <a:off x="3058160" y="643916"/>
            <a:ext cx="5628640" cy="548224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buSzPct val="100000"/>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e la date 3"/>
          <p:cNvSpPr>
            <a:spLocks noGrp="1"/>
          </p:cNvSpPr>
          <p:nvPr>
            <p:ph type="dt" sz="half" idx="10"/>
          </p:nvPr>
        </p:nvSpPr>
        <p:spPr>
          <a:xfrm>
            <a:off x="457200" y="6356350"/>
            <a:ext cx="2133600" cy="365125"/>
          </a:xfrm>
          <a:prstGeom prst="rect">
            <a:avLst/>
          </a:prstGeom>
        </p:spPr>
        <p:txBody>
          <a:bodyPr/>
          <a:lstStyle>
            <a:lvl1pPr>
              <a:defRPr sz="1000">
                <a:solidFill>
                  <a:srgbClr val="A6A6A6"/>
                </a:solidFill>
                <a:latin typeface="+mn-lt"/>
                <a:cs typeface="Arial"/>
              </a:defRPr>
            </a:lvl1pPr>
          </a:lstStyle>
          <a:p>
            <a:pPr>
              <a:defRPr/>
            </a:pPr>
            <a:endParaRPr lang="fr-FR"/>
          </a:p>
        </p:txBody>
      </p:sp>
      <p:sp>
        <p:nvSpPr>
          <p:cNvPr id="15" name="Espace réservé du pied de page 4"/>
          <p:cNvSpPr>
            <a:spLocks noGrp="1"/>
          </p:cNvSpPr>
          <p:nvPr>
            <p:ph type="ftr" sz="quarter" idx="11"/>
          </p:nvPr>
        </p:nvSpPr>
        <p:spPr>
          <a:xfrm>
            <a:off x="2722880" y="6356350"/>
            <a:ext cx="4978400" cy="365125"/>
          </a:xfrm>
          <a:prstGeom prst="rect">
            <a:avLst/>
          </a:prstGeom>
        </p:spPr>
        <p:txBody>
          <a:bodyPr/>
          <a:lstStyle>
            <a:lvl1pPr>
              <a:defRPr sz="1000">
                <a:solidFill>
                  <a:srgbClr val="A6A6A6"/>
                </a:solidFill>
                <a:latin typeface="+mn-lt"/>
                <a:cs typeface="Myriad Pro"/>
              </a:defRPr>
            </a:lvl1pPr>
          </a:lstStyle>
          <a:p>
            <a:pPr>
              <a:defRPr/>
            </a:pPr>
            <a:endParaRPr lang="fr-FR" dirty="0"/>
          </a:p>
        </p:txBody>
      </p:sp>
      <p:sp>
        <p:nvSpPr>
          <p:cNvPr id="16" name="Espace réservé du numéro de diapositive 5"/>
          <p:cNvSpPr>
            <a:spLocks noGrp="1"/>
          </p:cNvSpPr>
          <p:nvPr>
            <p:ph type="sldNum" sz="quarter" idx="12"/>
          </p:nvPr>
        </p:nvSpPr>
        <p:spPr>
          <a:xfrm>
            <a:off x="7884160" y="6356350"/>
            <a:ext cx="802640" cy="365125"/>
          </a:xfrm>
          <a:prstGeom prst="rect">
            <a:avLst/>
          </a:prstGeom>
        </p:spPr>
        <p:txBody>
          <a:bodyPr/>
          <a:lstStyle>
            <a:lvl1pPr algn="r">
              <a:defRPr sz="1000">
                <a:solidFill>
                  <a:srgbClr val="A6A6A6"/>
                </a:solidFill>
                <a:latin typeface="+mn-lt"/>
                <a:cs typeface="Myriad Pro"/>
              </a:defRPr>
            </a:lvl1pPr>
          </a:lstStyle>
          <a:p>
            <a:pPr>
              <a:defRPr/>
            </a:pPr>
            <a:fld id="{06F3B16B-D631-C643-A7A4-BD9C53EE71C3}" type="slidenum">
              <a:rPr lang="fr-FR" smtClean="0"/>
              <a:pPr>
                <a:defRPr/>
              </a:pPr>
              <a:t>‹#›</a:t>
            </a:fld>
            <a:endParaRPr lang="fr-FR"/>
          </a:p>
        </p:txBody>
      </p:sp>
    </p:spTree>
    <p:extLst>
      <p:ext uri="{BB962C8B-B14F-4D97-AF65-F5344CB8AC3E}">
        <p14:creationId xmlns:p14="http://schemas.microsoft.com/office/powerpoint/2010/main" val="320284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4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2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1" name="Espace réservé de la date 3"/>
          <p:cNvSpPr>
            <a:spLocks noGrp="1"/>
          </p:cNvSpPr>
          <p:nvPr>
            <p:ph type="dt" sz="half" idx="10"/>
          </p:nvPr>
        </p:nvSpPr>
        <p:spPr>
          <a:xfrm>
            <a:off x="457200" y="6356350"/>
            <a:ext cx="2133600" cy="365125"/>
          </a:xfrm>
          <a:prstGeom prst="rect">
            <a:avLst/>
          </a:prstGeom>
        </p:spPr>
        <p:txBody>
          <a:bodyPr/>
          <a:lstStyle>
            <a:lvl1pPr>
              <a:defRPr sz="1000">
                <a:solidFill>
                  <a:srgbClr val="A6A6A6"/>
                </a:solidFill>
                <a:latin typeface="+mn-lt"/>
                <a:cs typeface="Arial"/>
              </a:defRPr>
            </a:lvl1pPr>
          </a:lstStyle>
          <a:p>
            <a:pPr>
              <a:defRPr/>
            </a:pPr>
            <a:endParaRPr lang="fr-FR"/>
          </a:p>
        </p:txBody>
      </p:sp>
      <p:sp>
        <p:nvSpPr>
          <p:cNvPr id="12" name="Espace réservé du pied de page 4"/>
          <p:cNvSpPr>
            <a:spLocks noGrp="1"/>
          </p:cNvSpPr>
          <p:nvPr>
            <p:ph type="ftr" sz="quarter" idx="11"/>
          </p:nvPr>
        </p:nvSpPr>
        <p:spPr>
          <a:xfrm>
            <a:off x="2722880" y="6356350"/>
            <a:ext cx="4978400" cy="365125"/>
          </a:xfrm>
          <a:prstGeom prst="rect">
            <a:avLst/>
          </a:prstGeom>
        </p:spPr>
        <p:txBody>
          <a:bodyPr/>
          <a:lstStyle>
            <a:lvl1pPr>
              <a:defRPr sz="1000">
                <a:solidFill>
                  <a:srgbClr val="A6A6A6"/>
                </a:solidFill>
                <a:latin typeface="+mn-lt"/>
                <a:cs typeface="Myriad Pro"/>
              </a:defRPr>
            </a:lvl1pPr>
          </a:lstStyle>
          <a:p>
            <a:pPr>
              <a:defRPr/>
            </a:pPr>
            <a:endParaRPr lang="fr-FR" dirty="0"/>
          </a:p>
        </p:txBody>
      </p:sp>
      <p:sp>
        <p:nvSpPr>
          <p:cNvPr id="13" name="Espace réservé du numéro de diapositive 5"/>
          <p:cNvSpPr>
            <a:spLocks noGrp="1"/>
          </p:cNvSpPr>
          <p:nvPr>
            <p:ph type="sldNum" sz="quarter" idx="12"/>
          </p:nvPr>
        </p:nvSpPr>
        <p:spPr>
          <a:xfrm>
            <a:off x="7884160" y="6356350"/>
            <a:ext cx="802640" cy="365125"/>
          </a:xfrm>
          <a:prstGeom prst="rect">
            <a:avLst/>
          </a:prstGeom>
        </p:spPr>
        <p:txBody>
          <a:bodyPr/>
          <a:lstStyle>
            <a:lvl1pPr algn="r">
              <a:defRPr sz="1000">
                <a:solidFill>
                  <a:srgbClr val="A6A6A6"/>
                </a:solidFill>
                <a:latin typeface="+mn-lt"/>
                <a:cs typeface="Myriad Pro"/>
              </a:defRPr>
            </a:lvl1pPr>
          </a:lstStyle>
          <a:p>
            <a:pPr>
              <a:defRPr/>
            </a:pPr>
            <a:fld id="{06F3B16B-D631-C643-A7A4-BD9C53EE71C3}" type="slidenum">
              <a:rPr lang="fr-FR" smtClean="0"/>
              <a:pPr>
                <a:defRPr/>
              </a:pPr>
              <a:t>‹#›</a:t>
            </a:fld>
            <a:endParaRPr lang="fr-FR"/>
          </a:p>
        </p:txBody>
      </p:sp>
    </p:spTree>
    <p:extLst>
      <p:ext uri="{BB962C8B-B14F-4D97-AF65-F5344CB8AC3E}">
        <p14:creationId xmlns:p14="http://schemas.microsoft.com/office/powerpoint/2010/main" val="1722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1163084"/>
            <a:ext cx="8209279" cy="1021316"/>
          </a:xfrm>
        </p:spPr>
        <p:txBody>
          <a:bodyPr anchor="t">
            <a:normAutofit/>
          </a:bodyPr>
          <a:lstStyle>
            <a:lvl1pPr algn="l">
              <a:defRPr sz="2800" b="0" cap="all">
                <a:solidFill>
                  <a:schemeClr val="bg1"/>
                </a:solidFill>
                <a:effectLst>
                  <a:outerShdw blurRad="50800" dist="38100" algn="l" rotWithShape="0">
                    <a:prstClr val="black">
                      <a:alpha val="40000"/>
                    </a:prstClr>
                  </a:outerShdw>
                </a:effectLst>
                <a:latin typeface="+mn-lt"/>
                <a:cs typeface="Arial"/>
              </a:defRPr>
            </a:lvl1pPr>
          </a:lstStyle>
          <a:p>
            <a:r>
              <a:rPr lang="fr-FR" dirty="0" smtClean="0"/>
              <a:t>Cliquez et insérez le titre de la partie</a:t>
            </a:r>
            <a:endParaRPr lang="fr-FR" dirty="0"/>
          </a:p>
        </p:txBody>
      </p:sp>
      <p:sp>
        <p:nvSpPr>
          <p:cNvPr id="3" name="Espace réservé du texte 2"/>
          <p:cNvSpPr>
            <a:spLocks noGrp="1"/>
          </p:cNvSpPr>
          <p:nvPr>
            <p:ph type="body" idx="1" hasCustomPrompt="1"/>
          </p:nvPr>
        </p:nvSpPr>
        <p:spPr>
          <a:xfrm>
            <a:off x="457201" y="633364"/>
            <a:ext cx="8209279" cy="519559"/>
          </a:xfrm>
          <a:prstGeom prst="rect">
            <a:avLst/>
          </a:prstGeom>
        </p:spPr>
        <p:txBody>
          <a:bodyPr anchor="t" anchorCtr="0"/>
          <a:lstStyle>
            <a:lvl1pPr marL="0" indent="0">
              <a:buNone/>
              <a:defRPr sz="2200" b="0" baseline="0">
                <a:solidFill>
                  <a:srgbClr val="BFBFBF"/>
                </a:solidFill>
                <a:effectLst>
                  <a:outerShdw blurRad="50800" dist="38100" dir="2700000" algn="tl" rotWithShape="0">
                    <a:srgbClr val="000000">
                      <a:alpha val="43000"/>
                    </a:srgbClr>
                  </a:outerShdw>
                </a:effectLst>
                <a:latin typeface="+mn-lt"/>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numéroter la Partie de la présentation</a:t>
            </a:r>
          </a:p>
        </p:txBody>
      </p:sp>
      <p:sp>
        <p:nvSpPr>
          <p:cNvPr id="8" name="Espace réservé du texte 2"/>
          <p:cNvSpPr>
            <a:spLocks noGrp="1"/>
          </p:cNvSpPr>
          <p:nvPr>
            <p:ph idx="14"/>
          </p:nvPr>
        </p:nvSpPr>
        <p:spPr bwMode="auto">
          <a:xfrm>
            <a:off x="457200" y="2433637"/>
            <a:ext cx="8121366" cy="3763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lvl1pPr>
            <a:lvl2pPr>
              <a:buSzPct val="100000"/>
              <a:defRPr sz="2400"/>
            </a:lvl2pPr>
            <a:lvl3pPr>
              <a:defRPr sz="2200"/>
            </a:lvl3pPr>
            <a:lvl4pPr>
              <a:defRPr sz="2100"/>
            </a:lvl4pPr>
            <a:lvl5pPr>
              <a:defRPr sz="21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e la date 3"/>
          <p:cNvSpPr>
            <a:spLocks noGrp="1"/>
          </p:cNvSpPr>
          <p:nvPr>
            <p:ph type="dt" sz="half" idx="10"/>
          </p:nvPr>
        </p:nvSpPr>
        <p:spPr>
          <a:xfrm>
            <a:off x="457200" y="6356350"/>
            <a:ext cx="2133600" cy="365125"/>
          </a:xfrm>
          <a:prstGeom prst="rect">
            <a:avLst/>
          </a:prstGeom>
        </p:spPr>
        <p:txBody>
          <a:bodyPr/>
          <a:lstStyle>
            <a:lvl1pPr>
              <a:defRPr sz="1000">
                <a:solidFill>
                  <a:srgbClr val="A6A6A6"/>
                </a:solidFill>
                <a:latin typeface="+mn-lt"/>
                <a:cs typeface="Arial"/>
              </a:defRPr>
            </a:lvl1pPr>
          </a:lstStyle>
          <a:p>
            <a:pPr>
              <a:defRPr/>
            </a:pPr>
            <a:endParaRPr lang="fr-FR"/>
          </a:p>
        </p:txBody>
      </p:sp>
      <p:sp>
        <p:nvSpPr>
          <p:cNvPr id="15" name="Espace réservé du pied de page 4"/>
          <p:cNvSpPr>
            <a:spLocks noGrp="1"/>
          </p:cNvSpPr>
          <p:nvPr>
            <p:ph type="ftr" sz="quarter" idx="11"/>
          </p:nvPr>
        </p:nvSpPr>
        <p:spPr>
          <a:xfrm>
            <a:off x="2722880" y="6356350"/>
            <a:ext cx="4978400" cy="365125"/>
          </a:xfrm>
          <a:prstGeom prst="rect">
            <a:avLst/>
          </a:prstGeom>
        </p:spPr>
        <p:txBody>
          <a:bodyPr/>
          <a:lstStyle>
            <a:lvl1pPr>
              <a:defRPr sz="1000">
                <a:solidFill>
                  <a:srgbClr val="A6A6A6"/>
                </a:solidFill>
                <a:latin typeface="+mn-lt"/>
                <a:cs typeface="Myriad Pro"/>
              </a:defRPr>
            </a:lvl1pPr>
          </a:lstStyle>
          <a:p>
            <a:pPr>
              <a:defRPr/>
            </a:pPr>
            <a:endParaRPr lang="fr-FR" dirty="0"/>
          </a:p>
        </p:txBody>
      </p:sp>
      <p:sp>
        <p:nvSpPr>
          <p:cNvPr id="16" name="Espace réservé du numéro de diapositive 5"/>
          <p:cNvSpPr>
            <a:spLocks noGrp="1"/>
          </p:cNvSpPr>
          <p:nvPr>
            <p:ph type="sldNum" sz="quarter" idx="12"/>
          </p:nvPr>
        </p:nvSpPr>
        <p:spPr>
          <a:xfrm>
            <a:off x="7884160" y="6356350"/>
            <a:ext cx="802640" cy="365125"/>
          </a:xfrm>
          <a:prstGeom prst="rect">
            <a:avLst/>
          </a:prstGeom>
        </p:spPr>
        <p:txBody>
          <a:bodyPr/>
          <a:lstStyle>
            <a:lvl1pPr algn="r">
              <a:defRPr sz="1000">
                <a:solidFill>
                  <a:srgbClr val="A6A6A6"/>
                </a:solidFill>
                <a:latin typeface="+mn-lt"/>
                <a:cs typeface="Myriad Pro"/>
              </a:defRPr>
            </a:lvl1pPr>
          </a:lstStyle>
          <a:p>
            <a:pPr>
              <a:defRPr/>
            </a:pPr>
            <a:fld id="{06F3B16B-D631-C643-A7A4-BD9C53EE71C3}" type="slidenum">
              <a:rPr lang="fr-FR" smtClean="0"/>
              <a:pPr>
                <a:defRPr/>
              </a:pPr>
              <a:t>‹#›</a:t>
            </a:fld>
            <a:endParaRPr lang="fr-FR"/>
          </a:p>
        </p:txBody>
      </p:sp>
    </p:spTree>
    <p:extLst>
      <p:ext uri="{BB962C8B-B14F-4D97-AF65-F5344CB8AC3E}">
        <p14:creationId xmlns:p14="http://schemas.microsoft.com/office/powerpoint/2010/main" val="112869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 légende + image">
    <p:spTree>
      <p:nvGrpSpPr>
        <p:cNvPr id="1" name=""/>
        <p:cNvGrpSpPr/>
        <p:nvPr/>
      </p:nvGrpSpPr>
      <p:grpSpPr>
        <a:xfrm>
          <a:off x="0" y="0"/>
          <a:ext cx="0" cy="0"/>
          <a:chOff x="0" y="0"/>
          <a:chExt cx="0" cy="0"/>
        </a:xfrm>
      </p:grpSpPr>
      <p:sp>
        <p:nvSpPr>
          <p:cNvPr id="2" name="Titre 1"/>
          <p:cNvSpPr>
            <a:spLocks noGrp="1"/>
          </p:cNvSpPr>
          <p:nvPr>
            <p:ph type="title"/>
          </p:nvPr>
        </p:nvSpPr>
        <p:spPr>
          <a:xfrm>
            <a:off x="274320" y="223520"/>
            <a:ext cx="3362960" cy="894080"/>
          </a:xfrm>
        </p:spPr>
        <p:txBody>
          <a:bodyPr anchor="b">
            <a:noAutofit/>
          </a:bodyPr>
          <a:lstStyle>
            <a:lvl1pPr algn="l">
              <a:defRPr sz="2400" b="1">
                <a:solidFill>
                  <a:srgbClr val="FFFFFF"/>
                </a:solidFill>
                <a:latin typeface="Arial"/>
                <a:cs typeface="Arial"/>
              </a:defRPr>
            </a:lvl1pPr>
          </a:lstStyle>
          <a:p>
            <a:r>
              <a:rPr lang="fr-FR" dirty="0" smtClean="0"/>
              <a:t>Cliquez et modifiez le titre</a:t>
            </a:r>
            <a:endParaRPr lang="fr-FR" dirty="0"/>
          </a:p>
        </p:txBody>
      </p:sp>
      <p:sp>
        <p:nvSpPr>
          <p:cNvPr id="4" name="Espace réservé du texte 3"/>
          <p:cNvSpPr>
            <a:spLocks noGrp="1"/>
          </p:cNvSpPr>
          <p:nvPr>
            <p:ph type="body" sz="half" idx="2" hasCustomPrompt="1"/>
          </p:nvPr>
        </p:nvSpPr>
        <p:spPr>
          <a:xfrm>
            <a:off x="274320" y="1137920"/>
            <a:ext cx="3362960" cy="995680"/>
          </a:xfrm>
          <a:prstGeom prst="rect">
            <a:avLst/>
          </a:prstGeom>
        </p:spPr>
        <p:txBody>
          <a:bodyPr/>
          <a:lstStyle>
            <a:lvl1pPr marL="0" indent="0">
              <a:buNone/>
              <a:defRPr sz="2000">
                <a:solidFill>
                  <a:schemeClr val="tx2">
                    <a:lumMod val="60000"/>
                    <a:lumOff val="40000"/>
                  </a:schemeClr>
                </a:solidFill>
                <a:effectLst>
                  <a:outerShdw blurRad="50800" dist="38100" algn="l" rotWithShape="0">
                    <a:prstClr val="black">
                      <a:alpha val="4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 sous-titre de cette image</a:t>
            </a:r>
          </a:p>
        </p:txBody>
      </p:sp>
      <p:sp>
        <p:nvSpPr>
          <p:cNvPr id="8" name="Espace réservé pour une image  2"/>
          <p:cNvSpPr>
            <a:spLocks noGrp="1"/>
          </p:cNvSpPr>
          <p:nvPr>
            <p:ph type="pic" idx="13"/>
          </p:nvPr>
        </p:nvSpPr>
        <p:spPr>
          <a:xfrm>
            <a:off x="3823091" y="223520"/>
            <a:ext cx="3532749" cy="1910080"/>
          </a:xfrm>
          <a:prstGeom prst="rect">
            <a:avLst/>
          </a:prstGeom>
        </p:spPr>
        <p:txBody>
          <a:bodyPr>
            <a:normAutofit/>
          </a:bodyPr>
          <a:lstStyle>
            <a:lvl1pPr marL="0" indent="0">
              <a:buNone/>
              <a:defRPr sz="24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9" name="Espace réservé du texte 2"/>
          <p:cNvSpPr>
            <a:spLocks noGrp="1"/>
          </p:cNvSpPr>
          <p:nvPr>
            <p:ph idx="14"/>
          </p:nvPr>
        </p:nvSpPr>
        <p:spPr bwMode="auto">
          <a:xfrm>
            <a:off x="274320" y="2433637"/>
            <a:ext cx="8636000" cy="3763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lvl1pPr>
            <a:lvl2pPr>
              <a:buSzPct val="100000"/>
              <a:defRPr sz="2400"/>
            </a:lvl2pPr>
            <a:lvl3pPr>
              <a:defRPr sz="2200"/>
            </a:lvl3pPr>
            <a:lvl4pPr>
              <a:defRPr sz="2100"/>
            </a:lvl4pPr>
            <a:lvl5pPr>
              <a:defRPr sz="21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e la date 3"/>
          <p:cNvSpPr>
            <a:spLocks noGrp="1"/>
          </p:cNvSpPr>
          <p:nvPr>
            <p:ph type="dt" sz="half" idx="10"/>
          </p:nvPr>
        </p:nvSpPr>
        <p:spPr>
          <a:xfrm>
            <a:off x="457200" y="6356350"/>
            <a:ext cx="2133600" cy="365125"/>
          </a:xfrm>
          <a:prstGeom prst="rect">
            <a:avLst/>
          </a:prstGeom>
        </p:spPr>
        <p:txBody>
          <a:bodyPr/>
          <a:lstStyle>
            <a:lvl1pPr>
              <a:defRPr sz="1000">
                <a:solidFill>
                  <a:srgbClr val="A6A6A6"/>
                </a:solidFill>
                <a:latin typeface="+mn-lt"/>
                <a:cs typeface="Arial"/>
              </a:defRPr>
            </a:lvl1pPr>
          </a:lstStyle>
          <a:p>
            <a:pPr>
              <a:defRPr/>
            </a:pPr>
            <a:endParaRPr lang="fr-FR"/>
          </a:p>
        </p:txBody>
      </p:sp>
      <p:sp>
        <p:nvSpPr>
          <p:cNvPr id="11" name="Espace réservé du pied de page 4"/>
          <p:cNvSpPr>
            <a:spLocks noGrp="1"/>
          </p:cNvSpPr>
          <p:nvPr>
            <p:ph type="ftr" sz="quarter" idx="11"/>
          </p:nvPr>
        </p:nvSpPr>
        <p:spPr>
          <a:xfrm>
            <a:off x="2722880" y="6356350"/>
            <a:ext cx="4978400" cy="365125"/>
          </a:xfrm>
          <a:prstGeom prst="rect">
            <a:avLst/>
          </a:prstGeom>
        </p:spPr>
        <p:txBody>
          <a:bodyPr/>
          <a:lstStyle>
            <a:lvl1pPr>
              <a:defRPr sz="1000">
                <a:solidFill>
                  <a:srgbClr val="A6A6A6"/>
                </a:solidFill>
                <a:latin typeface="+mn-lt"/>
                <a:cs typeface="Myriad Pro"/>
              </a:defRPr>
            </a:lvl1pPr>
          </a:lstStyle>
          <a:p>
            <a:pPr>
              <a:defRPr/>
            </a:pPr>
            <a:endParaRPr lang="fr-FR" dirty="0"/>
          </a:p>
        </p:txBody>
      </p:sp>
      <p:sp>
        <p:nvSpPr>
          <p:cNvPr id="12" name="Espace réservé du numéro de diapositive 5"/>
          <p:cNvSpPr>
            <a:spLocks noGrp="1"/>
          </p:cNvSpPr>
          <p:nvPr>
            <p:ph type="sldNum" sz="quarter" idx="12"/>
          </p:nvPr>
        </p:nvSpPr>
        <p:spPr>
          <a:xfrm>
            <a:off x="7884160" y="6356350"/>
            <a:ext cx="802640" cy="365125"/>
          </a:xfrm>
          <a:prstGeom prst="rect">
            <a:avLst/>
          </a:prstGeom>
        </p:spPr>
        <p:txBody>
          <a:bodyPr/>
          <a:lstStyle>
            <a:lvl1pPr algn="r">
              <a:defRPr sz="1000">
                <a:solidFill>
                  <a:srgbClr val="A6A6A6"/>
                </a:solidFill>
                <a:latin typeface="+mn-lt"/>
                <a:cs typeface="Myriad Pro"/>
              </a:defRPr>
            </a:lvl1pPr>
          </a:lstStyle>
          <a:p>
            <a:pPr>
              <a:defRPr/>
            </a:pPr>
            <a:fld id="{06F3B16B-D631-C643-A7A4-BD9C53EE71C3}" type="slidenum">
              <a:rPr lang="fr-FR" smtClean="0"/>
              <a:pPr>
                <a:defRPr/>
              </a:pPr>
              <a:t>‹#›</a:t>
            </a:fld>
            <a:endParaRPr lang="fr-FR"/>
          </a:p>
        </p:txBody>
      </p:sp>
    </p:spTree>
    <p:extLst>
      <p:ext uri="{BB962C8B-B14F-4D97-AF65-F5344CB8AC3E}">
        <p14:creationId xmlns:p14="http://schemas.microsoft.com/office/powerpoint/2010/main" val="1861651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2.xml"/><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theme" Target="../theme/theme3.xml"/><Relationship Id="rId5"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Image 9" descr="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110" y="319175"/>
            <a:ext cx="2386907" cy="84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1452879"/>
            <a:ext cx="9144000" cy="3799841"/>
          </a:xfrm>
          <a:prstGeom prst="rect">
            <a:avLst/>
          </a:prstGeom>
          <a:gradFill flip="none" rotWithShape="1">
            <a:gsLst>
              <a:gs pos="11000">
                <a:schemeClr val="tx2"/>
              </a:gs>
              <a:gs pos="38000">
                <a:srgbClr val="336699"/>
              </a:gs>
              <a:gs pos="70000">
                <a:schemeClr val="tx2">
                  <a:lumMod val="75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sz="1800"/>
          </a:p>
        </p:txBody>
      </p:sp>
    </p:spTree>
  </p:cSld>
  <p:clrMap bg1="lt1" tx1="dk1" bg2="lt2" tx2="dk2" accent1="accent1" accent2="accent2" accent3="accent3" accent4="accent4" accent5="accent5" accent6="accent6" hlink="hlink" folHlink="folHlink"/>
  <p:sldLayoutIdLst>
    <p:sldLayoutId id="2147483855" r:id="rId1"/>
    <p:sldLayoutId id="2147483860" r:id="rId2"/>
  </p:sldLayoutIdLst>
  <p:hf hdr="0" ftr="0" dt="0"/>
  <p:txStyles>
    <p:titleStyle>
      <a:lvl1pPr algn="ctr" defTabSz="457200" rtl="0" eaLnBrk="1" fontAlgn="base" hangingPunct="1">
        <a:spcBef>
          <a:spcPct val="0"/>
        </a:spcBef>
        <a:spcAft>
          <a:spcPct val="0"/>
        </a:spcAft>
        <a:defRPr sz="3600" kern="1200">
          <a:solidFill>
            <a:schemeClr val="bg1"/>
          </a:solidFill>
          <a:effectLst>
            <a:outerShdw blurRad="50800" dist="38100" dir="2700000" algn="tl" rotWithShape="0">
              <a:srgbClr val="000000">
                <a:alpha val="43000"/>
              </a:srgbClr>
            </a:outerShdw>
          </a:effectLst>
          <a:latin typeface="Arial"/>
          <a:ea typeface="ＭＳ Ｐゴシック" charset="0"/>
          <a:cs typeface="Arial"/>
        </a:defRPr>
      </a:lvl1pPr>
      <a:lvl2pPr algn="ctr" defTabSz="457200" rtl="0" eaLnBrk="1" fontAlgn="base" hangingPunct="1">
        <a:spcBef>
          <a:spcPct val="0"/>
        </a:spcBef>
        <a:spcAft>
          <a:spcPct val="0"/>
        </a:spcAft>
        <a:defRPr sz="3600">
          <a:solidFill>
            <a:schemeClr val="bg1"/>
          </a:solidFill>
          <a:latin typeface="Arial" charset="0"/>
          <a:ea typeface="ＭＳ Ｐゴシック" charset="0"/>
        </a:defRPr>
      </a:lvl2pPr>
      <a:lvl3pPr algn="ctr" defTabSz="457200" rtl="0" eaLnBrk="1" fontAlgn="base" hangingPunct="1">
        <a:spcBef>
          <a:spcPct val="0"/>
        </a:spcBef>
        <a:spcAft>
          <a:spcPct val="0"/>
        </a:spcAft>
        <a:defRPr sz="3600">
          <a:solidFill>
            <a:schemeClr val="bg1"/>
          </a:solidFill>
          <a:latin typeface="Arial" charset="0"/>
          <a:ea typeface="ＭＳ Ｐゴシック" charset="0"/>
        </a:defRPr>
      </a:lvl3pPr>
      <a:lvl4pPr algn="ctr" defTabSz="457200" rtl="0" eaLnBrk="1" fontAlgn="base" hangingPunct="1">
        <a:spcBef>
          <a:spcPct val="0"/>
        </a:spcBef>
        <a:spcAft>
          <a:spcPct val="0"/>
        </a:spcAft>
        <a:defRPr sz="3600">
          <a:solidFill>
            <a:schemeClr val="bg1"/>
          </a:solidFill>
          <a:latin typeface="Arial" charset="0"/>
          <a:ea typeface="ＭＳ Ｐゴシック" charset="0"/>
        </a:defRPr>
      </a:lvl4pPr>
      <a:lvl5pPr algn="ctr" defTabSz="457200" rtl="0" eaLnBrk="1" fontAlgn="base" hangingPunct="1">
        <a:spcBef>
          <a:spcPct val="0"/>
        </a:spcBef>
        <a:spcAft>
          <a:spcPct val="0"/>
        </a:spcAft>
        <a:defRPr sz="3600">
          <a:solidFill>
            <a:schemeClr val="bg1"/>
          </a:solidFill>
          <a:latin typeface="Arial" charset="0"/>
          <a:ea typeface="ＭＳ Ｐゴシック" charset="0"/>
        </a:defRPr>
      </a:lvl5pPr>
      <a:lvl6pPr marL="457200" algn="ctr" defTabSz="457200" rtl="0" eaLnBrk="1" fontAlgn="base" hangingPunct="1">
        <a:spcBef>
          <a:spcPct val="0"/>
        </a:spcBef>
        <a:spcAft>
          <a:spcPct val="0"/>
        </a:spcAft>
        <a:defRPr sz="36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6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6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6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SzPct val="50000"/>
        <a:buFont typeface="Wingdings" charset="0"/>
        <a:buChar char="ü"/>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SzPct val="50000"/>
        <a:buFont typeface="Courier New" charset="0"/>
        <a:buChar char="o"/>
        <a:defRPr sz="20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SzPct val="60000"/>
        <a:buFont typeface="Wingdings" charset="0"/>
        <a:buChar char=""/>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440183"/>
          </a:xfrm>
          <a:prstGeom prst="rect">
            <a:avLst/>
          </a:prstGeom>
          <a:gradFill flip="none" rotWithShape="1">
            <a:gsLst>
              <a:gs pos="11000">
                <a:schemeClr val="tx2"/>
              </a:gs>
              <a:gs pos="38000">
                <a:srgbClr val="336699"/>
              </a:gs>
              <a:gs pos="70000">
                <a:schemeClr val="tx2">
                  <a:lumMod val="75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sz="1800"/>
          </a:p>
        </p:txBody>
      </p:sp>
      <p:pic>
        <p:nvPicPr>
          <p:cNvPr id="11" name="Image 8" descr="logo-page2.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24023" y="106191"/>
            <a:ext cx="1496457" cy="51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4" r:id="rId1"/>
    <p:sldLayoutId id="2147483831" r:id="rId2"/>
    <p:sldLayoutId id="2147483832" r:id="rId3"/>
    <p:sldLayoutId id="2147483835" r:id="rId4"/>
    <p:sldLayoutId id="2147483836" r:id="rId5"/>
  </p:sldLayoutIdLst>
  <p:hf hdr="0" ftr="0" dt="0"/>
  <p:txStyles>
    <p:titleStyle>
      <a:lvl1pPr algn="l" defTabSz="457200" rtl="0" eaLnBrk="0" fontAlgn="base" hangingPunct="0">
        <a:spcBef>
          <a:spcPct val="0"/>
        </a:spcBef>
        <a:spcAft>
          <a:spcPct val="0"/>
        </a:spcAft>
        <a:buClr>
          <a:srgbClr val="17375E"/>
        </a:buClr>
        <a:buFont typeface="Wingdings" charset="0"/>
        <a:defRPr sz="28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buClr>
          <a:srgbClr val="17375E"/>
        </a:buClr>
        <a:buFont typeface="Wingdings" charset="0"/>
        <a:defRPr sz="3200">
          <a:solidFill>
            <a:schemeClr val="tx1"/>
          </a:solidFill>
          <a:latin typeface="Arial" charset="0"/>
          <a:ea typeface="ＭＳ Ｐゴシック" charset="0"/>
        </a:defRPr>
      </a:lvl2pPr>
      <a:lvl3pPr algn="l" defTabSz="457200" rtl="0" eaLnBrk="0" fontAlgn="base" hangingPunct="0">
        <a:spcBef>
          <a:spcPct val="0"/>
        </a:spcBef>
        <a:spcAft>
          <a:spcPct val="0"/>
        </a:spcAft>
        <a:buClr>
          <a:srgbClr val="17375E"/>
        </a:buClr>
        <a:buFont typeface="Wingdings" charset="0"/>
        <a:defRPr sz="3200">
          <a:solidFill>
            <a:schemeClr val="tx1"/>
          </a:solidFill>
          <a:latin typeface="Arial" charset="0"/>
          <a:ea typeface="ＭＳ Ｐゴシック" charset="0"/>
        </a:defRPr>
      </a:lvl3pPr>
      <a:lvl4pPr algn="l" defTabSz="457200" rtl="0" eaLnBrk="0" fontAlgn="base" hangingPunct="0">
        <a:spcBef>
          <a:spcPct val="0"/>
        </a:spcBef>
        <a:spcAft>
          <a:spcPct val="0"/>
        </a:spcAft>
        <a:buClr>
          <a:srgbClr val="17375E"/>
        </a:buClr>
        <a:buFont typeface="Wingdings" charset="0"/>
        <a:defRPr sz="3200">
          <a:solidFill>
            <a:schemeClr val="tx1"/>
          </a:solidFill>
          <a:latin typeface="Arial" charset="0"/>
          <a:ea typeface="ＭＳ Ｐゴシック" charset="0"/>
        </a:defRPr>
      </a:lvl4pPr>
      <a:lvl5pPr algn="l" defTabSz="457200" rtl="0" eaLnBrk="0" fontAlgn="base" hangingPunct="0">
        <a:spcBef>
          <a:spcPct val="0"/>
        </a:spcBef>
        <a:spcAft>
          <a:spcPct val="0"/>
        </a:spcAft>
        <a:buClr>
          <a:srgbClr val="17375E"/>
        </a:buClr>
        <a:buFont typeface="Wingdings" charset="0"/>
        <a:defRPr sz="3200">
          <a:solidFill>
            <a:schemeClr val="tx1"/>
          </a:solidFill>
          <a:latin typeface="Arial" charset="0"/>
          <a:ea typeface="ＭＳ Ｐゴシック" charset="0"/>
        </a:defRPr>
      </a:lvl5pPr>
      <a:lvl6pPr marL="1028700" indent="-571500" algn="l" defTabSz="457200" rtl="0" fontAlgn="base">
        <a:spcBef>
          <a:spcPct val="0"/>
        </a:spcBef>
        <a:spcAft>
          <a:spcPct val="0"/>
        </a:spcAft>
        <a:buClr>
          <a:srgbClr val="17375E"/>
        </a:buClr>
        <a:buFont typeface="Wingdings" charset="0"/>
        <a:buChar char=""/>
        <a:defRPr sz="3600">
          <a:solidFill>
            <a:schemeClr val="tx1"/>
          </a:solidFill>
          <a:latin typeface="Arial" charset="0"/>
          <a:ea typeface="ＭＳ Ｐゴシック" charset="0"/>
        </a:defRPr>
      </a:lvl6pPr>
      <a:lvl7pPr marL="1485900" indent="-571500" algn="l" defTabSz="457200" rtl="0" fontAlgn="base">
        <a:spcBef>
          <a:spcPct val="0"/>
        </a:spcBef>
        <a:spcAft>
          <a:spcPct val="0"/>
        </a:spcAft>
        <a:buClr>
          <a:srgbClr val="17375E"/>
        </a:buClr>
        <a:buFont typeface="Wingdings" charset="0"/>
        <a:buChar char=""/>
        <a:defRPr sz="3600">
          <a:solidFill>
            <a:schemeClr val="tx1"/>
          </a:solidFill>
          <a:latin typeface="Arial" charset="0"/>
          <a:ea typeface="ＭＳ Ｐゴシック" charset="0"/>
        </a:defRPr>
      </a:lvl7pPr>
      <a:lvl8pPr marL="1943100" indent="-571500" algn="l" defTabSz="457200" rtl="0" fontAlgn="base">
        <a:spcBef>
          <a:spcPct val="0"/>
        </a:spcBef>
        <a:spcAft>
          <a:spcPct val="0"/>
        </a:spcAft>
        <a:buClr>
          <a:srgbClr val="17375E"/>
        </a:buClr>
        <a:buFont typeface="Wingdings" charset="0"/>
        <a:buChar char=""/>
        <a:defRPr sz="3600">
          <a:solidFill>
            <a:schemeClr val="tx1"/>
          </a:solidFill>
          <a:latin typeface="Arial" charset="0"/>
          <a:ea typeface="ＭＳ Ｐゴシック" charset="0"/>
        </a:defRPr>
      </a:lvl8pPr>
      <a:lvl9pPr marL="2400300" indent="-571500" algn="l" defTabSz="457200" rtl="0" fontAlgn="base">
        <a:spcBef>
          <a:spcPct val="0"/>
        </a:spcBef>
        <a:spcAft>
          <a:spcPct val="0"/>
        </a:spcAft>
        <a:buClr>
          <a:srgbClr val="17375E"/>
        </a:buClr>
        <a:buFont typeface="Wingdings" charset="0"/>
        <a:buChar char=""/>
        <a:defRPr sz="36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Clr>
          <a:srgbClr val="FF6600"/>
        </a:buClr>
        <a:buFont typeface="Wingdings" charset="0"/>
        <a:buChar char="§"/>
        <a:defRPr sz="2600" b="1" kern="1200">
          <a:solidFill>
            <a:srgbClr val="336699"/>
          </a:solidFill>
          <a:latin typeface="Arial"/>
          <a:ea typeface="ＭＳ Ｐゴシック" charset="0"/>
          <a:cs typeface="Arial"/>
        </a:defRPr>
      </a:lvl1pPr>
      <a:lvl2pPr marL="742950" indent="-285750" algn="l" defTabSz="457200" rtl="0" eaLnBrk="0" fontAlgn="base" hangingPunct="0">
        <a:spcBef>
          <a:spcPct val="20000"/>
        </a:spcBef>
        <a:spcAft>
          <a:spcPct val="0"/>
        </a:spcAft>
        <a:buSzPct val="100000"/>
        <a:buFont typeface="Arial"/>
        <a:buChar char="•"/>
        <a:defRPr sz="26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Clr>
          <a:srgbClr val="FF6600"/>
        </a:buClr>
        <a:buSzPct val="80000"/>
        <a:buFont typeface="Arial" charset="0"/>
        <a:buChar char="•"/>
        <a:defRPr sz="24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SzPct val="80000"/>
        <a:buFont typeface="Wingdings" charset="2"/>
        <a:buChar char="§"/>
        <a:defRPr sz="22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i="1"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7" name="Rectangle 6"/>
          <p:cNvSpPr/>
          <p:nvPr/>
        </p:nvSpPr>
        <p:spPr>
          <a:xfrm>
            <a:off x="0" y="-1"/>
            <a:ext cx="9144000" cy="2245361"/>
          </a:xfrm>
          <a:prstGeom prst="rect">
            <a:avLst/>
          </a:prstGeom>
          <a:gradFill flip="none" rotWithShape="1">
            <a:gsLst>
              <a:gs pos="11000">
                <a:schemeClr val="tx2"/>
              </a:gs>
              <a:gs pos="38000">
                <a:srgbClr val="336699"/>
              </a:gs>
              <a:gs pos="70000">
                <a:schemeClr val="tx2">
                  <a:lumMod val="75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sz="1800"/>
          </a:p>
        </p:txBody>
      </p:sp>
      <p:pic>
        <p:nvPicPr>
          <p:cNvPr id="8" name="Image 8" descr="logo-page2.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24023" y="106191"/>
            <a:ext cx="1496457" cy="51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78296194"/>
      </p:ext>
    </p:extLst>
  </p:cSld>
  <p:clrMap bg1="lt1" tx1="dk1" bg2="lt2" tx2="dk2" accent1="accent1" accent2="accent2" accent3="accent3" accent4="accent4" accent5="accent5" accent6="accent6" hlink="hlink" folHlink="folHlink"/>
  <p:sldLayoutIdLst>
    <p:sldLayoutId id="2147483868" r:id="rId1"/>
    <p:sldLayoutId id="2147483873" r:id="rId2"/>
    <p:sldLayoutId id="214748387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6600"/>
        </a:buClr>
        <a:buFont typeface="Wingdings" charset="2"/>
        <a:buChar char="§"/>
        <a:defRPr sz="2200" b="1" kern="1200">
          <a:solidFill>
            <a:srgbClr val="336699"/>
          </a:solidFill>
          <a:latin typeface="Arial"/>
          <a:ea typeface="+mn-ea"/>
          <a:cs typeface="Arial"/>
        </a:defRPr>
      </a:lvl1pPr>
      <a:lvl2pPr marL="742950" indent="-285750" algn="l" defTabSz="457200" rtl="0" eaLnBrk="1" latinLnBrk="0" hangingPunct="1">
        <a:spcBef>
          <a:spcPct val="20000"/>
        </a:spcBef>
        <a:buSzPct val="100000"/>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Clr>
          <a:srgbClr val="FF6600"/>
        </a:buClr>
        <a:buSzPct val="80000"/>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SzPct val="80000"/>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4.tiff"/><Relationship Id="rId6" Type="http://schemas.openxmlformats.org/officeDocument/2006/relationships/image" Target="../media/image15.tiff"/><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6.tiff"/><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7.png"/><Relationship Id="rId9" Type="http://schemas.openxmlformats.org/officeDocument/2006/relationships/image" Target="../media/image5.png"/><Relationship Id="rId10"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7.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9.tiff"/><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5.png"/><Relationship Id="rId5" Type="http://schemas.openxmlformats.org/officeDocument/2006/relationships/image" Target="../media/image42.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0.tif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TcpHas</a:t>
            </a:r>
            <a:r>
              <a:rPr lang="fr-FR" dirty="0" smtClean="0"/>
              <a:t>: TCP for HTTP Adaptive Streaming</a:t>
            </a:r>
            <a:endParaRPr lang="fr-FR" dirty="0"/>
          </a:p>
        </p:txBody>
      </p:sp>
      <p:sp>
        <p:nvSpPr>
          <p:cNvPr id="3" name="Espace réservé du texte 2"/>
          <p:cNvSpPr>
            <a:spLocks noGrp="1"/>
          </p:cNvSpPr>
          <p:nvPr>
            <p:ph type="body" sz="quarter" idx="10"/>
          </p:nvPr>
        </p:nvSpPr>
        <p:spPr>
          <a:xfrm>
            <a:off x="20320" y="2501659"/>
            <a:ext cx="9133840" cy="2967487"/>
          </a:xfrm>
        </p:spPr>
        <p:txBody>
          <a:bodyPr/>
          <a:lstStyle/>
          <a:p>
            <a:r>
              <a:rPr lang="fr-FR" dirty="0" err="1" smtClean="0"/>
              <a:t>Chiheb</a:t>
            </a:r>
            <a:r>
              <a:rPr lang="fr-FR" dirty="0" smtClean="0"/>
              <a:t> BEN AMEUR</a:t>
            </a:r>
            <a:r>
              <a:rPr lang="fr-FR" baseline="30000" dirty="0" smtClean="0"/>
              <a:t>1,2</a:t>
            </a:r>
            <a:endParaRPr lang="fr-FR" dirty="0" smtClean="0"/>
          </a:p>
          <a:p>
            <a:r>
              <a:rPr lang="fr-FR" dirty="0" smtClean="0"/>
              <a:t>Emanuel MORY</a:t>
            </a:r>
            <a:r>
              <a:rPr lang="fr-FR" baseline="30000" dirty="0" smtClean="0"/>
              <a:t>2</a:t>
            </a:r>
            <a:endParaRPr lang="fr-FR" dirty="0" smtClean="0"/>
          </a:p>
          <a:p>
            <a:r>
              <a:rPr lang="fr-FR" dirty="0" smtClean="0"/>
              <a:t>Bernard COUSIN</a:t>
            </a:r>
            <a:r>
              <a:rPr lang="fr-FR" baseline="30000" dirty="0" smtClean="0"/>
              <a:t>1</a:t>
            </a:r>
            <a:endParaRPr lang="fr-FR" dirty="0" smtClean="0"/>
          </a:p>
          <a:p>
            <a:r>
              <a:rPr lang="fr-FR" dirty="0" smtClean="0"/>
              <a:t>Eugen DEDU</a:t>
            </a:r>
            <a:r>
              <a:rPr lang="fr-FR" baseline="30000" dirty="0" smtClean="0"/>
              <a:t>3</a:t>
            </a:r>
            <a:endParaRPr lang="fr-FR" dirty="0" smtClean="0"/>
          </a:p>
          <a:p>
            <a:pPr algn="l"/>
            <a:endParaRPr lang="fr-FR" sz="1600" dirty="0" smtClean="0"/>
          </a:p>
          <a:p>
            <a:pPr algn="l"/>
            <a:r>
              <a:rPr lang="fr-FR" sz="1800" baseline="30000" dirty="0" smtClean="0"/>
              <a:t>1</a:t>
            </a:r>
            <a:r>
              <a:rPr lang="fr-FR" sz="1800" dirty="0" smtClean="0"/>
              <a:t>IRISA, </a:t>
            </a:r>
            <a:r>
              <a:rPr lang="fr-FR" sz="1800" dirty="0" err="1" smtClean="0"/>
              <a:t>University</a:t>
            </a:r>
            <a:r>
              <a:rPr lang="fr-FR" sz="1800" dirty="0" smtClean="0"/>
              <a:t> of Rennes 1, </a:t>
            </a:r>
            <a:r>
              <a:rPr lang="fr-FR" sz="1800" baseline="30000" dirty="0" smtClean="0"/>
              <a:t>2</a:t>
            </a:r>
            <a:r>
              <a:rPr lang="fr-FR" sz="1800" dirty="0" smtClean="0"/>
              <a:t>Orange </a:t>
            </a:r>
            <a:r>
              <a:rPr lang="fr-FR" sz="1800" dirty="0" err="1" smtClean="0"/>
              <a:t>Labs</a:t>
            </a:r>
            <a:r>
              <a:rPr lang="fr-FR" sz="1800" dirty="0" smtClean="0"/>
              <a:t>, </a:t>
            </a:r>
            <a:r>
              <a:rPr lang="fr-FR" sz="1800" baseline="30000" dirty="0" smtClean="0"/>
              <a:t>3</a:t>
            </a:r>
            <a:r>
              <a:rPr lang="fr-FR" sz="1800" dirty="0" smtClean="0"/>
              <a:t>University of Bourgogne Franche-Comté </a:t>
            </a:r>
          </a:p>
        </p:txBody>
      </p:sp>
      <p:pic>
        <p:nvPicPr>
          <p:cNvPr id="3077" name="Picture 5" descr="C:\Users\ngtd5579\Downloads\0Orange_Logo.png"/>
          <p:cNvPicPr>
            <a:picLocks noChangeAspect="1" noChangeArrowheads="1"/>
          </p:cNvPicPr>
          <p:nvPr/>
        </p:nvPicPr>
        <p:blipFill>
          <a:blip r:embed="rId3"/>
          <a:srcRect/>
          <a:stretch>
            <a:fillRect/>
          </a:stretch>
        </p:blipFill>
        <p:spPr bwMode="auto">
          <a:xfrm>
            <a:off x="7650480" y="182880"/>
            <a:ext cx="1150620" cy="1150620"/>
          </a:xfrm>
          <a:prstGeom prst="rect">
            <a:avLst/>
          </a:prstGeom>
          <a:noFill/>
        </p:spPr>
      </p:pic>
      <p:pic>
        <p:nvPicPr>
          <p:cNvPr id="6" name="Picture 4"/>
          <p:cNvPicPr>
            <a:picLocks noChangeAspect="1" noChangeArrowheads="1"/>
          </p:cNvPicPr>
          <p:nvPr/>
        </p:nvPicPr>
        <p:blipFill>
          <a:blip r:embed="rId4"/>
          <a:srcRect/>
          <a:stretch>
            <a:fillRect/>
          </a:stretch>
        </p:blipFill>
        <p:spPr bwMode="auto">
          <a:xfrm>
            <a:off x="3741146" y="88900"/>
            <a:ext cx="2441575" cy="1243013"/>
          </a:xfrm>
          <a:prstGeom prst="rect">
            <a:avLst/>
          </a:prstGeom>
          <a:noFill/>
          <a:ln w="9525" cap="flat">
            <a:noFill/>
            <a:round/>
            <a:headEnd/>
            <a:tailEnd/>
          </a:ln>
          <a:effectLst/>
        </p:spPr>
      </p:pic>
      <p:sp>
        <p:nvSpPr>
          <p:cNvPr id="7" name="Rectangle 6"/>
          <p:cNvSpPr/>
          <p:nvPr/>
        </p:nvSpPr>
        <p:spPr>
          <a:xfrm>
            <a:off x="2169994" y="5469146"/>
            <a:ext cx="5480486" cy="1163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156795" y="5527598"/>
            <a:ext cx="8997365" cy="369332"/>
          </a:xfrm>
          <a:prstGeom prst="rect">
            <a:avLst/>
          </a:prstGeom>
        </p:spPr>
        <p:txBody>
          <a:bodyPr wrap="square">
            <a:spAutoFit/>
          </a:bodyPr>
          <a:lstStyle/>
          <a:p>
            <a:pPr marL="342900" indent="-341313" hangingPunct="1">
              <a:lnSpc>
                <a:spcPct val="100000"/>
              </a:lnSpc>
              <a:spcBef>
                <a:spcPts val="563"/>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dirty="0" smtClean="0">
                <a:solidFill>
                  <a:srgbClr val="000000"/>
                </a:solidFill>
                <a:ea typeface="ＭＳ Ｐゴシック" charset="-128"/>
              </a:rPr>
              <a:t>IEEE ICC 2017 Communications Software, Services, and </a:t>
            </a:r>
            <a:r>
              <a:rPr lang="fr-FR" sz="1800" b="1" dirty="0" err="1" smtClean="0">
                <a:solidFill>
                  <a:srgbClr val="000000"/>
                </a:solidFill>
                <a:ea typeface="ＭＳ Ｐゴシック" charset="-128"/>
              </a:rPr>
              <a:t>Multimedia</a:t>
            </a:r>
            <a:r>
              <a:rPr lang="fr-FR" sz="1800" b="1" dirty="0" smtClean="0">
                <a:solidFill>
                  <a:srgbClr val="000000"/>
                </a:solidFill>
                <a:ea typeface="ＭＳ Ｐゴシック" charset="-128"/>
              </a:rPr>
              <a:t> Applications Symposium </a:t>
            </a:r>
            <a:endParaRPr lang="fr-FR" sz="1800" b="1" dirty="0">
              <a:solidFill>
                <a:srgbClr val="000000"/>
              </a:solidFill>
              <a:ea typeface="ＭＳ Ｐゴシック" charset="-128"/>
            </a:endParaRPr>
          </a:p>
        </p:txBody>
      </p:sp>
      <p:sp>
        <p:nvSpPr>
          <p:cNvPr id="9" name="Rectangle 8"/>
          <p:cNvSpPr/>
          <p:nvPr/>
        </p:nvSpPr>
        <p:spPr>
          <a:xfrm>
            <a:off x="156794" y="5847982"/>
            <a:ext cx="8987205" cy="369332"/>
          </a:xfrm>
          <a:prstGeom prst="rect">
            <a:avLst/>
          </a:prstGeom>
        </p:spPr>
        <p:txBody>
          <a:bodyPr wrap="square">
            <a:spAutoFit/>
          </a:bodyPr>
          <a:lstStyle/>
          <a:p>
            <a:pPr marL="342900" indent="-341313" algn="ctr" hangingPunct="1">
              <a:lnSpc>
                <a:spcPct val="100000"/>
              </a:lnSpc>
              <a:spcBef>
                <a:spcPts val="563"/>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dirty="0" smtClean="0">
                <a:solidFill>
                  <a:srgbClr val="000000"/>
                </a:solidFill>
                <a:ea typeface="ＭＳ Ｐゴシック" charset="-128"/>
              </a:rPr>
              <a:t>CSSMA-01: </a:t>
            </a:r>
            <a:r>
              <a:rPr lang="fr-FR" sz="1800" b="1" dirty="0" err="1" smtClean="0">
                <a:solidFill>
                  <a:srgbClr val="000000"/>
                </a:solidFill>
                <a:ea typeface="ＭＳ Ｐゴシック" charset="-128"/>
              </a:rPr>
              <a:t>Multimedia</a:t>
            </a:r>
            <a:r>
              <a:rPr lang="fr-FR" sz="1800" b="1" dirty="0" smtClean="0">
                <a:solidFill>
                  <a:srgbClr val="000000"/>
                </a:solidFill>
                <a:ea typeface="ＭＳ Ｐゴシック" charset="-128"/>
              </a:rPr>
              <a:t> Streaming and </a:t>
            </a:r>
            <a:r>
              <a:rPr lang="fr-FR" sz="1800" b="1" dirty="0" err="1" smtClean="0">
                <a:solidFill>
                  <a:srgbClr val="000000"/>
                </a:solidFill>
                <a:ea typeface="ＭＳ Ｐゴシック" charset="-128"/>
              </a:rPr>
              <a:t>Video</a:t>
            </a:r>
            <a:r>
              <a:rPr lang="fr-FR" sz="1800" b="1" dirty="0" smtClean="0">
                <a:solidFill>
                  <a:srgbClr val="000000"/>
                </a:solidFill>
                <a:ea typeface="ＭＳ Ｐゴシック" charset="-128"/>
              </a:rPr>
              <a:t> </a:t>
            </a:r>
            <a:r>
              <a:rPr lang="fr-FR" sz="1800" b="1" dirty="0" err="1" smtClean="0">
                <a:solidFill>
                  <a:srgbClr val="000000"/>
                </a:solidFill>
                <a:ea typeface="ＭＳ Ｐゴシック" charset="-128"/>
              </a:rPr>
              <a:t>Delivery</a:t>
            </a:r>
            <a:endParaRPr lang="fr-FR" sz="1800" b="1" dirty="0">
              <a:solidFill>
                <a:srgbClr val="000000"/>
              </a:solidFill>
              <a:ea typeface="ＭＳ Ｐゴシック" charset="-128"/>
            </a:endParaRPr>
          </a:p>
        </p:txBody>
      </p:sp>
      <p:sp>
        <p:nvSpPr>
          <p:cNvPr id="10" name="Rectangle 9"/>
          <p:cNvSpPr/>
          <p:nvPr/>
        </p:nvSpPr>
        <p:spPr>
          <a:xfrm>
            <a:off x="90826" y="6437118"/>
            <a:ext cx="8987205" cy="369332"/>
          </a:xfrm>
          <a:prstGeom prst="rect">
            <a:avLst/>
          </a:prstGeom>
        </p:spPr>
        <p:txBody>
          <a:bodyPr wrap="square">
            <a:spAutoFit/>
          </a:bodyPr>
          <a:lstStyle/>
          <a:p>
            <a:pPr marL="342900" indent="-341313" algn="ctr" hangingPunct="1">
              <a:lnSpc>
                <a:spcPct val="100000"/>
              </a:lnSpc>
              <a:spcBef>
                <a:spcPts val="563"/>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dirty="0" smtClean="0">
                <a:solidFill>
                  <a:srgbClr val="000000"/>
                </a:solidFill>
                <a:ea typeface="ＭＳ Ｐゴシック" charset="-128"/>
              </a:rPr>
              <a:t>Paris, 22</a:t>
            </a:r>
            <a:r>
              <a:rPr lang="fr-FR" sz="1800" b="1" baseline="30000" dirty="0" smtClean="0">
                <a:solidFill>
                  <a:srgbClr val="000000"/>
                </a:solidFill>
                <a:ea typeface="ＭＳ Ｐゴシック" charset="-128"/>
              </a:rPr>
              <a:t>nd</a:t>
            </a:r>
            <a:r>
              <a:rPr lang="fr-FR" sz="1800" b="1" dirty="0" smtClean="0">
                <a:solidFill>
                  <a:srgbClr val="000000"/>
                </a:solidFill>
                <a:ea typeface="ＭＳ Ｐゴシック" charset="-128"/>
              </a:rPr>
              <a:t> May 2017</a:t>
            </a:r>
            <a:endParaRPr lang="fr-FR" sz="1800" b="1" dirty="0">
              <a:solidFill>
                <a:srgbClr val="000000"/>
              </a:solidFill>
              <a:ea typeface="ＭＳ Ｐゴシック" charset="-128"/>
            </a:endParaRPr>
          </a:p>
        </p:txBody>
      </p:sp>
    </p:spTree>
    <p:extLst>
      <p:ext uri="{BB962C8B-B14F-4D97-AF65-F5344CB8AC3E}">
        <p14:creationId xmlns:p14="http://schemas.microsoft.com/office/powerpoint/2010/main" val="1880104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TcpHas</a:t>
            </a:r>
            <a:r>
              <a:rPr lang="fr-FR" dirty="0" smtClean="0"/>
              <a:t> </a:t>
            </a:r>
            <a:r>
              <a:rPr lang="fr-FR" dirty="0" err="1" smtClean="0"/>
              <a:t>Overview</a:t>
            </a:r>
            <a:endParaRPr lang="fr-FR" dirty="0"/>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10</a:t>
            </a:fld>
            <a:endParaRPr lang="fr-FR"/>
          </a:p>
        </p:txBody>
      </p:sp>
      <p:pic>
        <p:nvPicPr>
          <p:cNvPr id="6"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pic>
        <p:nvPicPr>
          <p:cNvPr id="12290" name="Picture 2" descr="C:\Users\ngtd5579\Downloads\Rapport de thèse Latex\Rapport de thèse Latex\figures\TcpHas_concept.png"/>
          <p:cNvPicPr>
            <a:picLocks noChangeAspect="1" noChangeArrowheads="1"/>
          </p:cNvPicPr>
          <p:nvPr/>
        </p:nvPicPr>
        <p:blipFill>
          <a:blip r:embed="rId3"/>
          <a:srcRect/>
          <a:stretch>
            <a:fillRect/>
          </a:stretch>
        </p:blipFill>
        <p:spPr bwMode="auto">
          <a:xfrm>
            <a:off x="1292532" y="1683776"/>
            <a:ext cx="5605780" cy="3634998"/>
          </a:xfrm>
          <a:prstGeom prst="rect">
            <a:avLst/>
          </a:prstGeom>
          <a:noFill/>
        </p:spPr>
      </p:pic>
      <p:sp>
        <p:nvSpPr>
          <p:cNvPr id="9" name="ZoneTexte 8"/>
          <p:cNvSpPr txBox="1"/>
          <p:nvPr/>
        </p:nvSpPr>
        <p:spPr>
          <a:xfrm>
            <a:off x="586740" y="6079836"/>
            <a:ext cx="8100060" cy="400110"/>
          </a:xfrm>
          <a:prstGeom prst="rect">
            <a:avLst/>
          </a:prstGeom>
          <a:noFill/>
        </p:spPr>
        <p:txBody>
          <a:bodyPr wrap="square" rtlCol="0">
            <a:spAutoFit/>
          </a:bodyPr>
          <a:lstStyle/>
          <a:p>
            <a:pPr algn="ctr"/>
            <a:r>
              <a:rPr lang="fr-FR" sz="2000" b="1" dirty="0" smtClean="0"/>
              <a:t>Figure </a:t>
            </a:r>
            <a:r>
              <a:rPr lang="fr-FR" sz="2000" b="1" dirty="0"/>
              <a:t>7</a:t>
            </a:r>
            <a:r>
              <a:rPr lang="fr-FR" sz="2000" b="1" dirty="0" smtClean="0"/>
              <a:t>: </a:t>
            </a:r>
            <a:r>
              <a:rPr lang="fr-FR" sz="2000" dirty="0" smtClean="0"/>
              <a:t>Basic </a:t>
            </a:r>
            <a:r>
              <a:rPr lang="fr-FR" sz="2000" dirty="0" err="1" smtClean="0"/>
              <a:t>idea</a:t>
            </a:r>
            <a:r>
              <a:rPr lang="fr-FR" sz="2000" dirty="0" smtClean="0"/>
              <a:t> of </a:t>
            </a:r>
            <a:r>
              <a:rPr lang="fr-FR" sz="2000" dirty="0" err="1" smtClean="0"/>
              <a:t>TcpHas</a:t>
            </a:r>
            <a:endParaRPr lang="fr-FR" sz="2000" dirty="0"/>
          </a:p>
        </p:txBody>
      </p:sp>
      <p:sp>
        <p:nvSpPr>
          <p:cNvPr id="10" name="Rectangle 9"/>
          <p:cNvSpPr/>
          <p:nvPr/>
        </p:nvSpPr>
        <p:spPr>
          <a:xfrm>
            <a:off x="1292532" y="3956903"/>
            <a:ext cx="5633076" cy="100311"/>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1" name="Rectangle 10"/>
          <p:cNvSpPr/>
          <p:nvPr/>
        </p:nvSpPr>
        <p:spPr>
          <a:xfrm rot="5400000">
            <a:off x="-229576" y="3265842"/>
            <a:ext cx="3697390" cy="408477"/>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2" name="Rectangle 11"/>
          <p:cNvSpPr/>
          <p:nvPr/>
        </p:nvSpPr>
        <p:spPr>
          <a:xfrm>
            <a:off x="2750538" y="1711073"/>
            <a:ext cx="2927133" cy="1357968"/>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3" name="Rectangle 12"/>
          <p:cNvSpPr/>
          <p:nvPr/>
        </p:nvSpPr>
        <p:spPr>
          <a:xfrm>
            <a:off x="2382995" y="4084510"/>
            <a:ext cx="4233073" cy="376603"/>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4" name="Rectangle 13"/>
          <p:cNvSpPr/>
          <p:nvPr/>
        </p:nvSpPr>
        <p:spPr>
          <a:xfrm>
            <a:off x="1877950" y="4474761"/>
            <a:ext cx="6645082" cy="1001347"/>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 name="Rectangle 14"/>
          <p:cNvSpPr/>
          <p:nvPr/>
        </p:nvSpPr>
        <p:spPr>
          <a:xfrm>
            <a:off x="3339674" y="3082689"/>
            <a:ext cx="2927133" cy="846918"/>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6" name="ZoneTexte 15"/>
          <p:cNvSpPr txBox="1"/>
          <p:nvPr/>
        </p:nvSpPr>
        <p:spPr>
          <a:xfrm>
            <a:off x="5427239" y="1704673"/>
            <a:ext cx="2939394" cy="461665"/>
          </a:xfrm>
          <a:prstGeom prst="rect">
            <a:avLst/>
          </a:prstGeom>
          <a:noFill/>
        </p:spPr>
        <p:txBody>
          <a:bodyPr wrap="none" rtlCol="0">
            <a:spAutoFit/>
          </a:bodyPr>
          <a:lstStyle/>
          <a:p>
            <a:pPr marL="457200" indent="-457200"/>
            <a:r>
              <a:rPr lang="fr-FR" dirty="0" smtClean="0">
                <a:solidFill>
                  <a:srgbClr val="FF0000"/>
                </a:solidFill>
              </a:rPr>
              <a:t>1. </a:t>
            </a:r>
            <a:r>
              <a:rPr lang="fr-FR" dirty="0" smtClean="0">
                <a:solidFill>
                  <a:srgbClr val="336699"/>
                </a:solidFill>
              </a:rPr>
              <a:t>How </a:t>
            </a:r>
            <a:r>
              <a:rPr lang="fr-FR" dirty="0" err="1" smtClean="0">
                <a:solidFill>
                  <a:srgbClr val="336699"/>
                </a:solidFill>
              </a:rPr>
              <a:t>is</a:t>
            </a:r>
            <a:r>
              <a:rPr lang="fr-FR" dirty="0" smtClean="0">
                <a:solidFill>
                  <a:srgbClr val="336699"/>
                </a:solidFill>
              </a:rPr>
              <a:t> </a:t>
            </a:r>
            <a:r>
              <a:rPr lang="fr-FR" dirty="0" err="1" smtClean="0">
                <a:solidFill>
                  <a:srgbClr val="336699"/>
                </a:solidFill>
              </a:rPr>
              <a:t>configured</a:t>
            </a:r>
            <a:r>
              <a:rPr lang="fr-FR" dirty="0" smtClean="0">
                <a:solidFill>
                  <a:srgbClr val="336699"/>
                </a:solidFill>
              </a:rPr>
              <a:t> </a:t>
            </a:r>
            <a:r>
              <a:rPr lang="fr-FR" dirty="0" smtClean="0">
                <a:solidFill>
                  <a:srgbClr val="FF0000"/>
                </a:solidFill>
              </a:rPr>
              <a:t>?</a:t>
            </a:r>
          </a:p>
        </p:txBody>
      </p:sp>
      <p:sp>
        <p:nvSpPr>
          <p:cNvPr id="17" name="ZoneTexte 16"/>
          <p:cNvSpPr txBox="1"/>
          <p:nvPr/>
        </p:nvSpPr>
        <p:spPr>
          <a:xfrm>
            <a:off x="5411783" y="3046428"/>
            <a:ext cx="2945999" cy="461665"/>
          </a:xfrm>
          <a:prstGeom prst="rect">
            <a:avLst/>
          </a:prstGeom>
          <a:noFill/>
        </p:spPr>
        <p:txBody>
          <a:bodyPr wrap="none" rtlCol="0">
            <a:spAutoFit/>
          </a:bodyPr>
          <a:lstStyle/>
          <a:p>
            <a:pPr marL="457200" indent="-457200"/>
            <a:r>
              <a:rPr lang="fr-FR" dirty="0" smtClean="0">
                <a:solidFill>
                  <a:srgbClr val="FF0000"/>
                </a:solidFill>
              </a:rPr>
              <a:t>2</a:t>
            </a:r>
            <a:r>
              <a:rPr lang="fr-FR" dirty="0" smtClean="0">
                <a:solidFill>
                  <a:srgbClr val="336699"/>
                </a:solidFill>
              </a:rPr>
              <a:t>. Update </a:t>
            </a:r>
            <a:r>
              <a:rPr lang="fr-FR" dirty="0" err="1" smtClean="0">
                <a:solidFill>
                  <a:srgbClr val="336699"/>
                </a:solidFill>
              </a:rPr>
              <a:t>frequency</a:t>
            </a:r>
            <a:r>
              <a:rPr lang="fr-FR" dirty="0" smtClean="0">
                <a:solidFill>
                  <a:srgbClr val="336699"/>
                </a:solidFill>
              </a:rPr>
              <a:t> </a:t>
            </a:r>
            <a:r>
              <a:rPr lang="fr-FR" dirty="0" smtClean="0">
                <a:solidFill>
                  <a:srgbClr val="FF0000"/>
                </a:solidFill>
              </a:rPr>
              <a:t>?</a:t>
            </a:r>
            <a:endParaRPr lang="fr-FR" dirty="0">
              <a:solidFill>
                <a:srgbClr val="FF0000"/>
              </a:solidFill>
            </a:endParaRPr>
          </a:p>
        </p:txBody>
      </p:sp>
      <p:sp>
        <p:nvSpPr>
          <p:cNvPr id="18" name="ZoneTexte 17"/>
          <p:cNvSpPr txBox="1"/>
          <p:nvPr/>
        </p:nvSpPr>
        <p:spPr>
          <a:xfrm>
            <a:off x="1728875" y="5346072"/>
            <a:ext cx="2396875" cy="461665"/>
          </a:xfrm>
          <a:prstGeom prst="rect">
            <a:avLst/>
          </a:prstGeom>
          <a:noFill/>
        </p:spPr>
        <p:txBody>
          <a:bodyPr wrap="none" rtlCol="0">
            <a:spAutoFit/>
          </a:bodyPr>
          <a:lstStyle/>
          <a:p>
            <a:pPr marL="457200" indent="-457200"/>
            <a:r>
              <a:rPr lang="fr-FR" dirty="0" smtClean="0">
                <a:solidFill>
                  <a:srgbClr val="FF0000"/>
                </a:solidFill>
              </a:rPr>
              <a:t>3. </a:t>
            </a:r>
            <a:r>
              <a:rPr lang="fr-FR" i="1" dirty="0" err="1" smtClean="0">
                <a:solidFill>
                  <a:srgbClr val="336699"/>
                </a:solidFill>
              </a:rPr>
              <a:t>ssthresh</a:t>
            </a:r>
            <a:r>
              <a:rPr lang="fr-FR" dirty="0" smtClean="0">
                <a:solidFill>
                  <a:srgbClr val="336699"/>
                </a:solidFill>
              </a:rPr>
              <a:t> value</a:t>
            </a:r>
            <a:r>
              <a:rPr lang="fr-FR" dirty="0" smtClean="0">
                <a:solidFill>
                  <a:srgbClr val="FF0000"/>
                </a:solidFill>
              </a:rPr>
              <a:t>?</a:t>
            </a:r>
            <a:endParaRPr lang="fr-FR" dirty="0">
              <a:solidFill>
                <a:srgbClr val="FF0000"/>
              </a:solidFill>
            </a:endParaRPr>
          </a:p>
        </p:txBody>
      </p:sp>
      <p:sp>
        <p:nvSpPr>
          <p:cNvPr id="19" name="ZoneTexte 18"/>
          <p:cNvSpPr txBox="1"/>
          <p:nvPr/>
        </p:nvSpPr>
        <p:spPr>
          <a:xfrm>
            <a:off x="4918241" y="5321048"/>
            <a:ext cx="2031646" cy="461665"/>
          </a:xfrm>
          <a:prstGeom prst="rect">
            <a:avLst/>
          </a:prstGeom>
          <a:noFill/>
        </p:spPr>
        <p:txBody>
          <a:bodyPr wrap="none" rtlCol="0">
            <a:spAutoFit/>
          </a:bodyPr>
          <a:lstStyle/>
          <a:p>
            <a:pPr marL="457200" indent="-457200"/>
            <a:r>
              <a:rPr lang="fr-FR" dirty="0" smtClean="0">
                <a:solidFill>
                  <a:srgbClr val="FF0000"/>
                </a:solidFill>
              </a:rPr>
              <a:t>4. </a:t>
            </a:r>
            <a:r>
              <a:rPr lang="fr-FR" i="1" dirty="0" err="1" smtClean="0">
                <a:solidFill>
                  <a:srgbClr val="336699"/>
                </a:solidFill>
              </a:rPr>
              <a:t>cwnd</a:t>
            </a:r>
            <a:r>
              <a:rPr lang="fr-FR" dirty="0" smtClean="0">
                <a:solidFill>
                  <a:srgbClr val="336699"/>
                </a:solidFill>
              </a:rPr>
              <a:t> value</a:t>
            </a:r>
            <a:r>
              <a:rPr lang="fr-FR" dirty="0" smtClean="0">
                <a:solidFill>
                  <a:srgbClr val="FF0000"/>
                </a:solidFill>
              </a:rPr>
              <a:t>?</a:t>
            </a:r>
            <a:endParaRPr lang="fr-FR" dirty="0">
              <a:solidFill>
                <a:srgbClr val="FF0000"/>
              </a:solidFill>
            </a:endParaRPr>
          </a:p>
        </p:txBody>
      </p:sp>
      <p:sp>
        <p:nvSpPr>
          <p:cNvPr id="20" name="ZoneTexte 19"/>
          <p:cNvSpPr txBox="1"/>
          <p:nvPr/>
        </p:nvSpPr>
        <p:spPr>
          <a:xfrm>
            <a:off x="2147703" y="1021778"/>
            <a:ext cx="3452938" cy="400110"/>
          </a:xfrm>
          <a:prstGeom prst="rect">
            <a:avLst/>
          </a:prstGeom>
          <a:noFill/>
          <a:ln w="28575">
            <a:solidFill>
              <a:srgbClr val="FF6600"/>
            </a:solidFill>
            <a:prstDash val="solid"/>
          </a:ln>
        </p:spPr>
        <p:txBody>
          <a:bodyPr wrap="square" rtlCol="0">
            <a:spAutoFit/>
          </a:bodyPr>
          <a:lstStyle/>
          <a:p>
            <a:pPr algn="ctr"/>
            <a:r>
              <a:rPr lang="en-US" sz="2000" b="1" dirty="0" smtClean="0">
                <a:solidFill>
                  <a:srgbClr val="FF3300"/>
                </a:solidFill>
              </a:rPr>
              <a:t>available video quality levels</a:t>
            </a:r>
            <a:endParaRPr lang="en-US" sz="2000" b="1" dirty="0">
              <a:solidFill>
                <a:srgbClr val="FF3300"/>
              </a:solidFill>
            </a:endParaRPr>
          </a:p>
        </p:txBody>
      </p:sp>
      <p:cxnSp>
        <p:nvCxnSpPr>
          <p:cNvPr id="22" name="Connecteur droit 21"/>
          <p:cNvCxnSpPr/>
          <p:nvPr/>
        </p:nvCxnSpPr>
        <p:spPr>
          <a:xfrm>
            <a:off x="530532" y="1621385"/>
            <a:ext cx="7870114"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4" name="Connecteur droit avec flèche 23"/>
          <p:cNvCxnSpPr/>
          <p:nvPr/>
        </p:nvCxnSpPr>
        <p:spPr>
          <a:xfrm>
            <a:off x="1246572" y="1711073"/>
            <a:ext cx="0" cy="402585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nvCxnSpPr>
        <p:spPr>
          <a:xfrm>
            <a:off x="1232284" y="912801"/>
            <a:ext cx="0" cy="70858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9" name="ZoneTexte 28"/>
          <p:cNvSpPr txBox="1"/>
          <p:nvPr/>
        </p:nvSpPr>
        <p:spPr>
          <a:xfrm rot="16200000">
            <a:off x="255335" y="3225830"/>
            <a:ext cx="1150443" cy="400110"/>
          </a:xfrm>
          <a:prstGeom prst="rect">
            <a:avLst/>
          </a:prstGeom>
          <a:noFill/>
        </p:spPr>
        <p:txBody>
          <a:bodyPr wrap="square" rtlCol="0">
            <a:spAutoFit/>
          </a:bodyPr>
          <a:lstStyle/>
          <a:p>
            <a:r>
              <a:rPr lang="fr-FR" sz="2000" b="1" dirty="0" smtClean="0"/>
              <a:t>TCP layer</a:t>
            </a:r>
            <a:endParaRPr lang="fr-FR" sz="2000" b="1" dirty="0"/>
          </a:p>
        </p:txBody>
      </p:sp>
      <p:sp>
        <p:nvSpPr>
          <p:cNvPr id="30" name="ZoneTexte 29"/>
          <p:cNvSpPr txBox="1"/>
          <p:nvPr/>
        </p:nvSpPr>
        <p:spPr>
          <a:xfrm>
            <a:off x="-85728" y="975890"/>
            <a:ext cx="1375164" cy="677108"/>
          </a:xfrm>
          <a:prstGeom prst="rect">
            <a:avLst/>
          </a:prstGeom>
          <a:noFill/>
        </p:spPr>
        <p:txBody>
          <a:bodyPr wrap="square" rtlCol="0">
            <a:spAutoFit/>
          </a:bodyPr>
          <a:lstStyle/>
          <a:p>
            <a:pPr algn="ctr"/>
            <a:r>
              <a:rPr lang="fr-FR" sz="1900" b="1" dirty="0" smtClean="0"/>
              <a:t>Application layer</a:t>
            </a:r>
            <a:endParaRPr lang="fr-FR" sz="1900" b="1" dirty="0"/>
          </a:p>
        </p:txBody>
      </p:sp>
      <p:cxnSp>
        <p:nvCxnSpPr>
          <p:cNvPr id="32" name="Forme 31"/>
          <p:cNvCxnSpPr>
            <a:stCxn id="20" idx="1"/>
            <a:endCxn id="15" idx="1"/>
          </p:cNvCxnSpPr>
          <p:nvPr/>
        </p:nvCxnSpPr>
        <p:spPr>
          <a:xfrm rot="10800000" flipH="1" flipV="1">
            <a:off x="2147702" y="1221832"/>
            <a:ext cx="1191971" cy="2284315"/>
          </a:xfrm>
          <a:prstGeom prst="bentConnector3">
            <a:avLst>
              <a:gd name="adj1" fmla="val -19178"/>
            </a:avLst>
          </a:prstGeom>
          <a:ln>
            <a:solidFill>
              <a:srgbClr val="FF33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5" name="Forme 31"/>
          <p:cNvCxnSpPr>
            <a:stCxn id="20" idx="1"/>
          </p:cNvCxnSpPr>
          <p:nvPr/>
        </p:nvCxnSpPr>
        <p:spPr>
          <a:xfrm rot="10800000" flipH="1" flipV="1">
            <a:off x="2147702" y="1221833"/>
            <a:ext cx="602835" cy="3252928"/>
          </a:xfrm>
          <a:prstGeom prst="bentConnector4">
            <a:avLst>
              <a:gd name="adj1" fmla="val -37921"/>
              <a:gd name="adj2" fmla="val 70277"/>
            </a:avLst>
          </a:prstGeom>
          <a:ln>
            <a:solidFill>
              <a:srgbClr val="FF33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Forme 31"/>
          <p:cNvCxnSpPr>
            <a:endCxn id="14" idx="0"/>
          </p:cNvCxnSpPr>
          <p:nvPr/>
        </p:nvCxnSpPr>
        <p:spPr>
          <a:xfrm>
            <a:off x="2750538" y="3942884"/>
            <a:ext cx="2449953" cy="531877"/>
          </a:xfrm>
          <a:prstGeom prst="bentConnector2">
            <a:avLst/>
          </a:prstGeom>
          <a:ln>
            <a:solidFill>
              <a:srgbClr val="FF33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lumMod val="65000"/>
                  </a:schemeClr>
                </a:solidFill>
              </a:rPr>
              <a:t>Introduction</a:t>
            </a:r>
            <a:r>
              <a:rPr lang="fr-FR" sz="1400" b="1" dirty="0">
                <a:solidFill>
                  <a:schemeClr val="bg1">
                    <a:lumMod val="50000"/>
                  </a:schemeClr>
                </a:solidFill>
              </a:rPr>
              <a:t>	</a:t>
            </a:r>
            <a:r>
              <a:rPr lang="fr-FR" sz="1400" b="1" dirty="0" err="1" smtClean="0">
                <a:solidFill>
                  <a:schemeClr val="bg1"/>
                </a:solidFill>
              </a:rPr>
              <a:t>TcpHas</a:t>
            </a:r>
            <a:r>
              <a:rPr lang="fr-FR" sz="1400" b="1" dirty="0" smtClean="0">
                <a:solidFill>
                  <a:schemeClr val="bg1">
                    <a:lumMod val="50000"/>
                  </a:schemeClr>
                </a:solidFill>
              </a:rPr>
              <a:t>	 </a:t>
            </a:r>
            <a:r>
              <a:rPr lang="fr-FR" sz="1400" b="1" dirty="0" smtClean="0">
                <a:solidFill>
                  <a:schemeClr val="bg1">
                    <a:lumMod val="50000"/>
                  </a:schemeClr>
                </a:solidFill>
              </a:rPr>
              <a:t>Framework	</a:t>
            </a:r>
            <a:r>
              <a:rPr lang="fr-FR" sz="1400" b="1" dirty="0">
                <a:solidFill>
                  <a:schemeClr val="bg1">
                    <a:lumMod val="50000"/>
                  </a:schemeClr>
                </a:solidFill>
              </a:rPr>
              <a:t>	</a:t>
            </a:r>
            <a:r>
              <a:rPr lang="fr-FR" sz="1400" b="1" dirty="0" smtClean="0">
                <a:solidFill>
                  <a:schemeClr val="bg1">
                    <a:lumMod val="50000"/>
                  </a:schemeClr>
                </a:solidFill>
              </a:rPr>
              <a:t>Evaluation	Conclusion</a:t>
            </a:r>
            <a:endParaRPr lang="fr-FR" sz="1400" b="1" dirty="0">
              <a:solidFill>
                <a:schemeClr val="bg1">
                  <a:lumMod val="50000"/>
                </a:schemeClr>
              </a:solidFill>
            </a:endParaRPr>
          </a:p>
        </p:txBody>
      </p:sp>
      <p:pic>
        <p:nvPicPr>
          <p:cNvPr id="33" name="Picture 111"/>
          <p:cNvPicPr>
            <a:picLocks noChangeAspect="1" noChangeArrowheads="1"/>
          </p:cNvPicPr>
          <p:nvPr/>
        </p:nvPicPr>
        <p:blipFill>
          <a:blip r:embed="rId4"/>
          <a:srcRect/>
          <a:stretch>
            <a:fillRect/>
          </a:stretch>
        </p:blipFill>
        <p:spPr bwMode="auto">
          <a:xfrm>
            <a:off x="6349568" y="85302"/>
            <a:ext cx="1079500" cy="503237"/>
          </a:xfrm>
          <a:prstGeom prst="rect">
            <a:avLst/>
          </a:prstGeom>
          <a:noFill/>
          <a:ln w="9525" cap="flat">
            <a:noFill/>
            <a:round/>
            <a:headEnd/>
            <a:tailEnd/>
          </a:ln>
          <a:effectLst/>
        </p:spPr>
      </p:pic>
      <p:sp>
        <p:nvSpPr>
          <p:cNvPr id="34" name="ZoneTexte 33"/>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
        <p:nvSpPr>
          <p:cNvPr id="3" name="Rectangle 2"/>
          <p:cNvSpPr/>
          <p:nvPr/>
        </p:nvSpPr>
        <p:spPr>
          <a:xfrm>
            <a:off x="5383840" y="2072767"/>
            <a:ext cx="3674428" cy="1077218"/>
          </a:xfrm>
          <a:prstGeom prst="rect">
            <a:avLst/>
          </a:prstGeom>
        </p:spPr>
        <p:txBody>
          <a:bodyPr wrap="square">
            <a:spAutoFit/>
          </a:bodyPr>
          <a:lstStyle/>
          <a:p>
            <a:pPr marL="457200" indent="-457200"/>
            <a:r>
              <a:rPr lang="fr-FR" dirty="0">
                <a:solidFill>
                  <a:srgbClr val="FF0000"/>
                </a:solidFill>
                <a:sym typeface="Wingdings"/>
              </a:rPr>
              <a:t></a:t>
            </a:r>
            <a:r>
              <a:rPr lang="fr-FR" dirty="0">
                <a:solidFill>
                  <a:srgbClr val="00B050"/>
                </a:solidFill>
                <a:sym typeface="Wingdings"/>
              </a:rPr>
              <a:t>TIBET, </a:t>
            </a:r>
            <a:r>
              <a:rPr lang="fr-FR" sz="2000" dirty="0" err="1">
                <a:sym typeface="Wingdings"/>
              </a:rPr>
              <a:t>better</a:t>
            </a:r>
            <a:r>
              <a:rPr lang="fr-FR" sz="2000" dirty="0">
                <a:sym typeface="Wingdings"/>
              </a:rPr>
              <a:t> </a:t>
            </a:r>
            <a:r>
              <a:rPr lang="fr-FR" sz="2000" dirty="0" err="1">
                <a:sym typeface="Wingdings"/>
              </a:rPr>
              <a:t>than</a:t>
            </a:r>
            <a:endParaRPr lang="fr-FR" dirty="0">
              <a:sym typeface="Wingdings"/>
            </a:endParaRPr>
          </a:p>
          <a:p>
            <a:pPr marL="457200" indent="-457200"/>
            <a:r>
              <a:rPr lang="fr-FR" sz="2000" dirty="0" err="1">
                <a:sym typeface="Wingdings"/>
              </a:rPr>
              <a:t>Westwood</a:t>
            </a:r>
            <a:r>
              <a:rPr lang="fr-FR" sz="2000" dirty="0">
                <a:sym typeface="Wingdings"/>
              </a:rPr>
              <a:t>:</a:t>
            </a:r>
            <a:r>
              <a:rPr lang="fr-FR" sz="2000" dirty="0">
                <a:solidFill>
                  <a:srgbClr val="FF0000"/>
                </a:solidFill>
                <a:sym typeface="Wingdings"/>
              </a:rPr>
              <a:t> ACK </a:t>
            </a:r>
            <a:r>
              <a:rPr lang="fr-FR" sz="2000" dirty="0" err="1" smtClean="0">
                <a:solidFill>
                  <a:srgbClr val="FF0000"/>
                </a:solidFill>
                <a:sym typeface="Wingdings"/>
              </a:rPr>
              <a:t>compr</a:t>
            </a:r>
            <a:r>
              <a:rPr lang="fr-FR" sz="2000" dirty="0" smtClean="0">
                <a:solidFill>
                  <a:srgbClr val="FF0000"/>
                </a:solidFill>
                <a:sym typeface="Wingdings"/>
              </a:rPr>
              <a:t>. </a:t>
            </a:r>
            <a:r>
              <a:rPr lang="fr-FR" sz="2000" dirty="0">
                <a:solidFill>
                  <a:srgbClr val="FF0000"/>
                </a:solidFill>
                <a:sym typeface="Wingdings"/>
              </a:rPr>
              <a:t>&amp; </a:t>
            </a:r>
            <a:r>
              <a:rPr lang="fr-FR" sz="2000" dirty="0" smtClean="0">
                <a:solidFill>
                  <a:srgbClr val="FF0000"/>
                </a:solidFill>
                <a:sym typeface="Wingdings"/>
              </a:rPr>
              <a:t>cluster.</a:t>
            </a:r>
            <a:endParaRPr lang="fr-FR" sz="2000" dirty="0">
              <a:solidFill>
                <a:srgbClr val="FF0000"/>
              </a:solidFill>
              <a:sym typeface="Wingdings"/>
            </a:endParaRPr>
          </a:p>
          <a:p>
            <a:pPr marL="457200" indent="-457200"/>
            <a:r>
              <a:rPr lang="fr-FR" sz="2000" dirty="0" err="1">
                <a:sym typeface="Wingdings"/>
              </a:rPr>
              <a:t>Westwood</a:t>
            </a:r>
            <a:r>
              <a:rPr lang="fr-FR" sz="2000" dirty="0">
                <a:sym typeface="Wingdings"/>
              </a:rPr>
              <a:t>+: </a:t>
            </a:r>
            <a:r>
              <a:rPr lang="fr-FR" sz="2000" dirty="0" err="1">
                <a:solidFill>
                  <a:srgbClr val="FF0000"/>
                </a:solidFill>
                <a:sym typeface="Wingdings"/>
              </a:rPr>
              <a:t>dependent</a:t>
            </a:r>
            <a:r>
              <a:rPr lang="fr-FR" sz="2000" dirty="0">
                <a:solidFill>
                  <a:srgbClr val="FF0000"/>
                </a:solidFill>
                <a:sym typeface="Wingdings"/>
              </a:rPr>
              <a:t> to </a:t>
            </a:r>
            <a:r>
              <a:rPr lang="fr-FR" sz="2000" dirty="0" err="1">
                <a:solidFill>
                  <a:srgbClr val="FF0000"/>
                </a:solidFill>
                <a:sym typeface="Wingdings"/>
              </a:rPr>
              <a:t>cwnd</a:t>
            </a:r>
            <a:endParaRPr lang="fr-FR" sz="2000" dirty="0">
              <a:solidFill>
                <a:srgbClr val="FF0000"/>
              </a:solidFill>
              <a:sym typeface="Wingdings"/>
            </a:endParaRPr>
          </a:p>
        </p:txBody>
      </p:sp>
      <p:sp>
        <p:nvSpPr>
          <p:cNvPr id="36" name="Rectangle 35"/>
          <p:cNvSpPr/>
          <p:nvPr/>
        </p:nvSpPr>
        <p:spPr>
          <a:xfrm>
            <a:off x="5919248" y="3425951"/>
            <a:ext cx="3320890" cy="1015663"/>
          </a:xfrm>
          <a:prstGeom prst="rect">
            <a:avLst/>
          </a:prstGeom>
          <a:solidFill>
            <a:schemeClr val="bg1"/>
          </a:solidFill>
        </p:spPr>
        <p:txBody>
          <a:bodyPr wrap="square">
            <a:spAutoFit/>
          </a:bodyPr>
          <a:lstStyle/>
          <a:p>
            <a:pPr marL="457200" indent="-457200"/>
            <a:r>
              <a:rPr lang="fr-FR" sz="2000" dirty="0" smtClean="0">
                <a:solidFill>
                  <a:srgbClr val="FF0000"/>
                </a:solidFill>
                <a:sym typeface="Wingdings"/>
              </a:rPr>
              <a:t>- </a:t>
            </a:r>
            <a:r>
              <a:rPr lang="fr-FR" sz="2000" dirty="0" err="1" smtClean="0">
                <a:solidFill>
                  <a:srgbClr val="FF0000"/>
                </a:solidFill>
                <a:sym typeface="Wingdings"/>
              </a:rPr>
              <a:t>After</a:t>
            </a:r>
            <a:r>
              <a:rPr lang="fr-FR" sz="2000" dirty="0" smtClean="0">
                <a:solidFill>
                  <a:srgbClr val="FF0000"/>
                </a:solidFill>
                <a:sym typeface="Wingdings"/>
              </a:rPr>
              <a:t> congestion </a:t>
            </a:r>
            <a:r>
              <a:rPr lang="fr-FR" sz="2000" dirty="0" err="1" smtClean="0">
                <a:solidFill>
                  <a:srgbClr val="FF0000"/>
                </a:solidFill>
                <a:sym typeface="Wingdings"/>
              </a:rPr>
              <a:t>detection</a:t>
            </a:r>
            <a:endParaRPr lang="fr-FR" sz="2000" dirty="0" smtClean="0">
              <a:solidFill>
                <a:srgbClr val="FF0000"/>
              </a:solidFill>
              <a:sym typeface="Wingdings"/>
            </a:endParaRPr>
          </a:p>
          <a:p>
            <a:pPr marL="457200" indent="-457200"/>
            <a:r>
              <a:rPr lang="fr-FR" sz="2000" dirty="0" smtClean="0">
                <a:solidFill>
                  <a:srgbClr val="FF0000"/>
                </a:solidFill>
                <a:sym typeface="Wingdings"/>
              </a:rPr>
              <a:t>- </a:t>
            </a:r>
            <a:r>
              <a:rPr lang="fr-FR" sz="2000" dirty="0" err="1" smtClean="0">
                <a:solidFill>
                  <a:srgbClr val="FF0000"/>
                </a:solidFill>
                <a:sym typeface="Wingdings"/>
              </a:rPr>
              <a:t>After</a:t>
            </a:r>
            <a:r>
              <a:rPr lang="fr-FR" sz="2000" dirty="0" smtClean="0">
                <a:solidFill>
                  <a:srgbClr val="FF0000"/>
                </a:solidFill>
                <a:sym typeface="Wingdings"/>
              </a:rPr>
              <a:t> OFF </a:t>
            </a:r>
            <a:r>
              <a:rPr lang="fr-FR" sz="2000" dirty="0" err="1" smtClean="0">
                <a:solidFill>
                  <a:srgbClr val="FF0000"/>
                </a:solidFill>
                <a:sym typeface="Wingdings"/>
              </a:rPr>
              <a:t>periods</a:t>
            </a:r>
            <a:r>
              <a:rPr lang="fr-FR" sz="2000" dirty="0" smtClean="0">
                <a:solidFill>
                  <a:srgbClr val="FF0000"/>
                </a:solidFill>
                <a:sym typeface="Wingdings"/>
              </a:rPr>
              <a:t> &gt; RTO</a:t>
            </a:r>
          </a:p>
          <a:p>
            <a:pPr marL="457200" indent="-457200"/>
            <a:r>
              <a:rPr lang="fr-FR" sz="2000" dirty="0" smtClean="0">
                <a:solidFill>
                  <a:srgbClr val="FF0000"/>
                </a:solidFill>
                <a:sym typeface="Wingdings"/>
              </a:rPr>
              <a:t>- </a:t>
            </a:r>
            <a:r>
              <a:rPr lang="fr-FR" sz="2000" dirty="0" err="1" smtClean="0">
                <a:solidFill>
                  <a:srgbClr val="FF0000"/>
                </a:solidFill>
                <a:sym typeface="Wingdings"/>
              </a:rPr>
              <a:t>Initialization</a:t>
            </a:r>
            <a:r>
              <a:rPr lang="fr-FR" sz="2000" dirty="0" smtClean="0">
                <a:solidFill>
                  <a:srgbClr val="FF0000"/>
                </a:solidFill>
                <a:sym typeface="Wingdings"/>
              </a:rPr>
              <a:t> (</a:t>
            </a:r>
            <a:r>
              <a:rPr lang="fr-FR" sz="2000" dirty="0" err="1" smtClean="0">
                <a:solidFill>
                  <a:srgbClr val="FF0000"/>
                </a:solidFill>
                <a:sym typeface="Wingdings"/>
              </a:rPr>
              <a:t>highest</a:t>
            </a:r>
            <a:r>
              <a:rPr lang="fr-FR" sz="2000" dirty="0" smtClean="0">
                <a:solidFill>
                  <a:srgbClr val="FF0000"/>
                </a:solidFill>
                <a:sym typeface="Wingdings"/>
              </a:rPr>
              <a:t> </a:t>
            </a:r>
            <a:r>
              <a:rPr lang="fr-FR" sz="2000" dirty="0" err="1" smtClean="0">
                <a:solidFill>
                  <a:srgbClr val="FF0000"/>
                </a:solidFill>
                <a:sym typeface="Wingdings"/>
              </a:rPr>
              <a:t>quality</a:t>
            </a:r>
            <a:r>
              <a:rPr lang="fr-FR" sz="2000" dirty="0" smtClean="0">
                <a:solidFill>
                  <a:srgbClr val="FF0000"/>
                </a:solidFill>
                <a:sym typeface="Wingdings"/>
              </a:rPr>
              <a:t>)</a:t>
            </a:r>
            <a:endParaRPr lang="fr-FR" sz="2000" dirty="0">
              <a:solidFill>
                <a:srgbClr val="FF0000"/>
              </a:solidFill>
              <a:sym typeface="Wingdings"/>
            </a:endParaRPr>
          </a:p>
        </p:txBody>
      </p:sp>
      <p:pic>
        <p:nvPicPr>
          <p:cNvPr id="7" name="Image 6"/>
          <p:cNvPicPr>
            <a:picLocks noChangeAspect="1"/>
          </p:cNvPicPr>
          <p:nvPr/>
        </p:nvPicPr>
        <p:blipFill>
          <a:blip r:embed="rId5"/>
          <a:stretch>
            <a:fillRect/>
          </a:stretch>
        </p:blipFill>
        <p:spPr>
          <a:xfrm>
            <a:off x="4769518" y="5789344"/>
            <a:ext cx="3777079" cy="261360"/>
          </a:xfrm>
          <a:prstGeom prst="rect">
            <a:avLst/>
          </a:prstGeom>
        </p:spPr>
      </p:pic>
      <p:pic>
        <p:nvPicPr>
          <p:cNvPr id="21" name="Image 20"/>
          <p:cNvPicPr>
            <a:picLocks noChangeAspect="1"/>
          </p:cNvPicPr>
          <p:nvPr/>
        </p:nvPicPr>
        <p:blipFill>
          <a:blip r:embed="rId6"/>
          <a:stretch>
            <a:fillRect/>
          </a:stretch>
        </p:blipFill>
        <p:spPr>
          <a:xfrm>
            <a:off x="339627" y="5792088"/>
            <a:ext cx="4267981" cy="268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1"/>
                                        </p:tgtEl>
                                      </p:cBhvr>
                                    </p:animEffect>
                                    <p:set>
                                      <p:cBhvr>
                                        <p:cTn id="10" dur="1" fill="hold">
                                          <p:stCondLst>
                                            <p:cond delay="19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12"/>
                                        </p:tgtEl>
                                      </p:cBhvr>
                                    </p:animEffect>
                                    <p:set>
                                      <p:cBhvr>
                                        <p:cTn id="15" dur="1" fill="hold">
                                          <p:stCondLst>
                                            <p:cond delay="19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000"/>
                                        <p:tgtEl>
                                          <p:spTgt spid="15"/>
                                        </p:tgtEl>
                                      </p:cBhvr>
                                    </p:animEffect>
                                    <p:set>
                                      <p:cBhvr>
                                        <p:cTn id="20" dur="1" fill="hold">
                                          <p:stCondLst>
                                            <p:cond delay="1999"/>
                                          </p:stCondLst>
                                        </p:cTn>
                                        <p:tgtEl>
                                          <p:spTgt spid="15"/>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13"/>
                                        </p:tgtEl>
                                      </p:cBhvr>
                                    </p:animEffect>
                                    <p:set>
                                      <p:cBhvr>
                                        <p:cTn id="23" dur="1" fill="hold">
                                          <p:stCondLst>
                                            <p:cond delay="19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4"/>
                                        </p:tgtEl>
                                      </p:cBhvr>
                                    </p:animEffect>
                                    <p:set>
                                      <p:cBhvr>
                                        <p:cTn id="28" dur="1" fill="hold">
                                          <p:stCondLst>
                                            <p:cond delay="19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animBg="1"/>
      <p:bldP spid="29" grpId="0"/>
      <p:bldP spid="30" grpId="0"/>
      <p:bldP spid="3"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11</a:t>
            </a:fld>
            <a:endParaRPr lang="fr-FR"/>
          </a:p>
        </p:txBody>
      </p:sp>
      <p:sp>
        <p:nvSpPr>
          <p:cNvPr id="6" name="Titre 1"/>
          <p:cNvSpPr>
            <a:spLocks noGrp="1"/>
          </p:cNvSpPr>
          <p:nvPr>
            <p:ph type="title"/>
          </p:nvPr>
        </p:nvSpPr>
        <p:spPr>
          <a:xfrm>
            <a:off x="457200" y="508000"/>
            <a:ext cx="8229600" cy="747713"/>
          </a:xfrm>
        </p:spPr>
        <p:txBody>
          <a:bodyPr/>
          <a:lstStyle/>
          <a:p>
            <a:r>
              <a:rPr lang="fr-FR" dirty="0" err="1" smtClean="0"/>
              <a:t>Overview</a:t>
            </a:r>
            <a:endParaRPr lang="fr-FR" dirty="0"/>
          </a:p>
        </p:txBody>
      </p:sp>
      <p:sp>
        <p:nvSpPr>
          <p:cNvPr id="7" name="Espace réservé du contenu 2"/>
          <p:cNvSpPr>
            <a:spLocks noGrp="1"/>
          </p:cNvSpPr>
          <p:nvPr>
            <p:ph sz="half" idx="1"/>
          </p:nvPr>
        </p:nvSpPr>
        <p:spPr>
          <a:xfrm>
            <a:off x="457200" y="1422400"/>
            <a:ext cx="8374380" cy="4703763"/>
          </a:xfrm>
        </p:spPr>
        <p:txBody>
          <a:bodyPr/>
          <a:lstStyle/>
          <a:p>
            <a:pPr marL="457200" indent="-457200">
              <a:buFont typeface="+mj-lt"/>
              <a:buAutoNum type="arabicPeriod"/>
            </a:pPr>
            <a:r>
              <a:rPr lang="fr-FR" dirty="0" smtClean="0">
                <a:solidFill>
                  <a:schemeClr val="accent1">
                    <a:lumMod val="20000"/>
                    <a:lumOff val="80000"/>
                  </a:schemeClr>
                </a:solidFill>
              </a:rPr>
              <a:t>Introduction</a:t>
            </a:r>
          </a:p>
          <a:p>
            <a:pPr marL="457200" indent="-457200">
              <a:buFont typeface="+mj-lt"/>
              <a:buAutoNum type="arabicPeriod"/>
            </a:pPr>
            <a:endParaRPr lang="fr-FR" dirty="0" smtClean="0"/>
          </a:p>
          <a:p>
            <a:pPr marL="457200" indent="-457200">
              <a:buFont typeface="+mj-lt"/>
              <a:buAutoNum type="arabicPeriod"/>
            </a:pPr>
            <a:r>
              <a:rPr lang="fr-FR" dirty="0" err="1" smtClean="0">
                <a:solidFill>
                  <a:schemeClr val="accent1">
                    <a:lumMod val="20000"/>
                    <a:lumOff val="80000"/>
                  </a:schemeClr>
                </a:solidFill>
              </a:rPr>
              <a:t>TcpHas</a:t>
            </a:r>
            <a:r>
              <a:rPr lang="fr-FR" dirty="0" smtClean="0">
                <a:solidFill>
                  <a:schemeClr val="accent1">
                    <a:lumMod val="20000"/>
                    <a:lumOff val="80000"/>
                  </a:schemeClr>
                </a:solidFill>
              </a:rPr>
              <a:t> Description</a:t>
            </a:r>
            <a:endParaRPr lang="fr-FR" dirty="0" smtClean="0"/>
          </a:p>
          <a:p>
            <a:pPr marL="457200" indent="-457200">
              <a:buFont typeface="+mj-lt"/>
              <a:buAutoNum type="arabicPeriod"/>
            </a:pPr>
            <a:endParaRPr lang="fr-FR" dirty="0" smtClean="0"/>
          </a:p>
          <a:p>
            <a:pPr marL="457200" indent="-457200">
              <a:buFont typeface="+mj-lt"/>
              <a:buAutoNum type="arabicPeriod"/>
            </a:pPr>
            <a:r>
              <a:rPr lang="fr-FR" dirty="0" smtClean="0"/>
              <a:t>Framework</a:t>
            </a:r>
            <a:endParaRPr lang="fr-FR" dirty="0" smtClean="0">
              <a:solidFill>
                <a:schemeClr val="accent1">
                  <a:lumMod val="20000"/>
                  <a:lumOff val="80000"/>
                </a:schemeClr>
              </a:solidFill>
            </a:endParaRPr>
          </a:p>
          <a:p>
            <a:pPr marL="457200" indent="-457200">
              <a:buFont typeface="+mj-lt"/>
              <a:buAutoNum type="arabicPeriod"/>
            </a:pPr>
            <a:endParaRPr lang="fr-FR" dirty="0" smtClean="0">
              <a:solidFill>
                <a:schemeClr val="accent1">
                  <a:lumMod val="20000"/>
                  <a:lumOff val="80000"/>
                </a:schemeClr>
              </a:solidFill>
            </a:endParaRPr>
          </a:p>
          <a:p>
            <a:pPr marL="457200" indent="-457200">
              <a:buFont typeface="+mj-lt"/>
              <a:buAutoNum type="arabicPeriod"/>
            </a:pPr>
            <a:r>
              <a:rPr lang="fr-FR" dirty="0" err="1" smtClean="0">
                <a:solidFill>
                  <a:schemeClr val="accent1">
                    <a:lumMod val="20000"/>
                    <a:lumOff val="80000"/>
                  </a:schemeClr>
                </a:solidFill>
              </a:rPr>
              <a:t>TcpHas</a:t>
            </a:r>
            <a:r>
              <a:rPr lang="fr-FR" dirty="0" smtClean="0">
                <a:solidFill>
                  <a:schemeClr val="accent1">
                    <a:lumMod val="20000"/>
                    <a:lumOff val="80000"/>
                  </a:schemeClr>
                </a:solidFill>
              </a:rPr>
              <a:t> Evaluation</a:t>
            </a:r>
          </a:p>
          <a:p>
            <a:pPr marL="457200" indent="-457200">
              <a:buFont typeface="+mj-lt"/>
              <a:buAutoNum type="arabicPeriod"/>
            </a:pPr>
            <a:endParaRPr lang="fr-FR" dirty="0" smtClean="0">
              <a:solidFill>
                <a:schemeClr val="accent1">
                  <a:lumMod val="20000"/>
                  <a:lumOff val="80000"/>
                </a:schemeClr>
              </a:solidFill>
            </a:endParaRPr>
          </a:p>
          <a:p>
            <a:pPr marL="457200" indent="-457200">
              <a:buFont typeface="+mj-lt"/>
              <a:buAutoNum type="arabicPeriod"/>
            </a:pPr>
            <a:r>
              <a:rPr lang="fr-FR" dirty="0" smtClean="0">
                <a:solidFill>
                  <a:schemeClr val="accent1">
                    <a:lumMod val="20000"/>
                    <a:lumOff val="80000"/>
                  </a:schemeClr>
                </a:solidFill>
              </a:rPr>
              <a:t>Conclusion and Future </a:t>
            </a:r>
            <a:r>
              <a:rPr lang="fr-FR" dirty="0" err="1" smtClean="0">
                <a:solidFill>
                  <a:schemeClr val="accent1">
                    <a:lumMod val="20000"/>
                    <a:lumOff val="80000"/>
                  </a:schemeClr>
                </a:solidFill>
              </a:rPr>
              <a:t>Work</a:t>
            </a:r>
            <a:endParaRPr lang="fr-FR" dirty="0">
              <a:solidFill>
                <a:schemeClr val="accent1">
                  <a:lumMod val="20000"/>
                  <a:lumOff val="80000"/>
                </a:schemeClr>
              </a:solidFill>
            </a:endParaRPr>
          </a:p>
        </p:txBody>
      </p:sp>
      <p:sp>
        <p:nvSpPr>
          <p:cNvPr id="8" name="Espace réservé du numéro de diapositive 4"/>
          <p:cNvSpPr txBox="1">
            <a:spLocks/>
          </p:cNvSpPr>
          <p:nvPr/>
        </p:nvSpPr>
        <p:spPr>
          <a:xfrm>
            <a:off x="7884160" y="6356350"/>
            <a:ext cx="802640" cy="365125"/>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6F3B16B-D631-C643-A7A4-BD9C53EE71C3}" type="slidenum">
              <a:rPr kumimoji="0" lang="fr-FR" sz="1000" b="0" i="0" u="none" strike="noStrike" kern="1200" cap="none" spc="0" normalizeH="0" baseline="0" noProof="0" smtClean="0">
                <a:ln>
                  <a:noFill/>
                </a:ln>
                <a:solidFill>
                  <a:srgbClr val="A6A6A6"/>
                </a:solidFill>
                <a:effectLst/>
                <a:uLnTx/>
                <a:uFillTx/>
                <a:latin typeface="+mn-lt"/>
                <a:ea typeface="ＭＳ Ｐゴシック" charset="0"/>
                <a:cs typeface="Myriad Pro"/>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fr-FR" sz="1000" b="0" i="0" u="none" strike="noStrike" kern="1200" cap="none" spc="0" normalizeH="0" baseline="0" noProof="0">
              <a:ln>
                <a:noFill/>
              </a:ln>
              <a:solidFill>
                <a:srgbClr val="A6A6A6"/>
              </a:solidFill>
              <a:effectLst/>
              <a:uLnTx/>
              <a:uFillTx/>
              <a:latin typeface="+mn-lt"/>
              <a:ea typeface="ＭＳ Ｐゴシック" charset="0"/>
              <a:cs typeface="Myriad Pro"/>
            </a:endParaRPr>
          </a:p>
        </p:txBody>
      </p:sp>
      <p:pic>
        <p:nvPicPr>
          <p:cNvPr id="9"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sp>
        <p:nvSpPr>
          <p:cNvPr id="13" name="ZoneTexte 12"/>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lumMod val="65000"/>
                  </a:schemeClr>
                </a:solidFill>
              </a:rPr>
              <a:t>Introduction</a:t>
            </a:r>
            <a:r>
              <a:rPr lang="fr-FR" sz="1400" b="1" dirty="0">
                <a:solidFill>
                  <a:schemeClr val="bg1">
                    <a:lumMod val="50000"/>
                  </a:schemeClr>
                </a:solidFill>
              </a:rPr>
              <a:t>	</a:t>
            </a:r>
            <a:r>
              <a:rPr lang="fr-FR" sz="1400" b="1" dirty="0" err="1" smtClean="0">
                <a:solidFill>
                  <a:schemeClr val="bg1">
                    <a:lumMod val="65000"/>
                  </a:schemeClr>
                </a:solidFill>
              </a:rPr>
              <a:t>TcpHas</a:t>
            </a:r>
            <a:r>
              <a:rPr lang="fr-FR" sz="1400" b="1" dirty="0" smtClean="0">
                <a:solidFill>
                  <a:schemeClr val="bg1">
                    <a:lumMod val="50000"/>
                  </a:schemeClr>
                </a:solidFill>
              </a:rPr>
              <a:t>	 </a:t>
            </a:r>
            <a:r>
              <a:rPr lang="fr-FR" sz="1400" b="1" dirty="0" smtClean="0">
                <a:solidFill>
                  <a:schemeClr val="bg1"/>
                </a:solidFill>
              </a:rPr>
              <a:t>Framework	</a:t>
            </a:r>
            <a:r>
              <a:rPr lang="fr-FR" sz="1400" b="1" dirty="0">
                <a:solidFill>
                  <a:schemeClr val="bg1">
                    <a:lumMod val="50000"/>
                  </a:schemeClr>
                </a:solidFill>
              </a:rPr>
              <a:t>	</a:t>
            </a:r>
            <a:r>
              <a:rPr lang="fr-FR" sz="1400" b="1" dirty="0" smtClean="0">
                <a:solidFill>
                  <a:schemeClr val="bg1">
                    <a:lumMod val="50000"/>
                  </a:schemeClr>
                </a:solidFill>
              </a:rPr>
              <a:t>Evaluation	Conclusion</a:t>
            </a:r>
            <a:endParaRPr lang="fr-FR" sz="1400" b="1" dirty="0">
              <a:solidFill>
                <a:schemeClr val="bg1">
                  <a:lumMod val="50000"/>
                </a:schemeClr>
              </a:solidFill>
            </a:endParaRPr>
          </a:p>
        </p:txBody>
      </p:sp>
      <p:pic>
        <p:nvPicPr>
          <p:cNvPr id="14" name="Picture 111"/>
          <p:cNvPicPr>
            <a:picLocks noChangeAspect="1" noChangeArrowheads="1"/>
          </p:cNvPicPr>
          <p:nvPr/>
        </p:nvPicPr>
        <p:blipFill>
          <a:blip r:embed="rId3"/>
          <a:srcRect/>
          <a:stretch>
            <a:fillRect/>
          </a:stretch>
        </p:blipFill>
        <p:spPr bwMode="auto">
          <a:xfrm>
            <a:off x="6349568" y="85302"/>
            <a:ext cx="1079500" cy="503237"/>
          </a:xfrm>
          <a:prstGeom prst="rect">
            <a:avLst/>
          </a:prstGeom>
          <a:noFill/>
          <a:ln w="9525" cap="flat">
            <a:noFill/>
            <a:round/>
            <a:headEnd/>
            <a:tailEnd/>
          </a:ln>
          <a:effectLst/>
        </p:spPr>
      </p:pic>
      <p:sp>
        <p:nvSpPr>
          <p:cNvPr id="15" name="ZoneTexte 14"/>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Simulations</a:t>
            </a:r>
            <a:endParaRPr lang="fr-FR" dirty="0"/>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12</a:t>
            </a:fld>
            <a:endParaRPr lang="fr-FR"/>
          </a:p>
        </p:txBody>
      </p:sp>
      <p:pic>
        <p:nvPicPr>
          <p:cNvPr id="8"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sp>
        <p:nvSpPr>
          <p:cNvPr id="10" name="ZoneTexte 9"/>
          <p:cNvSpPr txBox="1"/>
          <p:nvPr/>
        </p:nvSpPr>
        <p:spPr>
          <a:xfrm>
            <a:off x="710371" y="936393"/>
            <a:ext cx="2816092" cy="400110"/>
          </a:xfrm>
          <a:prstGeom prst="rect">
            <a:avLst/>
          </a:prstGeom>
          <a:noFill/>
        </p:spPr>
        <p:txBody>
          <a:bodyPr wrap="none" rtlCol="0">
            <a:spAutoFit/>
          </a:bodyPr>
          <a:lstStyle/>
          <a:p>
            <a:r>
              <a:rPr lang="fr-FR" sz="2000" b="1" dirty="0" smtClean="0">
                <a:solidFill>
                  <a:srgbClr val="336699"/>
                </a:solidFill>
              </a:rPr>
              <a:t>Network simulator </a:t>
            </a:r>
            <a:r>
              <a:rPr lang="fr-FR" sz="2000" b="1" dirty="0" smtClean="0">
                <a:solidFill>
                  <a:srgbClr val="FF0000"/>
                </a:solidFill>
              </a:rPr>
              <a:t>ns-3</a:t>
            </a:r>
            <a:r>
              <a:rPr lang="fr-FR" sz="2000" b="1" dirty="0" smtClean="0">
                <a:solidFill>
                  <a:srgbClr val="336699"/>
                </a:solidFill>
              </a:rPr>
              <a:t>:</a:t>
            </a:r>
            <a:endParaRPr lang="fr-FR" sz="2000" b="1" dirty="0">
              <a:solidFill>
                <a:srgbClr val="336699"/>
              </a:solidFill>
            </a:endParaRPr>
          </a:p>
        </p:txBody>
      </p:sp>
      <p:sp>
        <p:nvSpPr>
          <p:cNvPr id="14" name="ZoneTexte 13"/>
          <p:cNvSpPr txBox="1"/>
          <p:nvPr/>
        </p:nvSpPr>
        <p:spPr>
          <a:xfrm>
            <a:off x="586740" y="5961474"/>
            <a:ext cx="7703820" cy="400110"/>
          </a:xfrm>
          <a:prstGeom prst="rect">
            <a:avLst/>
          </a:prstGeom>
          <a:noFill/>
        </p:spPr>
        <p:txBody>
          <a:bodyPr wrap="square" rtlCol="0">
            <a:spAutoFit/>
          </a:bodyPr>
          <a:lstStyle/>
          <a:p>
            <a:pPr algn="ctr"/>
            <a:r>
              <a:rPr lang="fr-FR" sz="2000" b="1" dirty="0" smtClean="0"/>
              <a:t>Figure 8: </a:t>
            </a:r>
            <a:r>
              <a:rPr lang="fr-FR" sz="2000" dirty="0" smtClean="0"/>
              <a:t>Network architecture </a:t>
            </a:r>
            <a:r>
              <a:rPr lang="fr-FR" sz="2000" dirty="0" err="1" smtClean="0"/>
              <a:t>used</a:t>
            </a:r>
            <a:r>
              <a:rPr lang="fr-FR" sz="2000" dirty="0" smtClean="0"/>
              <a:t> in ns-3</a:t>
            </a:r>
            <a:endParaRPr lang="fr-FR" sz="2000" dirty="0"/>
          </a:p>
        </p:txBody>
      </p:sp>
      <p:sp>
        <p:nvSpPr>
          <p:cNvPr id="15" name="ZoneTexte 14"/>
          <p:cNvSpPr txBox="1"/>
          <p:nvPr/>
        </p:nvSpPr>
        <p:spPr>
          <a:xfrm>
            <a:off x="3802380" y="5562898"/>
            <a:ext cx="1417320" cy="369332"/>
          </a:xfrm>
          <a:prstGeom prst="rect">
            <a:avLst/>
          </a:prstGeom>
          <a:noFill/>
        </p:spPr>
        <p:txBody>
          <a:bodyPr wrap="square" rtlCol="0">
            <a:spAutoFit/>
          </a:bodyPr>
          <a:lstStyle/>
          <a:p>
            <a:pPr algn="ctr"/>
            <a:r>
              <a:rPr lang="fr-FR" sz="1800" b="1" dirty="0" smtClean="0">
                <a:solidFill>
                  <a:srgbClr val="FF6600"/>
                </a:solidFill>
              </a:rPr>
              <a:t>HAS module</a:t>
            </a:r>
            <a:endParaRPr lang="fr-FR" sz="1800" b="1" dirty="0">
              <a:solidFill>
                <a:srgbClr val="FF6600"/>
              </a:solidFill>
            </a:endParaRPr>
          </a:p>
        </p:txBody>
      </p:sp>
      <p:cxnSp>
        <p:nvCxnSpPr>
          <p:cNvPr id="17" name="Connecteur en angle 16"/>
          <p:cNvCxnSpPr>
            <a:stCxn id="72" idx="2"/>
          </p:cNvCxnSpPr>
          <p:nvPr/>
        </p:nvCxnSpPr>
        <p:spPr>
          <a:xfrm rot="16200000" flipH="1">
            <a:off x="1484953" y="3391204"/>
            <a:ext cx="1339565" cy="3373155"/>
          </a:xfrm>
          <a:prstGeom prst="bentConnector2">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9" name="Connecteur en angle 18"/>
          <p:cNvCxnSpPr>
            <a:stCxn id="66" idx="3"/>
            <a:endCxn id="15" idx="3"/>
          </p:cNvCxnSpPr>
          <p:nvPr/>
        </p:nvCxnSpPr>
        <p:spPr>
          <a:xfrm rot="5400000">
            <a:off x="5978026" y="3069057"/>
            <a:ext cx="1920181" cy="3436832"/>
          </a:xfrm>
          <a:prstGeom prst="bentConnector2">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a:endCxn id="68" idx="3"/>
          </p:cNvCxnSpPr>
          <p:nvPr/>
        </p:nvCxnSpPr>
        <p:spPr>
          <a:xfrm flipH="1" flipV="1">
            <a:off x="1956787" y="4787753"/>
            <a:ext cx="358415" cy="2766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ZoneTexte 29"/>
          <p:cNvSpPr txBox="1"/>
          <p:nvPr/>
        </p:nvSpPr>
        <p:spPr>
          <a:xfrm>
            <a:off x="1926582" y="5021439"/>
            <a:ext cx="1417320" cy="646331"/>
          </a:xfrm>
          <a:prstGeom prst="rect">
            <a:avLst/>
          </a:prstGeom>
          <a:noFill/>
        </p:spPr>
        <p:txBody>
          <a:bodyPr wrap="square" rtlCol="0">
            <a:spAutoFit/>
          </a:bodyPr>
          <a:lstStyle/>
          <a:p>
            <a:pPr algn="ctr"/>
            <a:r>
              <a:rPr lang="fr-FR" sz="1800" b="1" dirty="0" err="1" smtClean="0">
                <a:solidFill>
                  <a:srgbClr val="336699"/>
                </a:solidFill>
              </a:rPr>
              <a:t>Emulated</a:t>
            </a:r>
            <a:r>
              <a:rPr lang="fr-FR" sz="1800" b="1" dirty="0" smtClean="0">
                <a:solidFill>
                  <a:srgbClr val="336699"/>
                </a:solidFill>
              </a:rPr>
              <a:t> HAS </a:t>
            </a:r>
            <a:r>
              <a:rPr lang="fr-FR" sz="1800" b="1" dirty="0" err="1" smtClean="0">
                <a:solidFill>
                  <a:srgbClr val="336699"/>
                </a:solidFill>
              </a:rPr>
              <a:t>players</a:t>
            </a:r>
            <a:endParaRPr lang="fr-FR" sz="1800" b="1" dirty="0">
              <a:solidFill>
                <a:srgbClr val="336699"/>
              </a:solidFill>
            </a:endParaRPr>
          </a:p>
        </p:txBody>
      </p:sp>
      <p:sp>
        <p:nvSpPr>
          <p:cNvPr id="36" name="Accolade ouvrante 35"/>
          <p:cNvSpPr/>
          <p:nvPr/>
        </p:nvSpPr>
        <p:spPr>
          <a:xfrm rot="5400000">
            <a:off x="2649623" y="-660658"/>
            <a:ext cx="516412" cy="526542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7" name="ZoneTexte 36"/>
          <p:cNvSpPr txBox="1"/>
          <p:nvPr/>
        </p:nvSpPr>
        <p:spPr>
          <a:xfrm>
            <a:off x="999692" y="1346160"/>
            <a:ext cx="3658053" cy="400110"/>
          </a:xfrm>
          <a:prstGeom prst="rect">
            <a:avLst/>
          </a:prstGeom>
          <a:noFill/>
        </p:spPr>
        <p:txBody>
          <a:bodyPr wrap="none" rtlCol="0">
            <a:spAutoFit/>
          </a:bodyPr>
          <a:lstStyle/>
          <a:p>
            <a:r>
              <a:rPr lang="fr-FR" sz="2000" b="1" dirty="0" err="1" smtClean="0">
                <a:solidFill>
                  <a:srgbClr val="336699"/>
                </a:solidFill>
              </a:rPr>
              <a:t>Fixed</a:t>
            </a:r>
            <a:r>
              <a:rPr lang="fr-FR" sz="2000" b="1" dirty="0" smtClean="0">
                <a:solidFill>
                  <a:srgbClr val="336699"/>
                </a:solidFill>
              </a:rPr>
              <a:t> </a:t>
            </a:r>
            <a:r>
              <a:rPr lang="fr-FR" sz="2000" b="1" dirty="0" err="1" smtClean="0">
                <a:solidFill>
                  <a:srgbClr val="336699"/>
                </a:solidFill>
              </a:rPr>
              <a:t>broadband</a:t>
            </a:r>
            <a:r>
              <a:rPr lang="fr-FR" sz="2000" b="1" dirty="0" smtClean="0">
                <a:solidFill>
                  <a:srgbClr val="336699"/>
                </a:solidFill>
              </a:rPr>
              <a:t> </a:t>
            </a:r>
            <a:r>
              <a:rPr lang="fr-FR" sz="2000" b="1" dirty="0" err="1" smtClean="0">
                <a:solidFill>
                  <a:srgbClr val="336699"/>
                </a:solidFill>
              </a:rPr>
              <a:t>access</a:t>
            </a:r>
            <a:r>
              <a:rPr lang="fr-FR" sz="2000" b="1" dirty="0" smtClean="0">
                <a:solidFill>
                  <a:srgbClr val="336699"/>
                </a:solidFill>
              </a:rPr>
              <a:t> network</a:t>
            </a:r>
            <a:endParaRPr lang="fr-FR" sz="2000" b="1" dirty="0">
              <a:solidFill>
                <a:srgbClr val="336699"/>
              </a:solidFill>
            </a:endParaRPr>
          </a:p>
        </p:txBody>
      </p:sp>
      <p:sp>
        <p:nvSpPr>
          <p:cNvPr id="40" name="ZoneTexte 39"/>
          <p:cNvSpPr txBox="1"/>
          <p:nvPr/>
        </p:nvSpPr>
        <p:spPr>
          <a:xfrm>
            <a:off x="2625769" y="1943639"/>
            <a:ext cx="2964180" cy="584775"/>
          </a:xfrm>
          <a:prstGeom prst="rect">
            <a:avLst/>
          </a:prstGeom>
          <a:noFill/>
        </p:spPr>
        <p:txBody>
          <a:bodyPr wrap="square" rtlCol="0">
            <a:spAutoFit/>
          </a:bodyPr>
          <a:lstStyle/>
          <a:p>
            <a:pPr algn="ctr"/>
            <a:r>
              <a:rPr lang="en-US" sz="1600" b="1" dirty="0" smtClean="0">
                <a:solidFill>
                  <a:srgbClr val="336699"/>
                </a:solidFill>
              </a:rPr>
              <a:t>Drop Tail algorithm</a:t>
            </a:r>
          </a:p>
          <a:p>
            <a:pPr algn="ctr"/>
            <a:r>
              <a:rPr lang="en-US" sz="1600" b="1" dirty="0" smtClean="0">
                <a:solidFill>
                  <a:srgbClr val="336699"/>
                </a:solidFill>
              </a:rPr>
              <a:t>queue length = </a:t>
            </a:r>
            <a:r>
              <a:rPr lang="en-US" sz="1600" b="1" dirty="0" err="1" smtClean="0">
                <a:solidFill>
                  <a:srgbClr val="336699"/>
                </a:solidFill>
              </a:rPr>
              <a:t>BW×delay</a:t>
            </a:r>
            <a:endParaRPr lang="fr-FR" sz="1600" b="1" dirty="0">
              <a:solidFill>
                <a:srgbClr val="336699"/>
              </a:solidFill>
            </a:endParaRPr>
          </a:p>
        </p:txBody>
      </p:sp>
      <p:cxnSp>
        <p:nvCxnSpPr>
          <p:cNvPr id="42" name="Connecteur droit avec flèche 41"/>
          <p:cNvCxnSpPr>
            <a:stCxn id="40" idx="2"/>
            <a:endCxn id="97" idx="0"/>
          </p:cNvCxnSpPr>
          <p:nvPr/>
        </p:nvCxnSpPr>
        <p:spPr>
          <a:xfrm flipH="1">
            <a:off x="4094158" y="2528414"/>
            <a:ext cx="13701" cy="168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Ellipse 23"/>
          <p:cNvSpPr/>
          <p:nvPr/>
        </p:nvSpPr>
        <p:spPr>
          <a:xfrm>
            <a:off x="257147" y="3657733"/>
            <a:ext cx="453224" cy="421419"/>
          </a:xfrm>
          <a:prstGeom prst="ellipse">
            <a:avLst/>
          </a:prstGeom>
          <a:solidFill>
            <a:schemeClr val="bg1"/>
          </a:solidFill>
          <a:ln w="285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Ellipse 24"/>
          <p:cNvSpPr/>
          <p:nvPr/>
        </p:nvSpPr>
        <p:spPr>
          <a:xfrm>
            <a:off x="805783" y="3657733"/>
            <a:ext cx="453224" cy="421419"/>
          </a:xfrm>
          <a:prstGeom prst="ellipse">
            <a:avLst/>
          </a:prstGeom>
          <a:solidFill>
            <a:schemeClr val="bg1"/>
          </a:solidFill>
          <a:ln w="285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Ellipse 26"/>
          <p:cNvSpPr/>
          <p:nvPr/>
        </p:nvSpPr>
        <p:spPr>
          <a:xfrm>
            <a:off x="1677774" y="3665684"/>
            <a:ext cx="453224" cy="421419"/>
          </a:xfrm>
          <a:prstGeom prst="ellipse">
            <a:avLst/>
          </a:prstGeom>
          <a:solidFill>
            <a:schemeClr val="bg1"/>
          </a:solidFill>
          <a:ln w="285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Ellipse 27"/>
          <p:cNvSpPr/>
          <p:nvPr/>
        </p:nvSpPr>
        <p:spPr>
          <a:xfrm>
            <a:off x="2211839" y="3665684"/>
            <a:ext cx="453224" cy="421419"/>
          </a:xfrm>
          <a:prstGeom prst="ellipse">
            <a:avLst/>
          </a:prstGeom>
          <a:solidFill>
            <a:schemeClr val="bg1"/>
          </a:solidFill>
          <a:ln w="285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9" name="Connecteur droit 28"/>
          <p:cNvCxnSpPr>
            <a:stCxn id="24" idx="0"/>
          </p:cNvCxnSpPr>
          <p:nvPr/>
        </p:nvCxnSpPr>
        <p:spPr>
          <a:xfrm flipV="1">
            <a:off x="483759" y="3212460"/>
            <a:ext cx="0" cy="4452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1032398" y="3212460"/>
            <a:ext cx="0" cy="4452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a:xfrm flipV="1">
            <a:off x="1907032" y="3212460"/>
            <a:ext cx="0" cy="4452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flipV="1">
            <a:off x="2423870" y="3220411"/>
            <a:ext cx="0" cy="4452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Connecteur droit 42"/>
          <p:cNvCxnSpPr/>
          <p:nvPr/>
        </p:nvCxnSpPr>
        <p:spPr>
          <a:xfrm>
            <a:off x="440020" y="3220411"/>
            <a:ext cx="222504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Ellipse 43"/>
          <p:cNvSpPr/>
          <p:nvPr/>
        </p:nvSpPr>
        <p:spPr>
          <a:xfrm flipH="1">
            <a:off x="1550591" y="3826051"/>
            <a:ext cx="45719" cy="45719"/>
          </a:xfrm>
          <a:prstGeom prst="ellipse">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Ellipse 44"/>
          <p:cNvSpPr/>
          <p:nvPr/>
        </p:nvSpPr>
        <p:spPr>
          <a:xfrm flipH="1">
            <a:off x="1432657" y="3827382"/>
            <a:ext cx="45719" cy="45719"/>
          </a:xfrm>
          <a:prstGeom prst="ellipse">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llipse 45"/>
          <p:cNvSpPr/>
          <p:nvPr/>
        </p:nvSpPr>
        <p:spPr>
          <a:xfrm flipH="1">
            <a:off x="1330625" y="3820762"/>
            <a:ext cx="45719" cy="45719"/>
          </a:xfrm>
          <a:prstGeom prst="ellipse">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Ellipse 46"/>
          <p:cNvSpPr/>
          <p:nvPr/>
        </p:nvSpPr>
        <p:spPr>
          <a:xfrm>
            <a:off x="2665063" y="3001750"/>
            <a:ext cx="453224" cy="421419"/>
          </a:xfrm>
          <a:prstGeom prst="ellipse">
            <a:avLst/>
          </a:prstGeom>
          <a:solidFill>
            <a:srgbClr val="FFFF00"/>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9" name="Connecteur droit 48"/>
          <p:cNvCxnSpPr>
            <a:endCxn id="48" idx="2"/>
          </p:cNvCxnSpPr>
          <p:nvPr/>
        </p:nvCxnSpPr>
        <p:spPr>
          <a:xfrm>
            <a:off x="3118287" y="3220411"/>
            <a:ext cx="6586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0" name="Ellipse 49"/>
          <p:cNvSpPr/>
          <p:nvPr/>
        </p:nvSpPr>
        <p:spPr>
          <a:xfrm>
            <a:off x="4953711" y="3001750"/>
            <a:ext cx="453224" cy="421419"/>
          </a:xfrm>
          <a:prstGeom prst="ellipse">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51" name="Connecteur droit 50"/>
          <p:cNvCxnSpPr>
            <a:endCxn id="50" idx="2"/>
          </p:cNvCxnSpPr>
          <p:nvPr/>
        </p:nvCxnSpPr>
        <p:spPr>
          <a:xfrm>
            <a:off x="4230141" y="3212460"/>
            <a:ext cx="72357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Connecteur droit 52"/>
          <p:cNvCxnSpPr>
            <a:endCxn id="52" idx="2"/>
          </p:cNvCxnSpPr>
          <p:nvPr/>
        </p:nvCxnSpPr>
        <p:spPr>
          <a:xfrm>
            <a:off x="5406932" y="3201857"/>
            <a:ext cx="72357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4" name="Ellipse 53"/>
          <p:cNvSpPr/>
          <p:nvPr/>
        </p:nvSpPr>
        <p:spPr>
          <a:xfrm>
            <a:off x="7115136" y="2103258"/>
            <a:ext cx="453224" cy="421419"/>
          </a:xfrm>
          <a:prstGeom prst="ellipse">
            <a:avLst/>
          </a:prstGeom>
          <a:solidFill>
            <a:schemeClr val="bg1"/>
          </a:solidFill>
          <a:ln w="285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55" name="Connecteur droit 54"/>
          <p:cNvCxnSpPr/>
          <p:nvPr/>
        </p:nvCxnSpPr>
        <p:spPr>
          <a:xfrm flipV="1">
            <a:off x="6357114" y="2441185"/>
            <a:ext cx="781879" cy="549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Ellipse 55"/>
          <p:cNvSpPr/>
          <p:nvPr/>
        </p:nvSpPr>
        <p:spPr>
          <a:xfrm>
            <a:off x="7568360" y="2535280"/>
            <a:ext cx="453224" cy="421419"/>
          </a:xfrm>
          <a:prstGeom prst="ellipse">
            <a:avLst/>
          </a:prstGeom>
          <a:solidFill>
            <a:schemeClr val="bg1"/>
          </a:solidFill>
          <a:ln w="285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57" name="Connecteur droit 56"/>
          <p:cNvCxnSpPr>
            <a:stCxn id="52" idx="7"/>
            <a:endCxn id="56" idx="2"/>
          </p:cNvCxnSpPr>
          <p:nvPr/>
        </p:nvCxnSpPr>
        <p:spPr>
          <a:xfrm flipV="1">
            <a:off x="6517353" y="2745990"/>
            <a:ext cx="1051007" cy="30687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8" name="Ellipse 57"/>
          <p:cNvSpPr/>
          <p:nvPr/>
        </p:nvSpPr>
        <p:spPr>
          <a:xfrm>
            <a:off x="7533025" y="3610052"/>
            <a:ext cx="453224" cy="421419"/>
          </a:xfrm>
          <a:prstGeom prst="ellipse">
            <a:avLst/>
          </a:prstGeom>
          <a:solidFill>
            <a:schemeClr val="bg1"/>
          </a:solidFill>
          <a:ln w="285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Ellipse 58"/>
          <p:cNvSpPr/>
          <p:nvPr/>
        </p:nvSpPr>
        <p:spPr>
          <a:xfrm>
            <a:off x="7115136" y="4031471"/>
            <a:ext cx="453224" cy="421419"/>
          </a:xfrm>
          <a:prstGeom prst="ellipse">
            <a:avLst/>
          </a:prstGeom>
          <a:solidFill>
            <a:schemeClr val="bg1"/>
          </a:solidFill>
          <a:ln w="285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60" name="Connecteur droit 59"/>
          <p:cNvCxnSpPr>
            <a:stCxn id="52" idx="5"/>
            <a:endCxn id="58" idx="2"/>
          </p:cNvCxnSpPr>
          <p:nvPr/>
        </p:nvCxnSpPr>
        <p:spPr>
          <a:xfrm>
            <a:off x="6517353" y="3350851"/>
            <a:ext cx="1015672" cy="4699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2" name="Ellipse 61"/>
          <p:cNvSpPr/>
          <p:nvPr/>
        </p:nvSpPr>
        <p:spPr>
          <a:xfrm flipH="1">
            <a:off x="7844124" y="3439799"/>
            <a:ext cx="45719" cy="45719"/>
          </a:xfrm>
          <a:prstGeom prst="ellipse">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3" name="Ellipse 62"/>
          <p:cNvSpPr/>
          <p:nvPr/>
        </p:nvSpPr>
        <p:spPr>
          <a:xfrm flipH="1">
            <a:off x="7917014" y="3242355"/>
            <a:ext cx="45719" cy="45719"/>
          </a:xfrm>
          <a:prstGeom prst="ellipse">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4" name="Ellipse 63"/>
          <p:cNvSpPr/>
          <p:nvPr/>
        </p:nvSpPr>
        <p:spPr>
          <a:xfrm flipH="1">
            <a:off x="7854737" y="3060813"/>
            <a:ext cx="45719" cy="45719"/>
          </a:xfrm>
          <a:prstGeom prst="ellipse">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5" name="Accolade fermante 64"/>
          <p:cNvSpPr/>
          <p:nvPr/>
        </p:nvSpPr>
        <p:spPr>
          <a:xfrm>
            <a:off x="8148812" y="2211340"/>
            <a:ext cx="222636" cy="21938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6" name="ZoneTexte 65"/>
          <p:cNvSpPr txBox="1"/>
          <p:nvPr/>
        </p:nvSpPr>
        <p:spPr>
          <a:xfrm rot="5400000">
            <a:off x="8122892" y="3139854"/>
            <a:ext cx="1067280" cy="307777"/>
          </a:xfrm>
          <a:prstGeom prst="rect">
            <a:avLst/>
          </a:prstGeom>
          <a:noFill/>
        </p:spPr>
        <p:txBody>
          <a:bodyPr wrap="none" rtlCol="0">
            <a:spAutoFit/>
          </a:bodyPr>
          <a:lstStyle/>
          <a:p>
            <a:r>
              <a:rPr lang="fr-FR" sz="1400" b="1" dirty="0" smtClean="0">
                <a:solidFill>
                  <a:schemeClr val="bg1">
                    <a:lumMod val="50000"/>
                  </a:schemeClr>
                </a:solidFill>
              </a:rPr>
              <a:t>HAS servers</a:t>
            </a:r>
            <a:endParaRPr lang="fr-FR" sz="1400" b="1" dirty="0">
              <a:solidFill>
                <a:schemeClr val="bg1">
                  <a:lumMod val="50000"/>
                </a:schemeClr>
              </a:solidFill>
            </a:endParaRPr>
          </a:p>
        </p:txBody>
      </p:sp>
      <p:sp>
        <p:nvSpPr>
          <p:cNvPr id="67" name="Accolade fermante 66"/>
          <p:cNvSpPr/>
          <p:nvPr/>
        </p:nvSpPr>
        <p:spPr>
          <a:xfrm rot="5400000">
            <a:off x="1249950" y="3268338"/>
            <a:ext cx="357780" cy="2329328"/>
          </a:xfrm>
          <a:prstGeom prst="rightBrace">
            <a:avLst>
              <a:gd name="adj1" fmla="val 8333"/>
              <a:gd name="adj2" fmla="val 496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8" name="ZoneTexte 67"/>
          <p:cNvSpPr txBox="1"/>
          <p:nvPr/>
        </p:nvSpPr>
        <p:spPr>
          <a:xfrm>
            <a:off x="940227" y="4633864"/>
            <a:ext cx="1016560" cy="307777"/>
          </a:xfrm>
          <a:prstGeom prst="rect">
            <a:avLst/>
          </a:prstGeom>
          <a:noFill/>
        </p:spPr>
        <p:txBody>
          <a:bodyPr wrap="none" rtlCol="0">
            <a:spAutoFit/>
          </a:bodyPr>
          <a:lstStyle/>
          <a:p>
            <a:r>
              <a:rPr lang="fr-FR" sz="1400" b="1" dirty="0" smtClean="0">
                <a:solidFill>
                  <a:schemeClr val="bg1">
                    <a:lumMod val="50000"/>
                  </a:schemeClr>
                </a:solidFill>
              </a:rPr>
              <a:t>HAS clients</a:t>
            </a:r>
            <a:endParaRPr lang="fr-FR" sz="1400" b="1" dirty="0">
              <a:solidFill>
                <a:schemeClr val="bg1">
                  <a:lumMod val="50000"/>
                </a:schemeClr>
              </a:solidFill>
            </a:endParaRPr>
          </a:p>
        </p:txBody>
      </p:sp>
      <p:sp>
        <p:nvSpPr>
          <p:cNvPr id="69" name="ZoneTexte 68"/>
          <p:cNvSpPr txBox="1"/>
          <p:nvPr/>
        </p:nvSpPr>
        <p:spPr>
          <a:xfrm>
            <a:off x="2694204" y="2648922"/>
            <a:ext cx="412292" cy="307777"/>
          </a:xfrm>
          <a:prstGeom prst="rect">
            <a:avLst/>
          </a:prstGeom>
          <a:noFill/>
        </p:spPr>
        <p:txBody>
          <a:bodyPr wrap="none" rtlCol="0">
            <a:spAutoFit/>
          </a:bodyPr>
          <a:lstStyle/>
          <a:p>
            <a:r>
              <a:rPr lang="fr-FR" sz="1400" b="1" dirty="0" smtClean="0"/>
              <a:t>HG</a:t>
            </a:r>
            <a:endParaRPr lang="fr-FR" sz="1400" b="1" dirty="0"/>
          </a:p>
        </p:txBody>
      </p:sp>
      <p:sp>
        <p:nvSpPr>
          <p:cNvPr id="70" name="ZoneTexte 69"/>
          <p:cNvSpPr txBox="1"/>
          <p:nvPr/>
        </p:nvSpPr>
        <p:spPr>
          <a:xfrm>
            <a:off x="2918294" y="2592341"/>
            <a:ext cx="1113317" cy="461665"/>
          </a:xfrm>
          <a:prstGeom prst="rect">
            <a:avLst/>
          </a:prstGeom>
          <a:noFill/>
        </p:spPr>
        <p:txBody>
          <a:bodyPr wrap="square" rtlCol="0">
            <a:spAutoFit/>
          </a:bodyPr>
          <a:lstStyle/>
          <a:p>
            <a:pPr algn="ctr"/>
            <a:r>
              <a:rPr lang="en-US" sz="1200" b="1" dirty="0" smtClean="0">
                <a:solidFill>
                  <a:srgbClr val="FF0000"/>
                </a:solidFill>
              </a:rPr>
              <a:t>Bottleneck link</a:t>
            </a:r>
            <a:endParaRPr lang="en-US" sz="1200" b="1" dirty="0">
              <a:solidFill>
                <a:srgbClr val="FF0000"/>
              </a:solidFill>
            </a:endParaRPr>
          </a:p>
        </p:txBody>
      </p:sp>
      <p:sp>
        <p:nvSpPr>
          <p:cNvPr id="71" name="ZoneTexte 70"/>
          <p:cNvSpPr txBox="1"/>
          <p:nvPr/>
        </p:nvSpPr>
        <p:spPr>
          <a:xfrm>
            <a:off x="4931035" y="2664824"/>
            <a:ext cx="518091" cy="307777"/>
          </a:xfrm>
          <a:prstGeom prst="rect">
            <a:avLst/>
          </a:prstGeom>
          <a:noFill/>
        </p:spPr>
        <p:txBody>
          <a:bodyPr wrap="none" rtlCol="0">
            <a:spAutoFit/>
          </a:bodyPr>
          <a:lstStyle/>
          <a:p>
            <a:r>
              <a:rPr lang="fr-FR" sz="1400" b="1" dirty="0" smtClean="0"/>
              <a:t>BNG</a:t>
            </a:r>
            <a:endParaRPr lang="fr-FR" sz="1400" b="1" dirty="0"/>
          </a:p>
        </p:txBody>
      </p:sp>
      <p:sp>
        <p:nvSpPr>
          <p:cNvPr id="72" name="ZoneTexte 71"/>
          <p:cNvSpPr txBox="1"/>
          <p:nvPr/>
        </p:nvSpPr>
        <p:spPr>
          <a:xfrm>
            <a:off x="298079" y="4100223"/>
            <a:ext cx="340158" cy="307777"/>
          </a:xfrm>
          <a:prstGeom prst="rect">
            <a:avLst/>
          </a:prstGeom>
          <a:noFill/>
        </p:spPr>
        <p:txBody>
          <a:bodyPr wrap="none" rtlCol="0">
            <a:spAutoFit/>
          </a:bodyPr>
          <a:lstStyle/>
          <a:p>
            <a:r>
              <a:rPr lang="fr-FR" sz="1400" b="1" dirty="0" smtClean="0">
                <a:solidFill>
                  <a:schemeClr val="bg1">
                    <a:lumMod val="50000"/>
                  </a:schemeClr>
                </a:solidFill>
              </a:rPr>
              <a:t>C</a:t>
            </a:r>
            <a:r>
              <a:rPr lang="fr-FR" sz="1400" b="1" baseline="-25000" dirty="0" smtClean="0">
                <a:solidFill>
                  <a:schemeClr val="bg1">
                    <a:lumMod val="50000"/>
                  </a:schemeClr>
                </a:solidFill>
              </a:rPr>
              <a:t>0</a:t>
            </a:r>
            <a:endParaRPr lang="fr-FR" sz="1400" b="1" baseline="-25000" dirty="0">
              <a:solidFill>
                <a:schemeClr val="bg1">
                  <a:lumMod val="50000"/>
                </a:schemeClr>
              </a:solidFill>
            </a:endParaRPr>
          </a:p>
        </p:txBody>
      </p:sp>
      <p:sp>
        <p:nvSpPr>
          <p:cNvPr id="73" name="ZoneTexte 72"/>
          <p:cNvSpPr txBox="1"/>
          <p:nvPr/>
        </p:nvSpPr>
        <p:spPr>
          <a:xfrm>
            <a:off x="862319" y="4093186"/>
            <a:ext cx="340158" cy="307777"/>
          </a:xfrm>
          <a:prstGeom prst="rect">
            <a:avLst/>
          </a:prstGeom>
          <a:noFill/>
        </p:spPr>
        <p:txBody>
          <a:bodyPr wrap="none" rtlCol="0">
            <a:spAutoFit/>
          </a:bodyPr>
          <a:lstStyle/>
          <a:p>
            <a:r>
              <a:rPr lang="fr-FR" sz="1400" b="1" dirty="0" smtClean="0">
                <a:solidFill>
                  <a:schemeClr val="bg1">
                    <a:lumMod val="50000"/>
                  </a:schemeClr>
                </a:solidFill>
              </a:rPr>
              <a:t>C</a:t>
            </a:r>
            <a:r>
              <a:rPr lang="fr-FR" sz="1400" b="1" baseline="-25000" dirty="0" smtClean="0">
                <a:solidFill>
                  <a:schemeClr val="bg1">
                    <a:lumMod val="50000"/>
                  </a:schemeClr>
                </a:solidFill>
              </a:rPr>
              <a:t>1</a:t>
            </a:r>
            <a:endParaRPr lang="fr-FR" sz="1400" b="1" baseline="-25000" dirty="0">
              <a:solidFill>
                <a:schemeClr val="bg1">
                  <a:lumMod val="50000"/>
                </a:schemeClr>
              </a:solidFill>
            </a:endParaRPr>
          </a:p>
        </p:txBody>
      </p:sp>
      <p:sp>
        <p:nvSpPr>
          <p:cNvPr id="74" name="ZoneTexte 73"/>
          <p:cNvSpPr txBox="1"/>
          <p:nvPr/>
        </p:nvSpPr>
        <p:spPr>
          <a:xfrm>
            <a:off x="1677774" y="4121260"/>
            <a:ext cx="455574" cy="307777"/>
          </a:xfrm>
          <a:prstGeom prst="rect">
            <a:avLst/>
          </a:prstGeom>
          <a:noFill/>
        </p:spPr>
        <p:txBody>
          <a:bodyPr wrap="none" rtlCol="0">
            <a:spAutoFit/>
          </a:bodyPr>
          <a:lstStyle/>
          <a:p>
            <a:r>
              <a:rPr lang="fr-FR" sz="1400" b="1" dirty="0" smtClean="0">
                <a:solidFill>
                  <a:schemeClr val="bg1">
                    <a:lumMod val="50000"/>
                  </a:schemeClr>
                </a:solidFill>
              </a:rPr>
              <a:t>C</a:t>
            </a:r>
            <a:r>
              <a:rPr lang="fr-FR" sz="1400" b="1" baseline="-25000" dirty="0" smtClean="0">
                <a:solidFill>
                  <a:schemeClr val="bg1">
                    <a:lumMod val="50000"/>
                  </a:schemeClr>
                </a:solidFill>
              </a:rPr>
              <a:t>N-2</a:t>
            </a:r>
            <a:endParaRPr lang="fr-FR" sz="1400" b="1" baseline="-25000" dirty="0">
              <a:solidFill>
                <a:schemeClr val="bg1">
                  <a:lumMod val="50000"/>
                </a:schemeClr>
              </a:solidFill>
            </a:endParaRPr>
          </a:p>
        </p:txBody>
      </p:sp>
      <p:sp>
        <p:nvSpPr>
          <p:cNvPr id="75" name="ZoneTexte 74"/>
          <p:cNvSpPr txBox="1"/>
          <p:nvPr/>
        </p:nvSpPr>
        <p:spPr>
          <a:xfrm>
            <a:off x="2198134" y="4121260"/>
            <a:ext cx="455574" cy="307777"/>
          </a:xfrm>
          <a:prstGeom prst="rect">
            <a:avLst/>
          </a:prstGeom>
          <a:noFill/>
        </p:spPr>
        <p:txBody>
          <a:bodyPr wrap="none" rtlCol="0">
            <a:spAutoFit/>
          </a:bodyPr>
          <a:lstStyle/>
          <a:p>
            <a:r>
              <a:rPr lang="fr-FR" sz="1400" b="1" dirty="0" smtClean="0">
                <a:solidFill>
                  <a:schemeClr val="bg1">
                    <a:lumMod val="50000"/>
                  </a:schemeClr>
                </a:solidFill>
              </a:rPr>
              <a:t>C</a:t>
            </a:r>
            <a:r>
              <a:rPr lang="fr-FR" sz="1400" b="1" baseline="-25000" dirty="0" smtClean="0">
                <a:solidFill>
                  <a:schemeClr val="bg1">
                    <a:lumMod val="50000"/>
                  </a:schemeClr>
                </a:solidFill>
              </a:rPr>
              <a:t>N-1</a:t>
            </a:r>
            <a:endParaRPr lang="fr-FR" sz="1400" b="1" baseline="-25000" dirty="0">
              <a:solidFill>
                <a:schemeClr val="bg1">
                  <a:lumMod val="50000"/>
                </a:schemeClr>
              </a:solidFill>
            </a:endParaRPr>
          </a:p>
        </p:txBody>
      </p:sp>
      <p:sp>
        <p:nvSpPr>
          <p:cNvPr id="76" name="ZoneTexte 75"/>
          <p:cNvSpPr txBox="1"/>
          <p:nvPr/>
        </p:nvSpPr>
        <p:spPr>
          <a:xfrm>
            <a:off x="3082643" y="2924719"/>
            <a:ext cx="761747" cy="307777"/>
          </a:xfrm>
          <a:prstGeom prst="rect">
            <a:avLst/>
          </a:prstGeom>
          <a:noFill/>
        </p:spPr>
        <p:txBody>
          <a:bodyPr wrap="none" rtlCol="0">
            <a:spAutoFit/>
          </a:bodyPr>
          <a:lstStyle/>
          <a:p>
            <a:r>
              <a:rPr lang="fr-FR" sz="1400" b="1" dirty="0" err="1" smtClean="0"/>
              <a:t>DSLLink</a:t>
            </a:r>
            <a:endParaRPr lang="fr-FR" sz="1400" b="1" dirty="0"/>
          </a:p>
        </p:txBody>
      </p:sp>
      <p:sp>
        <p:nvSpPr>
          <p:cNvPr id="78" name="ZoneTexte 77"/>
          <p:cNvSpPr txBox="1"/>
          <p:nvPr/>
        </p:nvSpPr>
        <p:spPr>
          <a:xfrm>
            <a:off x="4224687" y="2895567"/>
            <a:ext cx="771237" cy="307777"/>
          </a:xfrm>
          <a:prstGeom prst="rect">
            <a:avLst/>
          </a:prstGeom>
          <a:noFill/>
        </p:spPr>
        <p:txBody>
          <a:bodyPr wrap="none" rtlCol="0">
            <a:spAutoFit/>
          </a:bodyPr>
          <a:lstStyle/>
          <a:p>
            <a:r>
              <a:rPr lang="fr-FR" sz="1400" b="1" dirty="0" err="1" smtClean="0"/>
              <a:t>AggLine</a:t>
            </a:r>
            <a:endParaRPr lang="fr-FR" sz="1400" b="1" dirty="0"/>
          </a:p>
        </p:txBody>
      </p:sp>
      <p:sp>
        <p:nvSpPr>
          <p:cNvPr id="80" name="ZoneTexte 79"/>
          <p:cNvSpPr txBox="1"/>
          <p:nvPr/>
        </p:nvSpPr>
        <p:spPr>
          <a:xfrm>
            <a:off x="5393469" y="2925971"/>
            <a:ext cx="716863" cy="307777"/>
          </a:xfrm>
          <a:prstGeom prst="rect">
            <a:avLst/>
          </a:prstGeom>
          <a:noFill/>
        </p:spPr>
        <p:txBody>
          <a:bodyPr wrap="none" rtlCol="0">
            <a:spAutoFit/>
          </a:bodyPr>
          <a:lstStyle/>
          <a:p>
            <a:r>
              <a:rPr lang="fr-FR" sz="1400" b="1" dirty="0" err="1" smtClean="0"/>
              <a:t>ISPLink</a:t>
            </a:r>
            <a:endParaRPr lang="fr-FR" sz="1400" b="1" dirty="0"/>
          </a:p>
        </p:txBody>
      </p:sp>
      <p:sp>
        <p:nvSpPr>
          <p:cNvPr id="81" name="ZoneTexte 80"/>
          <p:cNvSpPr txBox="1"/>
          <p:nvPr/>
        </p:nvSpPr>
        <p:spPr>
          <a:xfrm>
            <a:off x="5319471" y="3271986"/>
            <a:ext cx="919547" cy="523220"/>
          </a:xfrm>
          <a:prstGeom prst="rect">
            <a:avLst/>
          </a:prstGeom>
          <a:noFill/>
        </p:spPr>
        <p:txBody>
          <a:bodyPr wrap="none" rtlCol="0">
            <a:spAutoFit/>
          </a:bodyPr>
          <a:lstStyle/>
          <a:p>
            <a:r>
              <a:rPr lang="fr-FR" sz="1400" b="1" dirty="0" smtClean="0"/>
              <a:t>100 </a:t>
            </a:r>
            <a:r>
              <a:rPr lang="fr-FR" sz="1400" b="1" dirty="0" err="1" smtClean="0"/>
              <a:t>Mbps</a:t>
            </a:r>
            <a:endParaRPr lang="fr-FR" sz="1400" b="1" dirty="0" smtClean="0"/>
          </a:p>
          <a:p>
            <a:pPr algn="ctr"/>
            <a:r>
              <a:rPr lang="fr-FR" sz="1400" b="1" dirty="0" smtClean="0"/>
              <a:t>2 ms</a:t>
            </a:r>
            <a:endParaRPr lang="fr-FR" sz="1400" b="1" dirty="0"/>
          </a:p>
        </p:txBody>
      </p:sp>
      <p:sp>
        <p:nvSpPr>
          <p:cNvPr id="82" name="ZoneTexte 81"/>
          <p:cNvSpPr txBox="1"/>
          <p:nvPr/>
        </p:nvSpPr>
        <p:spPr>
          <a:xfrm>
            <a:off x="6186159" y="2661870"/>
            <a:ext cx="333746" cy="307777"/>
          </a:xfrm>
          <a:prstGeom prst="rect">
            <a:avLst/>
          </a:prstGeom>
          <a:noFill/>
        </p:spPr>
        <p:txBody>
          <a:bodyPr wrap="none" rtlCol="0">
            <a:spAutoFit/>
          </a:bodyPr>
          <a:lstStyle/>
          <a:p>
            <a:r>
              <a:rPr lang="fr-FR" sz="1400" b="1" dirty="0" smtClean="0"/>
              <a:t>IR</a:t>
            </a:r>
            <a:endParaRPr lang="fr-FR" sz="1400" b="1" dirty="0"/>
          </a:p>
        </p:txBody>
      </p:sp>
      <p:sp>
        <p:nvSpPr>
          <p:cNvPr id="83" name="ZoneTexte 82"/>
          <p:cNvSpPr txBox="1"/>
          <p:nvPr/>
        </p:nvSpPr>
        <p:spPr>
          <a:xfrm rot="20570551">
            <a:off x="6736474" y="2622249"/>
            <a:ext cx="757323" cy="307777"/>
          </a:xfrm>
          <a:prstGeom prst="rect">
            <a:avLst/>
          </a:prstGeom>
          <a:noFill/>
        </p:spPr>
        <p:txBody>
          <a:bodyPr wrap="none" rtlCol="0">
            <a:spAutoFit/>
          </a:bodyPr>
          <a:lstStyle/>
          <a:p>
            <a:r>
              <a:rPr lang="fr-FR" sz="1400" b="1" dirty="0" err="1" smtClean="0"/>
              <a:t>NetLink</a:t>
            </a:r>
            <a:endParaRPr lang="fr-FR" sz="1400" b="1" dirty="0"/>
          </a:p>
        </p:txBody>
      </p:sp>
      <p:sp>
        <p:nvSpPr>
          <p:cNvPr id="84" name="ZoneTexte 83"/>
          <p:cNvSpPr txBox="1"/>
          <p:nvPr/>
        </p:nvSpPr>
        <p:spPr>
          <a:xfrm rot="1498487">
            <a:off x="6579383" y="3341236"/>
            <a:ext cx="981807" cy="523220"/>
          </a:xfrm>
          <a:prstGeom prst="rect">
            <a:avLst/>
          </a:prstGeom>
          <a:noFill/>
        </p:spPr>
        <p:txBody>
          <a:bodyPr wrap="none" rtlCol="0">
            <a:spAutoFit/>
          </a:bodyPr>
          <a:lstStyle/>
          <a:p>
            <a:r>
              <a:rPr lang="fr-FR" sz="1400" b="1" dirty="0" smtClean="0"/>
              <a:t>100 </a:t>
            </a:r>
            <a:r>
              <a:rPr lang="fr-FR" sz="1400" b="1" dirty="0" err="1" smtClean="0"/>
              <a:t>Mbps</a:t>
            </a:r>
            <a:endParaRPr lang="fr-FR" sz="1400" b="1" dirty="0" smtClean="0"/>
          </a:p>
          <a:p>
            <a:r>
              <a:rPr lang="fr-FR" sz="1400" b="1" dirty="0" smtClean="0"/>
              <a:t>RTT – 6 ms</a:t>
            </a:r>
            <a:endParaRPr lang="fr-FR" sz="1400" b="1" dirty="0"/>
          </a:p>
        </p:txBody>
      </p:sp>
      <p:sp>
        <p:nvSpPr>
          <p:cNvPr id="85" name="ZoneTexte 84"/>
          <p:cNvSpPr txBox="1"/>
          <p:nvPr/>
        </p:nvSpPr>
        <p:spPr>
          <a:xfrm>
            <a:off x="7784593" y="2209851"/>
            <a:ext cx="330540" cy="307777"/>
          </a:xfrm>
          <a:prstGeom prst="rect">
            <a:avLst/>
          </a:prstGeom>
          <a:noFill/>
        </p:spPr>
        <p:txBody>
          <a:bodyPr wrap="none" rtlCol="0">
            <a:spAutoFit/>
          </a:bodyPr>
          <a:lstStyle/>
          <a:p>
            <a:r>
              <a:rPr lang="fr-FR" sz="1400" b="1" dirty="0" smtClean="0">
                <a:solidFill>
                  <a:schemeClr val="bg1">
                    <a:lumMod val="50000"/>
                  </a:schemeClr>
                </a:solidFill>
              </a:rPr>
              <a:t>S</a:t>
            </a:r>
            <a:r>
              <a:rPr lang="fr-FR" sz="1400" b="1" baseline="-25000" dirty="0" smtClean="0">
                <a:solidFill>
                  <a:schemeClr val="bg1">
                    <a:lumMod val="50000"/>
                  </a:schemeClr>
                </a:solidFill>
              </a:rPr>
              <a:t>1</a:t>
            </a:r>
            <a:endParaRPr lang="fr-FR" sz="1400" b="1" baseline="-25000" dirty="0">
              <a:solidFill>
                <a:schemeClr val="bg1">
                  <a:lumMod val="50000"/>
                </a:schemeClr>
              </a:solidFill>
            </a:endParaRPr>
          </a:p>
        </p:txBody>
      </p:sp>
      <p:sp>
        <p:nvSpPr>
          <p:cNvPr id="86" name="ZoneTexte 85"/>
          <p:cNvSpPr txBox="1"/>
          <p:nvPr/>
        </p:nvSpPr>
        <p:spPr>
          <a:xfrm>
            <a:off x="7735186" y="4031471"/>
            <a:ext cx="445956" cy="307777"/>
          </a:xfrm>
          <a:prstGeom prst="rect">
            <a:avLst/>
          </a:prstGeom>
          <a:noFill/>
        </p:spPr>
        <p:txBody>
          <a:bodyPr wrap="none" rtlCol="0">
            <a:spAutoFit/>
          </a:bodyPr>
          <a:lstStyle/>
          <a:p>
            <a:r>
              <a:rPr lang="fr-FR" sz="1400" b="1" dirty="0" smtClean="0">
                <a:solidFill>
                  <a:schemeClr val="bg1">
                    <a:lumMod val="50000"/>
                  </a:schemeClr>
                </a:solidFill>
              </a:rPr>
              <a:t>S</a:t>
            </a:r>
            <a:r>
              <a:rPr lang="fr-FR" sz="1400" b="1" baseline="-25000" dirty="0" smtClean="0">
                <a:solidFill>
                  <a:schemeClr val="bg1">
                    <a:lumMod val="50000"/>
                  </a:schemeClr>
                </a:solidFill>
              </a:rPr>
              <a:t>N-2</a:t>
            </a:r>
            <a:endParaRPr lang="fr-FR" sz="1400" b="1" baseline="-25000" dirty="0">
              <a:solidFill>
                <a:schemeClr val="bg1">
                  <a:lumMod val="50000"/>
                </a:schemeClr>
              </a:solidFill>
            </a:endParaRPr>
          </a:p>
        </p:txBody>
      </p:sp>
      <p:sp>
        <p:nvSpPr>
          <p:cNvPr id="88" name="ZoneTexte 87"/>
          <p:cNvSpPr txBox="1"/>
          <p:nvPr/>
        </p:nvSpPr>
        <p:spPr>
          <a:xfrm>
            <a:off x="385540" y="2614790"/>
            <a:ext cx="2206053" cy="492443"/>
          </a:xfrm>
          <a:prstGeom prst="rect">
            <a:avLst/>
          </a:prstGeom>
          <a:noFill/>
        </p:spPr>
        <p:txBody>
          <a:bodyPr wrap="none" rtlCol="0">
            <a:spAutoFit/>
          </a:bodyPr>
          <a:lstStyle/>
          <a:p>
            <a:r>
              <a:rPr lang="fr-FR" sz="1400" b="1" dirty="0" smtClean="0"/>
              <a:t>LAN/WLAN 192.168.0.0/24</a:t>
            </a:r>
          </a:p>
          <a:p>
            <a:r>
              <a:rPr lang="fr-FR" sz="1200" b="1" dirty="0" smtClean="0"/>
              <a:t>CSMA</a:t>
            </a:r>
            <a:r>
              <a:rPr lang="fr-FR" sz="1200" b="1" dirty="0" smtClean="0"/>
              <a:t> </a:t>
            </a:r>
            <a:r>
              <a:rPr lang="fr-FR" sz="1200" b="1" dirty="0" smtClean="0"/>
              <a:t>100 </a:t>
            </a:r>
            <a:r>
              <a:rPr lang="fr-FR" sz="1200" b="1" dirty="0" smtClean="0"/>
              <a:t>Mbps</a:t>
            </a:r>
            <a:endParaRPr lang="fr-FR" sz="1200" b="1" dirty="0"/>
          </a:p>
        </p:txBody>
      </p:sp>
      <p:sp>
        <p:nvSpPr>
          <p:cNvPr id="89" name="Ellipse 88"/>
          <p:cNvSpPr/>
          <p:nvPr/>
        </p:nvSpPr>
        <p:spPr>
          <a:xfrm>
            <a:off x="3776917" y="4458003"/>
            <a:ext cx="453224" cy="421419"/>
          </a:xfrm>
          <a:prstGeom prst="ellipse">
            <a:avLst/>
          </a:prstGeom>
          <a:solidFill>
            <a:schemeClr val="bg1"/>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0" name="Ellipse 89"/>
          <p:cNvSpPr/>
          <p:nvPr/>
        </p:nvSpPr>
        <p:spPr>
          <a:xfrm>
            <a:off x="6138410" y="4452890"/>
            <a:ext cx="453224" cy="421419"/>
          </a:xfrm>
          <a:prstGeom prst="ellipse">
            <a:avLst/>
          </a:prstGeom>
          <a:solidFill>
            <a:schemeClr val="bg1"/>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91" name="Connecteur droit 90"/>
          <p:cNvCxnSpPr>
            <a:stCxn id="48" idx="4"/>
            <a:endCxn id="89" idx="0"/>
          </p:cNvCxnSpPr>
          <p:nvPr/>
        </p:nvCxnSpPr>
        <p:spPr>
          <a:xfrm>
            <a:off x="4003529" y="3431120"/>
            <a:ext cx="0" cy="102688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92" name="Connecteur droit 91"/>
          <p:cNvCxnSpPr/>
          <p:nvPr/>
        </p:nvCxnSpPr>
        <p:spPr>
          <a:xfrm>
            <a:off x="6343818" y="3431120"/>
            <a:ext cx="0" cy="102688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93" name="ZoneTexte 92"/>
          <p:cNvSpPr txBox="1"/>
          <p:nvPr/>
        </p:nvSpPr>
        <p:spPr>
          <a:xfrm>
            <a:off x="3546512" y="4991183"/>
            <a:ext cx="914033" cy="307777"/>
          </a:xfrm>
          <a:prstGeom prst="rect">
            <a:avLst/>
          </a:prstGeom>
          <a:noFill/>
        </p:spPr>
        <p:txBody>
          <a:bodyPr wrap="none" rtlCol="0">
            <a:spAutoFit/>
          </a:bodyPr>
          <a:lstStyle/>
          <a:p>
            <a:r>
              <a:rPr lang="fr-FR" sz="1400" b="1" dirty="0" smtClean="0">
                <a:solidFill>
                  <a:srgbClr val="00B0F0"/>
                </a:solidFill>
              </a:rPr>
              <a:t>PPBP </a:t>
            </a:r>
            <a:r>
              <a:rPr lang="fr-FR" sz="1400" b="1" dirty="0" err="1" smtClean="0">
                <a:solidFill>
                  <a:srgbClr val="00B0F0"/>
                </a:solidFill>
              </a:rPr>
              <a:t>sink</a:t>
            </a:r>
            <a:endParaRPr lang="fr-FR" sz="1400" b="1" dirty="0">
              <a:solidFill>
                <a:srgbClr val="00B0F0"/>
              </a:solidFill>
            </a:endParaRPr>
          </a:p>
        </p:txBody>
      </p:sp>
      <p:sp>
        <p:nvSpPr>
          <p:cNvPr id="94" name="ZoneTexte 93"/>
          <p:cNvSpPr txBox="1"/>
          <p:nvPr/>
        </p:nvSpPr>
        <p:spPr>
          <a:xfrm>
            <a:off x="5961312" y="4991183"/>
            <a:ext cx="1105431" cy="307777"/>
          </a:xfrm>
          <a:prstGeom prst="rect">
            <a:avLst/>
          </a:prstGeom>
          <a:noFill/>
        </p:spPr>
        <p:txBody>
          <a:bodyPr wrap="none" rtlCol="0">
            <a:spAutoFit/>
          </a:bodyPr>
          <a:lstStyle/>
          <a:p>
            <a:r>
              <a:rPr lang="fr-FR" sz="1400" b="1" dirty="0" smtClean="0">
                <a:solidFill>
                  <a:srgbClr val="00B0F0"/>
                </a:solidFill>
              </a:rPr>
              <a:t>PPBP source</a:t>
            </a:r>
            <a:endParaRPr lang="fr-FR" sz="1400" b="1" dirty="0">
              <a:solidFill>
                <a:srgbClr val="00B0F0"/>
              </a:solidFill>
            </a:endParaRPr>
          </a:p>
        </p:txBody>
      </p:sp>
      <p:sp>
        <p:nvSpPr>
          <p:cNvPr id="95" name="ZoneTexte 94"/>
          <p:cNvSpPr txBox="1"/>
          <p:nvPr/>
        </p:nvSpPr>
        <p:spPr>
          <a:xfrm rot="16200000">
            <a:off x="3531048" y="3707653"/>
            <a:ext cx="919547" cy="523220"/>
          </a:xfrm>
          <a:prstGeom prst="rect">
            <a:avLst/>
          </a:prstGeom>
          <a:noFill/>
        </p:spPr>
        <p:txBody>
          <a:bodyPr wrap="none" rtlCol="0">
            <a:spAutoFit/>
          </a:bodyPr>
          <a:lstStyle/>
          <a:p>
            <a:pPr algn="ctr"/>
            <a:r>
              <a:rPr lang="fr-FR" sz="1400" b="1" dirty="0" smtClean="0">
                <a:solidFill>
                  <a:srgbClr val="00B0F0"/>
                </a:solidFill>
              </a:rPr>
              <a:t>100 </a:t>
            </a:r>
            <a:r>
              <a:rPr lang="fr-FR" sz="1400" b="1" dirty="0" err="1" smtClean="0">
                <a:solidFill>
                  <a:srgbClr val="00B0F0"/>
                </a:solidFill>
              </a:rPr>
              <a:t>Mbps</a:t>
            </a:r>
            <a:endParaRPr lang="fr-FR" sz="1400" b="1" dirty="0" smtClean="0">
              <a:solidFill>
                <a:srgbClr val="00B0F0"/>
              </a:solidFill>
            </a:endParaRPr>
          </a:p>
          <a:p>
            <a:pPr algn="ctr"/>
            <a:r>
              <a:rPr lang="fr-FR" sz="1400" b="1" dirty="0" smtClean="0">
                <a:solidFill>
                  <a:srgbClr val="00B0F0"/>
                </a:solidFill>
              </a:rPr>
              <a:t>2 ms</a:t>
            </a:r>
            <a:endParaRPr lang="fr-FR" sz="1400" b="1" dirty="0">
              <a:solidFill>
                <a:srgbClr val="00B0F0"/>
              </a:solidFill>
            </a:endParaRPr>
          </a:p>
        </p:txBody>
      </p:sp>
      <p:sp>
        <p:nvSpPr>
          <p:cNvPr id="96" name="ZoneTexte 95"/>
          <p:cNvSpPr txBox="1"/>
          <p:nvPr/>
        </p:nvSpPr>
        <p:spPr>
          <a:xfrm rot="5400000">
            <a:off x="5907034" y="3736620"/>
            <a:ext cx="919547" cy="523220"/>
          </a:xfrm>
          <a:prstGeom prst="rect">
            <a:avLst/>
          </a:prstGeom>
          <a:noFill/>
        </p:spPr>
        <p:txBody>
          <a:bodyPr wrap="none" rtlCol="0">
            <a:spAutoFit/>
          </a:bodyPr>
          <a:lstStyle/>
          <a:p>
            <a:pPr algn="ctr"/>
            <a:r>
              <a:rPr lang="fr-FR" sz="1400" b="1" dirty="0" smtClean="0">
                <a:solidFill>
                  <a:srgbClr val="00B0F0"/>
                </a:solidFill>
              </a:rPr>
              <a:t>100 </a:t>
            </a:r>
            <a:r>
              <a:rPr lang="fr-FR" sz="1400" b="1" dirty="0" err="1" smtClean="0">
                <a:solidFill>
                  <a:srgbClr val="00B0F0"/>
                </a:solidFill>
              </a:rPr>
              <a:t>Mbps</a:t>
            </a:r>
            <a:endParaRPr lang="fr-FR" sz="1400" b="1" dirty="0" smtClean="0">
              <a:solidFill>
                <a:srgbClr val="00B0F0"/>
              </a:solidFill>
            </a:endParaRPr>
          </a:p>
          <a:p>
            <a:pPr algn="ctr"/>
            <a:r>
              <a:rPr lang="fr-FR" sz="1400" b="1" dirty="0" smtClean="0">
                <a:solidFill>
                  <a:srgbClr val="00B0F0"/>
                </a:solidFill>
              </a:rPr>
              <a:t>2 ms</a:t>
            </a:r>
            <a:endParaRPr lang="fr-FR" sz="1400" b="1" dirty="0">
              <a:solidFill>
                <a:srgbClr val="00B0F0"/>
              </a:solidFill>
            </a:endParaRPr>
          </a:p>
        </p:txBody>
      </p:sp>
      <p:sp>
        <p:nvSpPr>
          <p:cNvPr id="97" name="ZoneTexte 96"/>
          <p:cNvSpPr txBox="1"/>
          <p:nvPr/>
        </p:nvSpPr>
        <p:spPr>
          <a:xfrm>
            <a:off x="3731719" y="2696470"/>
            <a:ext cx="724878" cy="307777"/>
          </a:xfrm>
          <a:prstGeom prst="rect">
            <a:avLst/>
          </a:prstGeom>
          <a:noFill/>
        </p:spPr>
        <p:txBody>
          <a:bodyPr wrap="none" rtlCol="0">
            <a:spAutoFit/>
          </a:bodyPr>
          <a:lstStyle/>
          <a:p>
            <a:r>
              <a:rPr lang="fr-FR" sz="1400" b="1" dirty="0" smtClean="0"/>
              <a:t>DSLAM</a:t>
            </a:r>
            <a:endParaRPr lang="fr-FR" sz="1400" b="1" dirty="0"/>
          </a:p>
        </p:txBody>
      </p:sp>
      <p:sp>
        <p:nvSpPr>
          <p:cNvPr id="32" name="Triangle isocèle 31"/>
          <p:cNvSpPr/>
          <p:nvPr/>
        </p:nvSpPr>
        <p:spPr>
          <a:xfrm>
            <a:off x="5452361" y="3436419"/>
            <a:ext cx="2206907" cy="1886393"/>
          </a:xfrm>
          <a:prstGeom prst="triangle">
            <a:avLst>
              <a:gd name="adj" fmla="val 40941"/>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5" name="Rectangle 34"/>
          <p:cNvSpPr/>
          <p:nvPr/>
        </p:nvSpPr>
        <p:spPr>
          <a:xfrm>
            <a:off x="3047509" y="2651899"/>
            <a:ext cx="762000" cy="3048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4" name="Rectangle 33"/>
          <p:cNvSpPr/>
          <p:nvPr/>
        </p:nvSpPr>
        <p:spPr>
          <a:xfrm>
            <a:off x="3546512" y="3461664"/>
            <a:ext cx="928646" cy="183729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79" name="ZoneTexte 78"/>
          <p:cNvSpPr txBox="1"/>
          <p:nvPr/>
        </p:nvSpPr>
        <p:spPr>
          <a:xfrm>
            <a:off x="4192883" y="3265912"/>
            <a:ext cx="784895" cy="523220"/>
          </a:xfrm>
          <a:prstGeom prst="rect">
            <a:avLst/>
          </a:prstGeom>
          <a:noFill/>
        </p:spPr>
        <p:txBody>
          <a:bodyPr wrap="none" rtlCol="0">
            <a:spAutoFit/>
          </a:bodyPr>
          <a:lstStyle/>
          <a:p>
            <a:pPr algn="ctr"/>
            <a:r>
              <a:rPr lang="fr-FR" sz="1400" b="1" dirty="0" smtClean="0"/>
              <a:t>10 </a:t>
            </a:r>
            <a:r>
              <a:rPr lang="fr-FR" sz="1400" b="1" dirty="0" err="1" smtClean="0"/>
              <a:t>Gbps</a:t>
            </a:r>
            <a:endParaRPr lang="fr-FR" sz="1400" b="1" dirty="0" smtClean="0"/>
          </a:p>
          <a:p>
            <a:pPr algn="ctr"/>
            <a:r>
              <a:rPr lang="fr-FR" sz="1400" b="1" dirty="0" smtClean="0"/>
              <a:t>2 ms</a:t>
            </a:r>
            <a:endParaRPr lang="fr-FR" sz="1400" b="1" dirty="0"/>
          </a:p>
        </p:txBody>
      </p:sp>
      <p:sp>
        <p:nvSpPr>
          <p:cNvPr id="38" name="ZoneTexte 37"/>
          <p:cNvSpPr txBox="1"/>
          <p:nvPr/>
        </p:nvSpPr>
        <p:spPr>
          <a:xfrm>
            <a:off x="4395459" y="3688562"/>
            <a:ext cx="1790700" cy="1077218"/>
          </a:xfrm>
          <a:prstGeom prst="rect">
            <a:avLst/>
          </a:prstGeom>
          <a:noFill/>
        </p:spPr>
        <p:txBody>
          <a:bodyPr wrap="square" rtlCol="0">
            <a:spAutoFit/>
          </a:bodyPr>
          <a:lstStyle/>
          <a:p>
            <a:pPr algn="ctr"/>
            <a:r>
              <a:rPr lang="fr-FR" sz="1600" b="1" dirty="0" smtClean="0">
                <a:solidFill>
                  <a:srgbClr val="00B0F0"/>
                </a:solidFill>
              </a:rPr>
              <a:t>Internet </a:t>
            </a:r>
            <a:r>
              <a:rPr lang="fr-FR" sz="1600" b="1" dirty="0" err="1" smtClean="0">
                <a:solidFill>
                  <a:srgbClr val="00B0F0"/>
                </a:solidFill>
              </a:rPr>
              <a:t>traffic</a:t>
            </a:r>
            <a:r>
              <a:rPr lang="fr-FR" sz="1600" b="1" dirty="0" smtClean="0">
                <a:solidFill>
                  <a:srgbClr val="00B0F0"/>
                </a:solidFill>
              </a:rPr>
              <a:t> </a:t>
            </a:r>
            <a:r>
              <a:rPr lang="fr-FR" sz="1600" b="1" dirty="0" err="1" smtClean="0">
                <a:solidFill>
                  <a:srgbClr val="00B0F0"/>
                </a:solidFill>
              </a:rPr>
              <a:t>emulation</a:t>
            </a:r>
            <a:endParaRPr lang="fr-FR" sz="1600" b="1" dirty="0" smtClean="0">
              <a:solidFill>
                <a:srgbClr val="00B0F0"/>
              </a:solidFill>
            </a:endParaRPr>
          </a:p>
          <a:p>
            <a:pPr algn="ctr"/>
            <a:r>
              <a:rPr lang="fr-FR" sz="1600" b="1" dirty="0" smtClean="0">
                <a:solidFill>
                  <a:srgbClr val="00B0F0"/>
                </a:solidFill>
              </a:rPr>
              <a:t>PPBP </a:t>
            </a:r>
            <a:r>
              <a:rPr lang="fr-FR" sz="1600" b="1" dirty="0" err="1" smtClean="0">
                <a:solidFill>
                  <a:srgbClr val="00B0F0"/>
                </a:solidFill>
              </a:rPr>
              <a:t>overall</a:t>
            </a:r>
            <a:r>
              <a:rPr lang="fr-FR" sz="1600" b="1" dirty="0" smtClean="0">
                <a:solidFill>
                  <a:srgbClr val="00B0F0"/>
                </a:solidFill>
              </a:rPr>
              <a:t> </a:t>
            </a:r>
            <a:r>
              <a:rPr lang="fr-FR" sz="1600" b="1" dirty="0" err="1" smtClean="0">
                <a:solidFill>
                  <a:srgbClr val="00B0F0"/>
                </a:solidFill>
              </a:rPr>
              <a:t>bitrate</a:t>
            </a:r>
            <a:r>
              <a:rPr lang="fr-FR" sz="1600" b="1" dirty="0" smtClean="0">
                <a:solidFill>
                  <a:srgbClr val="00B0F0"/>
                </a:solidFill>
              </a:rPr>
              <a:t> of 40 </a:t>
            </a:r>
            <a:r>
              <a:rPr lang="fr-FR" sz="1600" b="1" dirty="0" err="1" smtClean="0">
                <a:solidFill>
                  <a:srgbClr val="00B0F0"/>
                </a:solidFill>
              </a:rPr>
              <a:t>Mbps</a:t>
            </a:r>
            <a:endParaRPr lang="fr-FR" sz="1600" b="1" dirty="0">
              <a:solidFill>
                <a:srgbClr val="00B0F0"/>
              </a:solidFill>
            </a:endParaRPr>
          </a:p>
        </p:txBody>
      </p:sp>
      <p:sp>
        <p:nvSpPr>
          <p:cNvPr id="39" name="ZoneTexte 38"/>
          <p:cNvSpPr txBox="1"/>
          <p:nvPr/>
        </p:nvSpPr>
        <p:spPr>
          <a:xfrm>
            <a:off x="3885409" y="5217620"/>
            <a:ext cx="2859405" cy="338554"/>
          </a:xfrm>
          <a:prstGeom prst="rect">
            <a:avLst/>
          </a:prstGeom>
          <a:noFill/>
        </p:spPr>
        <p:txBody>
          <a:bodyPr wrap="square" rtlCol="0">
            <a:spAutoFit/>
          </a:bodyPr>
          <a:lstStyle/>
          <a:p>
            <a:pPr algn="ctr"/>
            <a:r>
              <a:rPr lang="fr-FR" sz="1600" b="1" dirty="0" smtClean="0">
                <a:solidFill>
                  <a:srgbClr val="00B0F0"/>
                </a:solidFill>
              </a:rPr>
              <a:t>Poisson Pareto </a:t>
            </a:r>
            <a:r>
              <a:rPr lang="fr-FR" sz="1600" b="1" dirty="0" err="1" smtClean="0">
                <a:solidFill>
                  <a:srgbClr val="00B0F0"/>
                </a:solidFill>
              </a:rPr>
              <a:t>Burst</a:t>
            </a:r>
            <a:r>
              <a:rPr lang="fr-FR" sz="1600" b="1" dirty="0" smtClean="0">
                <a:solidFill>
                  <a:srgbClr val="00B0F0"/>
                </a:solidFill>
              </a:rPr>
              <a:t> </a:t>
            </a:r>
            <a:r>
              <a:rPr lang="fr-FR" sz="1600" b="1" dirty="0" err="1" smtClean="0">
                <a:solidFill>
                  <a:srgbClr val="00B0F0"/>
                </a:solidFill>
              </a:rPr>
              <a:t>Process</a:t>
            </a:r>
            <a:endParaRPr lang="fr-FR" sz="1600" b="1" dirty="0">
              <a:solidFill>
                <a:srgbClr val="00B0F0"/>
              </a:solidFill>
            </a:endParaRPr>
          </a:p>
        </p:txBody>
      </p:sp>
      <p:sp>
        <p:nvSpPr>
          <p:cNvPr id="87" name="ZoneTexte 86"/>
          <p:cNvSpPr txBox="1"/>
          <p:nvPr/>
        </p:nvSpPr>
        <p:spPr>
          <a:xfrm>
            <a:off x="7181509" y="4458003"/>
            <a:ext cx="445956" cy="307777"/>
          </a:xfrm>
          <a:prstGeom prst="rect">
            <a:avLst/>
          </a:prstGeom>
          <a:noFill/>
        </p:spPr>
        <p:txBody>
          <a:bodyPr wrap="none" rtlCol="0">
            <a:spAutoFit/>
          </a:bodyPr>
          <a:lstStyle/>
          <a:p>
            <a:r>
              <a:rPr lang="fr-FR" sz="1400" b="1" dirty="0" smtClean="0">
                <a:solidFill>
                  <a:schemeClr val="bg1">
                    <a:lumMod val="50000"/>
                  </a:schemeClr>
                </a:solidFill>
              </a:rPr>
              <a:t>S</a:t>
            </a:r>
            <a:r>
              <a:rPr lang="fr-FR" sz="1400" b="1" baseline="-25000" dirty="0" smtClean="0">
                <a:solidFill>
                  <a:schemeClr val="bg1">
                    <a:lumMod val="50000"/>
                  </a:schemeClr>
                </a:solidFill>
              </a:rPr>
              <a:t>N-1</a:t>
            </a:r>
            <a:endParaRPr lang="fr-FR" sz="1400" b="1" baseline="-25000" dirty="0">
              <a:solidFill>
                <a:schemeClr val="bg1">
                  <a:lumMod val="50000"/>
                </a:schemeClr>
              </a:solidFill>
            </a:endParaRPr>
          </a:p>
        </p:txBody>
      </p:sp>
      <p:sp>
        <p:nvSpPr>
          <p:cNvPr id="77" name="ZoneTexte 76"/>
          <p:cNvSpPr txBox="1"/>
          <p:nvPr/>
        </p:nvSpPr>
        <p:spPr>
          <a:xfrm>
            <a:off x="3123729" y="3269280"/>
            <a:ext cx="736805" cy="523220"/>
          </a:xfrm>
          <a:prstGeom prst="rect">
            <a:avLst/>
          </a:prstGeom>
          <a:noFill/>
        </p:spPr>
        <p:txBody>
          <a:bodyPr wrap="none" rtlCol="0">
            <a:spAutoFit/>
          </a:bodyPr>
          <a:lstStyle/>
          <a:p>
            <a:r>
              <a:rPr lang="fr-FR" sz="1400" b="1" dirty="0" smtClean="0"/>
              <a:t>8 </a:t>
            </a:r>
            <a:r>
              <a:rPr lang="fr-FR" sz="1400" b="1" dirty="0" err="1" smtClean="0"/>
              <a:t>Mbps</a:t>
            </a:r>
            <a:endParaRPr lang="fr-FR" sz="1400" b="1" dirty="0" smtClean="0"/>
          </a:p>
          <a:p>
            <a:r>
              <a:rPr lang="fr-FR" sz="1400" b="1" dirty="0" smtClean="0"/>
              <a:t>   2ms</a:t>
            </a:r>
            <a:endParaRPr lang="fr-FR" sz="1400" b="1" dirty="0"/>
          </a:p>
        </p:txBody>
      </p:sp>
      <p:sp>
        <p:nvSpPr>
          <p:cNvPr id="105" name="ZoneTexte 104"/>
          <p:cNvSpPr txBox="1"/>
          <p:nvPr/>
        </p:nvSpPr>
        <p:spPr>
          <a:xfrm>
            <a:off x="7513584" y="1880350"/>
            <a:ext cx="330540" cy="307777"/>
          </a:xfrm>
          <a:prstGeom prst="rect">
            <a:avLst/>
          </a:prstGeom>
          <a:noFill/>
        </p:spPr>
        <p:txBody>
          <a:bodyPr wrap="none" rtlCol="0">
            <a:spAutoFit/>
          </a:bodyPr>
          <a:lstStyle/>
          <a:p>
            <a:r>
              <a:rPr lang="fr-FR" sz="1400" b="1" dirty="0" smtClean="0">
                <a:solidFill>
                  <a:schemeClr val="bg1">
                    <a:lumMod val="50000"/>
                  </a:schemeClr>
                </a:solidFill>
              </a:rPr>
              <a:t>S</a:t>
            </a:r>
            <a:r>
              <a:rPr lang="fr-FR" sz="1400" b="1" baseline="-25000" dirty="0" smtClean="0">
                <a:solidFill>
                  <a:schemeClr val="bg1">
                    <a:lumMod val="50000"/>
                  </a:schemeClr>
                </a:solidFill>
              </a:rPr>
              <a:t>0</a:t>
            </a:r>
            <a:endParaRPr lang="fr-FR" sz="1400" b="1" baseline="-25000" dirty="0">
              <a:solidFill>
                <a:schemeClr val="bg1">
                  <a:lumMod val="50000"/>
                </a:schemeClr>
              </a:solidFill>
            </a:endParaRPr>
          </a:p>
        </p:txBody>
      </p:sp>
      <p:sp>
        <p:nvSpPr>
          <p:cNvPr id="48" name="Ellipse 47"/>
          <p:cNvSpPr/>
          <p:nvPr/>
        </p:nvSpPr>
        <p:spPr>
          <a:xfrm>
            <a:off x="3776917" y="3009701"/>
            <a:ext cx="453224" cy="421419"/>
          </a:xfrm>
          <a:prstGeom prst="ellipse">
            <a:avLst/>
          </a:prstGeom>
          <a:solidFill>
            <a:schemeClr val="accent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Ellipse 51"/>
          <p:cNvSpPr/>
          <p:nvPr/>
        </p:nvSpPr>
        <p:spPr>
          <a:xfrm>
            <a:off x="6130502" y="2991147"/>
            <a:ext cx="453224" cy="421419"/>
          </a:xfrm>
          <a:prstGeom prst="ellipse">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61" name="Connecteur droit 60"/>
          <p:cNvCxnSpPr>
            <a:stCxn id="52" idx="4"/>
            <a:endCxn id="59" idx="1"/>
          </p:cNvCxnSpPr>
          <p:nvPr/>
        </p:nvCxnSpPr>
        <p:spPr>
          <a:xfrm>
            <a:off x="6357114" y="3412566"/>
            <a:ext cx="824395" cy="6806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9" name="ZoneTexte 98"/>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lumMod val="65000"/>
                  </a:schemeClr>
                </a:solidFill>
              </a:rPr>
              <a:t>Introduction</a:t>
            </a:r>
            <a:r>
              <a:rPr lang="fr-FR" sz="1400" b="1" dirty="0">
                <a:solidFill>
                  <a:schemeClr val="bg1">
                    <a:lumMod val="50000"/>
                  </a:schemeClr>
                </a:solidFill>
              </a:rPr>
              <a:t>	</a:t>
            </a:r>
            <a:r>
              <a:rPr lang="fr-FR" sz="1400" b="1" dirty="0" err="1" smtClean="0">
                <a:solidFill>
                  <a:schemeClr val="bg1">
                    <a:lumMod val="65000"/>
                  </a:schemeClr>
                </a:solidFill>
              </a:rPr>
              <a:t>TcpHas</a:t>
            </a:r>
            <a:r>
              <a:rPr lang="fr-FR" sz="1400" b="1" dirty="0" smtClean="0">
                <a:solidFill>
                  <a:schemeClr val="bg1">
                    <a:lumMod val="50000"/>
                  </a:schemeClr>
                </a:solidFill>
              </a:rPr>
              <a:t>	 </a:t>
            </a:r>
            <a:r>
              <a:rPr lang="fr-FR" sz="1400" b="1" dirty="0" smtClean="0">
                <a:solidFill>
                  <a:schemeClr val="bg1"/>
                </a:solidFill>
              </a:rPr>
              <a:t>Framework	</a:t>
            </a:r>
            <a:r>
              <a:rPr lang="fr-FR" sz="1400" b="1" dirty="0">
                <a:solidFill>
                  <a:schemeClr val="bg1">
                    <a:lumMod val="50000"/>
                  </a:schemeClr>
                </a:solidFill>
              </a:rPr>
              <a:t>	</a:t>
            </a:r>
            <a:r>
              <a:rPr lang="fr-FR" sz="1400" b="1" dirty="0" smtClean="0">
                <a:solidFill>
                  <a:schemeClr val="bg1">
                    <a:lumMod val="50000"/>
                  </a:schemeClr>
                </a:solidFill>
              </a:rPr>
              <a:t>Evaluation	Conclusion</a:t>
            </a:r>
            <a:endParaRPr lang="fr-FR" sz="1400" b="1" dirty="0">
              <a:solidFill>
                <a:schemeClr val="bg1">
                  <a:lumMod val="50000"/>
                </a:schemeClr>
              </a:solidFill>
            </a:endParaRPr>
          </a:p>
        </p:txBody>
      </p:sp>
      <p:pic>
        <p:nvPicPr>
          <p:cNvPr id="100" name="Picture 111"/>
          <p:cNvPicPr>
            <a:picLocks noChangeAspect="1" noChangeArrowheads="1"/>
          </p:cNvPicPr>
          <p:nvPr/>
        </p:nvPicPr>
        <p:blipFill>
          <a:blip r:embed="rId3"/>
          <a:srcRect/>
          <a:stretch>
            <a:fillRect/>
          </a:stretch>
        </p:blipFill>
        <p:spPr bwMode="auto">
          <a:xfrm>
            <a:off x="6349568" y="85302"/>
            <a:ext cx="1079500" cy="503237"/>
          </a:xfrm>
          <a:prstGeom prst="rect">
            <a:avLst/>
          </a:prstGeom>
          <a:noFill/>
          <a:ln w="9525" cap="flat">
            <a:noFill/>
            <a:round/>
            <a:headEnd/>
            <a:tailEnd/>
          </a:ln>
          <a:effectLst/>
        </p:spPr>
      </p:pic>
      <p:sp>
        <p:nvSpPr>
          <p:cNvPr id="101" name="ZoneTexte 100"/>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pic>
        <p:nvPicPr>
          <p:cNvPr id="3" name="Image 2"/>
          <p:cNvPicPr>
            <a:picLocks noChangeAspect="1"/>
          </p:cNvPicPr>
          <p:nvPr/>
        </p:nvPicPr>
        <p:blipFill>
          <a:blip r:embed="rId4"/>
          <a:stretch>
            <a:fillRect/>
          </a:stretch>
        </p:blipFill>
        <p:spPr>
          <a:xfrm>
            <a:off x="3498413" y="850345"/>
            <a:ext cx="5065773" cy="5918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2000"/>
                                        <p:tgtEl>
                                          <p:spTgt spid="35"/>
                                        </p:tgtEl>
                                      </p:cBhvr>
                                    </p:animEffect>
                                    <p:set>
                                      <p:cBhvr>
                                        <p:cTn id="19" dur="1" fill="hold">
                                          <p:stCondLst>
                                            <p:cond delay="1999"/>
                                          </p:stCondLst>
                                        </p:cTn>
                                        <p:tgtEl>
                                          <p:spTgt spid="3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34"/>
                                        </p:tgtEl>
                                      </p:cBhvr>
                                    </p:animEffect>
                                    <p:set>
                                      <p:cBhvr>
                                        <p:cTn id="38" dur="1" fill="hold">
                                          <p:stCondLst>
                                            <p:cond delay="1999"/>
                                          </p:stCondLst>
                                        </p:cTn>
                                        <p:tgtEl>
                                          <p:spTgt spid="34"/>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2000"/>
                                        <p:tgtEl>
                                          <p:spTgt spid="32"/>
                                        </p:tgtEl>
                                      </p:cBhvr>
                                    </p:animEffect>
                                    <p:set>
                                      <p:cBhvr>
                                        <p:cTn id="41" dur="1" fill="hold">
                                          <p:stCondLst>
                                            <p:cond delay="1999"/>
                                          </p:stCondLst>
                                        </p:cTn>
                                        <p:tgtEl>
                                          <p:spTgt spid="32"/>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animBg="1"/>
      <p:bldP spid="37" grpId="0"/>
      <p:bldP spid="40" grpId="0"/>
      <p:bldP spid="32" grpId="0" animBg="1"/>
      <p:bldP spid="35" grpId="0" animBg="1"/>
      <p:bldP spid="34" grpId="0" animBg="1"/>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13</a:t>
            </a:fld>
            <a:endParaRPr lang="fr-FR"/>
          </a:p>
        </p:txBody>
      </p:sp>
      <p:sp>
        <p:nvSpPr>
          <p:cNvPr id="6" name="Titre 1"/>
          <p:cNvSpPr>
            <a:spLocks noGrp="1"/>
          </p:cNvSpPr>
          <p:nvPr>
            <p:ph type="title"/>
          </p:nvPr>
        </p:nvSpPr>
        <p:spPr>
          <a:xfrm>
            <a:off x="457200" y="508000"/>
            <a:ext cx="8229600" cy="747713"/>
          </a:xfrm>
        </p:spPr>
        <p:txBody>
          <a:bodyPr/>
          <a:lstStyle/>
          <a:p>
            <a:r>
              <a:rPr lang="fr-FR" dirty="0" err="1" smtClean="0"/>
              <a:t>Overview</a:t>
            </a:r>
            <a:endParaRPr lang="fr-FR" dirty="0"/>
          </a:p>
        </p:txBody>
      </p:sp>
      <p:sp>
        <p:nvSpPr>
          <p:cNvPr id="7" name="Espace réservé du contenu 2"/>
          <p:cNvSpPr>
            <a:spLocks noGrp="1"/>
          </p:cNvSpPr>
          <p:nvPr>
            <p:ph sz="half" idx="1"/>
          </p:nvPr>
        </p:nvSpPr>
        <p:spPr>
          <a:xfrm>
            <a:off x="457200" y="1422400"/>
            <a:ext cx="8374380" cy="4703763"/>
          </a:xfrm>
        </p:spPr>
        <p:txBody>
          <a:bodyPr/>
          <a:lstStyle/>
          <a:p>
            <a:pPr marL="457200" indent="-457200">
              <a:buFont typeface="+mj-lt"/>
              <a:buAutoNum type="arabicPeriod"/>
            </a:pPr>
            <a:r>
              <a:rPr lang="fr-FR" dirty="0" smtClean="0">
                <a:solidFill>
                  <a:schemeClr val="accent1">
                    <a:lumMod val="20000"/>
                    <a:lumOff val="80000"/>
                  </a:schemeClr>
                </a:solidFill>
              </a:rPr>
              <a:t>Introduction</a:t>
            </a:r>
          </a:p>
          <a:p>
            <a:pPr marL="457200" indent="-457200">
              <a:buFont typeface="+mj-lt"/>
              <a:buAutoNum type="arabicPeriod"/>
            </a:pPr>
            <a:endParaRPr lang="fr-FR" dirty="0" smtClean="0"/>
          </a:p>
          <a:p>
            <a:pPr marL="457200" indent="-457200">
              <a:buFont typeface="+mj-lt"/>
              <a:buAutoNum type="arabicPeriod"/>
            </a:pPr>
            <a:r>
              <a:rPr lang="fr-FR" dirty="0" err="1" smtClean="0">
                <a:solidFill>
                  <a:schemeClr val="accent1">
                    <a:lumMod val="20000"/>
                    <a:lumOff val="80000"/>
                  </a:schemeClr>
                </a:solidFill>
              </a:rPr>
              <a:t>TcpHas</a:t>
            </a:r>
            <a:r>
              <a:rPr lang="fr-FR" dirty="0" smtClean="0">
                <a:solidFill>
                  <a:schemeClr val="accent1">
                    <a:lumMod val="20000"/>
                    <a:lumOff val="80000"/>
                  </a:schemeClr>
                </a:solidFill>
              </a:rPr>
              <a:t> Description</a:t>
            </a:r>
            <a:endParaRPr lang="fr-FR" dirty="0" smtClean="0"/>
          </a:p>
          <a:p>
            <a:pPr marL="457200" indent="-457200">
              <a:buFont typeface="+mj-lt"/>
              <a:buAutoNum type="arabicPeriod"/>
            </a:pPr>
            <a:endParaRPr lang="fr-FR" dirty="0" smtClean="0"/>
          </a:p>
          <a:p>
            <a:pPr marL="457200" indent="-457200">
              <a:buFont typeface="+mj-lt"/>
              <a:buAutoNum type="arabicPeriod"/>
            </a:pPr>
            <a:r>
              <a:rPr lang="fr-FR" smtClean="0">
                <a:solidFill>
                  <a:schemeClr val="accent1">
                    <a:lumMod val="20000"/>
                    <a:lumOff val="80000"/>
                  </a:schemeClr>
                </a:solidFill>
              </a:rPr>
              <a:t>Framework</a:t>
            </a:r>
            <a:endParaRPr lang="fr-FR" dirty="0" smtClean="0">
              <a:solidFill>
                <a:schemeClr val="accent1">
                  <a:lumMod val="20000"/>
                  <a:lumOff val="80000"/>
                </a:schemeClr>
              </a:solidFill>
            </a:endParaRPr>
          </a:p>
          <a:p>
            <a:pPr marL="457200" indent="-457200">
              <a:buFont typeface="+mj-lt"/>
              <a:buAutoNum type="arabicPeriod"/>
            </a:pPr>
            <a:endParaRPr lang="fr-FR" dirty="0" smtClean="0">
              <a:solidFill>
                <a:schemeClr val="accent1">
                  <a:lumMod val="20000"/>
                  <a:lumOff val="80000"/>
                </a:schemeClr>
              </a:solidFill>
            </a:endParaRPr>
          </a:p>
          <a:p>
            <a:pPr marL="457200" indent="-457200">
              <a:buFont typeface="+mj-lt"/>
              <a:buAutoNum type="arabicPeriod"/>
            </a:pPr>
            <a:r>
              <a:rPr lang="fr-FR" dirty="0" err="1" smtClean="0"/>
              <a:t>TcpHas</a:t>
            </a:r>
            <a:r>
              <a:rPr lang="fr-FR" dirty="0" smtClean="0"/>
              <a:t> Evaluation</a:t>
            </a:r>
            <a:endParaRPr lang="fr-FR" dirty="0" smtClean="0">
              <a:solidFill>
                <a:schemeClr val="accent1">
                  <a:lumMod val="20000"/>
                  <a:lumOff val="80000"/>
                </a:schemeClr>
              </a:solidFill>
            </a:endParaRPr>
          </a:p>
          <a:p>
            <a:pPr marL="457200" indent="-457200">
              <a:buFont typeface="+mj-lt"/>
              <a:buAutoNum type="arabicPeriod"/>
            </a:pPr>
            <a:endParaRPr lang="fr-FR" dirty="0" smtClean="0">
              <a:solidFill>
                <a:schemeClr val="accent1">
                  <a:lumMod val="20000"/>
                  <a:lumOff val="80000"/>
                </a:schemeClr>
              </a:solidFill>
            </a:endParaRPr>
          </a:p>
          <a:p>
            <a:pPr marL="457200" indent="-457200">
              <a:buFont typeface="+mj-lt"/>
              <a:buAutoNum type="arabicPeriod"/>
            </a:pPr>
            <a:r>
              <a:rPr lang="fr-FR" dirty="0" smtClean="0">
                <a:solidFill>
                  <a:schemeClr val="accent1">
                    <a:lumMod val="20000"/>
                    <a:lumOff val="80000"/>
                  </a:schemeClr>
                </a:solidFill>
              </a:rPr>
              <a:t>Conclusion and Future </a:t>
            </a:r>
            <a:r>
              <a:rPr lang="fr-FR" dirty="0" err="1" smtClean="0">
                <a:solidFill>
                  <a:schemeClr val="accent1">
                    <a:lumMod val="20000"/>
                    <a:lumOff val="80000"/>
                  </a:schemeClr>
                </a:solidFill>
              </a:rPr>
              <a:t>Work</a:t>
            </a:r>
            <a:endParaRPr lang="fr-FR" dirty="0">
              <a:solidFill>
                <a:schemeClr val="accent1">
                  <a:lumMod val="20000"/>
                  <a:lumOff val="80000"/>
                </a:schemeClr>
              </a:solidFill>
            </a:endParaRPr>
          </a:p>
        </p:txBody>
      </p:sp>
      <p:sp>
        <p:nvSpPr>
          <p:cNvPr id="8" name="Espace réservé du numéro de diapositive 4"/>
          <p:cNvSpPr txBox="1">
            <a:spLocks/>
          </p:cNvSpPr>
          <p:nvPr/>
        </p:nvSpPr>
        <p:spPr>
          <a:xfrm>
            <a:off x="7884160" y="6356350"/>
            <a:ext cx="802640" cy="365125"/>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6F3B16B-D631-C643-A7A4-BD9C53EE71C3}" type="slidenum">
              <a:rPr kumimoji="0" lang="fr-FR" sz="1000" b="0" i="0" u="none" strike="noStrike" kern="1200" cap="none" spc="0" normalizeH="0" baseline="0" noProof="0" smtClean="0">
                <a:ln>
                  <a:noFill/>
                </a:ln>
                <a:solidFill>
                  <a:srgbClr val="A6A6A6"/>
                </a:solidFill>
                <a:effectLst/>
                <a:uLnTx/>
                <a:uFillTx/>
                <a:latin typeface="+mn-lt"/>
                <a:ea typeface="ＭＳ Ｐゴシック" charset="0"/>
                <a:cs typeface="Myriad Pro"/>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fr-FR" sz="1000" b="0" i="0" u="none" strike="noStrike" kern="1200" cap="none" spc="0" normalizeH="0" baseline="0" noProof="0">
              <a:ln>
                <a:noFill/>
              </a:ln>
              <a:solidFill>
                <a:srgbClr val="A6A6A6"/>
              </a:solidFill>
              <a:effectLst/>
              <a:uLnTx/>
              <a:uFillTx/>
              <a:latin typeface="+mn-lt"/>
              <a:ea typeface="ＭＳ Ｐゴシック" charset="0"/>
              <a:cs typeface="Myriad Pro"/>
            </a:endParaRPr>
          </a:p>
        </p:txBody>
      </p:sp>
      <p:pic>
        <p:nvPicPr>
          <p:cNvPr id="9"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sp>
        <p:nvSpPr>
          <p:cNvPr id="13" name="ZoneTexte 12"/>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lumMod val="65000"/>
                  </a:schemeClr>
                </a:solidFill>
              </a:rPr>
              <a:t>Introduction</a:t>
            </a:r>
            <a:r>
              <a:rPr lang="fr-FR" sz="1400" b="1" dirty="0">
                <a:solidFill>
                  <a:schemeClr val="bg1">
                    <a:lumMod val="50000"/>
                  </a:schemeClr>
                </a:solidFill>
              </a:rPr>
              <a:t>	</a:t>
            </a:r>
            <a:r>
              <a:rPr lang="fr-FR" sz="1400" b="1" dirty="0" err="1" smtClean="0">
                <a:solidFill>
                  <a:schemeClr val="bg1">
                    <a:lumMod val="65000"/>
                  </a:schemeClr>
                </a:solidFill>
              </a:rPr>
              <a:t>TcpHas</a:t>
            </a:r>
            <a:r>
              <a:rPr lang="fr-FR" sz="1400" b="1" dirty="0" smtClean="0">
                <a:solidFill>
                  <a:schemeClr val="bg1">
                    <a:lumMod val="50000"/>
                  </a:schemeClr>
                </a:solidFill>
              </a:rPr>
              <a:t>	</a:t>
            </a:r>
            <a:r>
              <a:rPr lang="fr-FR" sz="1400" b="1" dirty="0" smtClean="0">
                <a:solidFill>
                  <a:schemeClr val="bg1">
                    <a:lumMod val="65000"/>
                  </a:schemeClr>
                </a:solidFill>
              </a:rPr>
              <a:t> </a:t>
            </a:r>
            <a:r>
              <a:rPr lang="fr-FR" sz="1400" b="1" dirty="0" smtClean="0">
                <a:solidFill>
                  <a:schemeClr val="bg1">
                    <a:lumMod val="65000"/>
                  </a:schemeClr>
                </a:solidFill>
              </a:rPr>
              <a:t>Framework	</a:t>
            </a:r>
            <a:r>
              <a:rPr lang="fr-FR" sz="1400" b="1" dirty="0">
                <a:solidFill>
                  <a:schemeClr val="bg1">
                    <a:lumMod val="50000"/>
                  </a:schemeClr>
                </a:solidFill>
              </a:rPr>
              <a:t>	</a:t>
            </a:r>
            <a:r>
              <a:rPr lang="fr-FR" sz="1400" b="1" dirty="0" smtClean="0">
                <a:solidFill>
                  <a:schemeClr val="bg1"/>
                </a:solidFill>
              </a:rPr>
              <a:t>Evaluation</a:t>
            </a:r>
            <a:r>
              <a:rPr lang="fr-FR" sz="1400" b="1" dirty="0" smtClean="0">
                <a:solidFill>
                  <a:schemeClr val="bg1">
                    <a:lumMod val="50000"/>
                  </a:schemeClr>
                </a:solidFill>
              </a:rPr>
              <a:t>	Conclusion</a:t>
            </a:r>
            <a:endParaRPr lang="fr-FR" sz="1400" b="1" dirty="0">
              <a:solidFill>
                <a:schemeClr val="bg1">
                  <a:lumMod val="50000"/>
                </a:schemeClr>
              </a:solidFill>
            </a:endParaRPr>
          </a:p>
        </p:txBody>
      </p:sp>
      <p:pic>
        <p:nvPicPr>
          <p:cNvPr id="14" name="Picture 111"/>
          <p:cNvPicPr>
            <a:picLocks noChangeAspect="1" noChangeArrowheads="1"/>
          </p:cNvPicPr>
          <p:nvPr/>
        </p:nvPicPr>
        <p:blipFill>
          <a:blip r:embed="rId3"/>
          <a:srcRect/>
          <a:stretch>
            <a:fillRect/>
          </a:stretch>
        </p:blipFill>
        <p:spPr bwMode="auto">
          <a:xfrm>
            <a:off x="6349568" y="85302"/>
            <a:ext cx="1079500" cy="503237"/>
          </a:xfrm>
          <a:prstGeom prst="rect">
            <a:avLst/>
          </a:prstGeom>
          <a:noFill/>
          <a:ln w="9525" cap="flat">
            <a:noFill/>
            <a:round/>
            <a:headEnd/>
            <a:tailEnd/>
          </a:ln>
          <a:effectLst/>
        </p:spPr>
      </p:pic>
      <p:sp>
        <p:nvSpPr>
          <p:cNvPr id="15" name="ZoneTexte 14"/>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14</a:t>
            </a:fld>
            <a:endParaRPr lang="fr-FR"/>
          </a:p>
        </p:txBody>
      </p:sp>
      <p:sp>
        <p:nvSpPr>
          <p:cNvPr id="6" name="Rectangle 3"/>
          <p:cNvSpPr>
            <a:spLocks noChangeArrowheads="1"/>
          </p:cNvSpPr>
          <p:nvPr/>
        </p:nvSpPr>
        <p:spPr bwMode="auto">
          <a:xfrm>
            <a:off x="587375" y="5961063"/>
            <a:ext cx="7704138" cy="395287"/>
          </a:xfrm>
          <a:prstGeom prst="rect">
            <a:avLst/>
          </a:prstGeom>
          <a:noFill/>
          <a:ln w="9525" cap="flat">
            <a:noFill/>
            <a:round/>
            <a:headEnd/>
            <a:tailEnd/>
          </a:ln>
          <a:effectLst/>
        </p:spPr>
        <p:txBody>
          <a:bodyPr lIns="90000" tIns="45000" rIns="90000" bIns="45000">
            <a:spAutoFit/>
          </a:bodyP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2000" b="1" dirty="0">
                <a:solidFill>
                  <a:srgbClr val="000000"/>
                </a:solidFill>
              </a:rPr>
              <a:t>Figure 9: </a:t>
            </a:r>
            <a:r>
              <a:rPr lang="fr-FR" sz="2000" dirty="0" err="1">
                <a:solidFill>
                  <a:srgbClr val="000000"/>
                </a:solidFill>
              </a:rPr>
              <a:t>Quality</a:t>
            </a:r>
            <a:r>
              <a:rPr lang="fr-FR" sz="2000" dirty="0">
                <a:solidFill>
                  <a:srgbClr val="000000"/>
                </a:solidFill>
              </a:rPr>
              <a:t> </a:t>
            </a:r>
            <a:r>
              <a:rPr lang="fr-FR" sz="2000" dirty="0" err="1">
                <a:solidFill>
                  <a:srgbClr val="000000"/>
                </a:solidFill>
              </a:rPr>
              <a:t>level</a:t>
            </a:r>
            <a:r>
              <a:rPr lang="fr-FR" sz="2000" dirty="0">
                <a:solidFill>
                  <a:srgbClr val="000000"/>
                </a:solidFill>
              </a:rPr>
              <a:t> </a:t>
            </a:r>
            <a:r>
              <a:rPr lang="fr-FR" sz="2000" dirty="0" err="1">
                <a:solidFill>
                  <a:srgbClr val="000000"/>
                </a:solidFill>
              </a:rPr>
              <a:t>selection</a:t>
            </a:r>
            <a:r>
              <a:rPr lang="fr-FR" sz="2000" dirty="0">
                <a:solidFill>
                  <a:srgbClr val="000000"/>
                </a:solidFill>
              </a:rPr>
              <a:t> over time</a:t>
            </a:r>
          </a:p>
        </p:txBody>
      </p:sp>
      <p:pic>
        <p:nvPicPr>
          <p:cNvPr id="7" name="Picture 6"/>
          <p:cNvPicPr>
            <a:picLocks noChangeAspect="1" noChangeArrowheads="1"/>
          </p:cNvPicPr>
          <p:nvPr/>
        </p:nvPicPr>
        <p:blipFill>
          <a:blip r:embed="rId2"/>
          <a:srcRect/>
          <a:stretch>
            <a:fillRect/>
          </a:stretch>
        </p:blipFill>
        <p:spPr bwMode="auto">
          <a:xfrm>
            <a:off x="981075" y="1304925"/>
            <a:ext cx="7170738" cy="4600575"/>
          </a:xfrm>
          <a:prstGeom prst="rect">
            <a:avLst/>
          </a:prstGeom>
          <a:noFill/>
          <a:ln w="9525" cap="flat">
            <a:noFill/>
            <a:round/>
            <a:headEnd/>
            <a:tailEnd/>
          </a:ln>
          <a:effectLst/>
        </p:spPr>
      </p:pic>
      <p:sp>
        <p:nvSpPr>
          <p:cNvPr id="9" name="Titre 1"/>
          <p:cNvSpPr>
            <a:spLocks noGrp="1"/>
          </p:cNvSpPr>
          <p:nvPr>
            <p:ph type="title"/>
          </p:nvPr>
        </p:nvSpPr>
        <p:spPr>
          <a:xfrm>
            <a:off x="457200" y="508000"/>
            <a:ext cx="8229600" cy="747713"/>
          </a:xfrm>
        </p:spPr>
        <p:txBody>
          <a:bodyPr/>
          <a:lstStyle/>
          <a:p>
            <a:r>
              <a:rPr lang="fr-FR" dirty="0" err="1" smtClean="0"/>
              <a:t>TcpHas</a:t>
            </a:r>
            <a:r>
              <a:rPr lang="fr-FR" dirty="0" smtClean="0"/>
              <a:t> Evaluation</a:t>
            </a:r>
            <a:endParaRPr lang="fr-FR" dirty="0"/>
          </a:p>
        </p:txBody>
      </p:sp>
      <p:pic>
        <p:nvPicPr>
          <p:cNvPr id="12" name="Picture 5" descr="C:\Users\ngtd5579\Downloads\0Orange_Logo.png"/>
          <p:cNvPicPr>
            <a:picLocks noChangeAspect="1" noChangeArrowheads="1"/>
          </p:cNvPicPr>
          <p:nvPr/>
        </p:nvPicPr>
        <p:blipFill>
          <a:blip r:embed="rId3"/>
          <a:srcRect/>
          <a:stretch>
            <a:fillRect/>
          </a:stretch>
        </p:blipFill>
        <p:spPr bwMode="auto">
          <a:xfrm>
            <a:off x="99060" y="0"/>
            <a:ext cx="624840" cy="624840"/>
          </a:xfrm>
          <a:prstGeom prst="rect">
            <a:avLst/>
          </a:prstGeom>
          <a:noFill/>
        </p:spPr>
      </p:pic>
      <p:sp>
        <p:nvSpPr>
          <p:cNvPr id="13" name="ZoneTexte 12"/>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lumMod val="65000"/>
                  </a:schemeClr>
                </a:solidFill>
              </a:rPr>
              <a:t>Introduction</a:t>
            </a:r>
            <a:r>
              <a:rPr lang="fr-FR" sz="1400" b="1" dirty="0">
                <a:solidFill>
                  <a:schemeClr val="bg1">
                    <a:lumMod val="50000"/>
                  </a:schemeClr>
                </a:solidFill>
              </a:rPr>
              <a:t>	</a:t>
            </a:r>
            <a:r>
              <a:rPr lang="fr-FR" sz="1400" b="1" dirty="0" err="1" smtClean="0">
                <a:solidFill>
                  <a:schemeClr val="bg1">
                    <a:lumMod val="65000"/>
                  </a:schemeClr>
                </a:solidFill>
              </a:rPr>
              <a:t>TcpHas</a:t>
            </a:r>
            <a:r>
              <a:rPr lang="fr-FR" sz="1400" b="1" dirty="0" smtClean="0">
                <a:solidFill>
                  <a:schemeClr val="bg1">
                    <a:lumMod val="50000"/>
                  </a:schemeClr>
                </a:solidFill>
              </a:rPr>
              <a:t>	</a:t>
            </a:r>
            <a:r>
              <a:rPr lang="fr-FR" sz="1400" b="1" dirty="0" smtClean="0">
                <a:solidFill>
                  <a:schemeClr val="bg1">
                    <a:lumMod val="65000"/>
                  </a:schemeClr>
                </a:solidFill>
              </a:rPr>
              <a:t> </a:t>
            </a:r>
            <a:r>
              <a:rPr lang="fr-FR" sz="1400" b="1" dirty="0" smtClean="0">
                <a:solidFill>
                  <a:schemeClr val="bg1">
                    <a:lumMod val="65000"/>
                  </a:schemeClr>
                </a:solidFill>
              </a:rPr>
              <a:t>Framework</a:t>
            </a:r>
            <a:r>
              <a:rPr lang="fr-FR" sz="1400" b="1" dirty="0">
                <a:solidFill>
                  <a:schemeClr val="bg1">
                    <a:lumMod val="50000"/>
                  </a:schemeClr>
                </a:solidFill>
              </a:rPr>
              <a:t>	</a:t>
            </a:r>
            <a:r>
              <a:rPr lang="fr-FR" sz="1400" b="1" dirty="0" smtClean="0">
                <a:solidFill>
                  <a:schemeClr val="bg1">
                    <a:lumMod val="50000"/>
                  </a:schemeClr>
                </a:solidFill>
              </a:rPr>
              <a:t>	</a:t>
            </a:r>
            <a:r>
              <a:rPr lang="fr-FR" sz="1400" b="1" dirty="0" smtClean="0">
                <a:solidFill>
                  <a:schemeClr val="bg1"/>
                </a:solidFill>
              </a:rPr>
              <a:t>Evaluation</a:t>
            </a:r>
            <a:r>
              <a:rPr lang="fr-FR" sz="1400" b="1" dirty="0" smtClean="0">
                <a:solidFill>
                  <a:schemeClr val="bg1">
                    <a:lumMod val="50000"/>
                  </a:schemeClr>
                </a:solidFill>
              </a:rPr>
              <a:t>	Conclusion</a:t>
            </a:r>
            <a:endParaRPr lang="fr-FR" sz="1400" b="1" dirty="0">
              <a:solidFill>
                <a:schemeClr val="bg1">
                  <a:lumMod val="50000"/>
                </a:schemeClr>
              </a:solidFill>
            </a:endParaRPr>
          </a:p>
        </p:txBody>
      </p:sp>
      <p:pic>
        <p:nvPicPr>
          <p:cNvPr id="14" name="Picture 111"/>
          <p:cNvPicPr>
            <a:picLocks noChangeAspect="1" noChangeArrowheads="1"/>
          </p:cNvPicPr>
          <p:nvPr/>
        </p:nvPicPr>
        <p:blipFill>
          <a:blip r:embed="rId4"/>
          <a:srcRect/>
          <a:stretch>
            <a:fillRect/>
          </a:stretch>
        </p:blipFill>
        <p:spPr bwMode="auto">
          <a:xfrm>
            <a:off x="6349568" y="85302"/>
            <a:ext cx="1079500" cy="503237"/>
          </a:xfrm>
          <a:prstGeom prst="rect">
            <a:avLst/>
          </a:prstGeom>
          <a:noFill/>
          <a:ln w="9525" cap="flat">
            <a:noFill/>
            <a:round/>
            <a:headEnd/>
            <a:tailEnd/>
          </a:ln>
          <a:effectLst/>
        </p:spPr>
      </p:pic>
      <p:sp>
        <p:nvSpPr>
          <p:cNvPr id="15" name="ZoneTexte 14"/>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15</a:t>
            </a:fld>
            <a:endParaRPr lang="fr-FR"/>
          </a:p>
        </p:txBody>
      </p:sp>
      <p:sp>
        <p:nvSpPr>
          <p:cNvPr id="6" name="Titre 1"/>
          <p:cNvSpPr>
            <a:spLocks noGrp="1"/>
          </p:cNvSpPr>
          <p:nvPr>
            <p:ph type="title"/>
          </p:nvPr>
        </p:nvSpPr>
        <p:spPr>
          <a:xfrm>
            <a:off x="457200" y="508000"/>
            <a:ext cx="8229600" cy="747713"/>
          </a:xfrm>
        </p:spPr>
        <p:txBody>
          <a:bodyPr/>
          <a:lstStyle/>
          <a:p>
            <a:r>
              <a:rPr lang="fr-FR" dirty="0" err="1" smtClean="0"/>
              <a:t>TcpHas</a:t>
            </a:r>
            <a:r>
              <a:rPr lang="fr-FR" dirty="0" smtClean="0"/>
              <a:t> </a:t>
            </a:r>
            <a:r>
              <a:rPr lang="fr-FR" dirty="0" smtClean="0"/>
              <a:t>Evaluation: </a:t>
            </a:r>
            <a:r>
              <a:rPr lang="fr-FR" dirty="0" err="1" smtClean="0"/>
              <a:t>QoE</a:t>
            </a:r>
            <a:endParaRPr lang="fr-FR" dirty="0"/>
          </a:p>
        </p:txBody>
      </p:sp>
      <p:pic>
        <p:nvPicPr>
          <p:cNvPr id="7" name="Picture 1"/>
          <p:cNvPicPr>
            <a:picLocks noChangeAspect="1" noChangeArrowheads="1"/>
          </p:cNvPicPr>
          <p:nvPr/>
        </p:nvPicPr>
        <p:blipFill>
          <a:blip r:embed="rId2"/>
          <a:srcRect/>
          <a:stretch>
            <a:fillRect/>
          </a:stretch>
        </p:blipFill>
        <p:spPr bwMode="auto">
          <a:xfrm>
            <a:off x="1411288" y="1360488"/>
            <a:ext cx="6653212" cy="2959100"/>
          </a:xfrm>
          <a:prstGeom prst="rect">
            <a:avLst/>
          </a:prstGeom>
          <a:noFill/>
          <a:ln w="9525" cap="flat">
            <a:noFill/>
            <a:round/>
            <a:headEnd/>
            <a:tailEnd/>
          </a:ln>
          <a:effectLst/>
        </p:spPr>
      </p:pic>
      <p:sp>
        <p:nvSpPr>
          <p:cNvPr id="8" name="Rectangle 6"/>
          <p:cNvSpPr>
            <a:spLocks noChangeArrowheads="1"/>
          </p:cNvSpPr>
          <p:nvPr/>
        </p:nvSpPr>
        <p:spPr bwMode="auto">
          <a:xfrm>
            <a:off x="647700" y="4356100"/>
            <a:ext cx="7704138" cy="700088"/>
          </a:xfrm>
          <a:prstGeom prst="rect">
            <a:avLst/>
          </a:prstGeom>
          <a:noFill/>
          <a:ln w="9525" cap="flat">
            <a:noFill/>
            <a:round/>
            <a:headEnd/>
            <a:tailEnd/>
          </a:ln>
          <a:effectLst/>
        </p:spPr>
        <p:txBody>
          <a:bodyPr lIns="90000" tIns="45000" rIns="90000" bIns="45000">
            <a:spAutoFit/>
          </a:bodyP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2000" b="1">
                <a:solidFill>
                  <a:srgbClr val="000000"/>
                </a:solidFill>
              </a:rPr>
              <a:t>Figure 10: </a:t>
            </a:r>
            <a:r>
              <a:rPr lang="fr-FR" sz="2000">
                <a:solidFill>
                  <a:srgbClr val="000000"/>
                </a:solidFill>
              </a:rPr>
              <a:t>Quality level instability measurements when increasing the number of competing players</a:t>
            </a:r>
          </a:p>
        </p:txBody>
      </p:sp>
      <p:pic>
        <p:nvPicPr>
          <p:cNvPr id="10" name="Picture 5" descr="C:\Users\ngtd5579\Downloads\0Orange_Logo.png"/>
          <p:cNvPicPr>
            <a:picLocks noChangeAspect="1" noChangeArrowheads="1"/>
          </p:cNvPicPr>
          <p:nvPr/>
        </p:nvPicPr>
        <p:blipFill>
          <a:blip r:embed="rId3"/>
          <a:srcRect/>
          <a:stretch>
            <a:fillRect/>
          </a:stretch>
        </p:blipFill>
        <p:spPr bwMode="auto">
          <a:xfrm>
            <a:off x="99060" y="0"/>
            <a:ext cx="624840" cy="624840"/>
          </a:xfrm>
          <a:prstGeom prst="rect">
            <a:avLst/>
          </a:prstGeom>
          <a:noFill/>
        </p:spPr>
      </p:pic>
      <p:sp>
        <p:nvSpPr>
          <p:cNvPr id="11" name="ZoneTexte 10"/>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lumMod val="65000"/>
                  </a:schemeClr>
                </a:solidFill>
              </a:rPr>
              <a:t>Introduction</a:t>
            </a:r>
            <a:r>
              <a:rPr lang="fr-FR" sz="1400" b="1" dirty="0">
                <a:solidFill>
                  <a:schemeClr val="bg1">
                    <a:lumMod val="50000"/>
                  </a:schemeClr>
                </a:solidFill>
              </a:rPr>
              <a:t>	</a:t>
            </a:r>
            <a:r>
              <a:rPr lang="fr-FR" sz="1400" b="1" dirty="0" err="1" smtClean="0">
                <a:solidFill>
                  <a:schemeClr val="bg1">
                    <a:lumMod val="65000"/>
                  </a:schemeClr>
                </a:solidFill>
              </a:rPr>
              <a:t>TcpHas</a:t>
            </a:r>
            <a:r>
              <a:rPr lang="fr-FR" sz="1400" b="1" dirty="0" smtClean="0">
                <a:solidFill>
                  <a:schemeClr val="bg1">
                    <a:lumMod val="50000"/>
                  </a:schemeClr>
                </a:solidFill>
              </a:rPr>
              <a:t>	</a:t>
            </a:r>
            <a:r>
              <a:rPr lang="fr-FR" sz="1400" b="1" dirty="0" smtClean="0">
                <a:solidFill>
                  <a:schemeClr val="bg1">
                    <a:lumMod val="65000"/>
                  </a:schemeClr>
                </a:solidFill>
              </a:rPr>
              <a:t> </a:t>
            </a:r>
            <a:r>
              <a:rPr lang="fr-FR" sz="1400" b="1" dirty="0" smtClean="0">
                <a:solidFill>
                  <a:schemeClr val="bg1">
                    <a:lumMod val="65000"/>
                  </a:schemeClr>
                </a:solidFill>
              </a:rPr>
              <a:t>Framework</a:t>
            </a:r>
            <a:r>
              <a:rPr lang="fr-FR" sz="1400" b="1" dirty="0">
                <a:solidFill>
                  <a:schemeClr val="bg1">
                    <a:lumMod val="50000"/>
                  </a:schemeClr>
                </a:solidFill>
              </a:rPr>
              <a:t>	</a:t>
            </a:r>
            <a:r>
              <a:rPr lang="fr-FR" sz="1400" b="1" dirty="0" smtClean="0">
                <a:solidFill>
                  <a:schemeClr val="bg1">
                    <a:lumMod val="50000"/>
                  </a:schemeClr>
                </a:solidFill>
              </a:rPr>
              <a:t>	</a:t>
            </a:r>
            <a:r>
              <a:rPr lang="fr-FR" sz="1400" b="1" dirty="0" smtClean="0">
                <a:solidFill>
                  <a:schemeClr val="bg1"/>
                </a:solidFill>
              </a:rPr>
              <a:t>Evaluation</a:t>
            </a:r>
            <a:r>
              <a:rPr lang="fr-FR" sz="1400" b="1" dirty="0" smtClean="0">
                <a:solidFill>
                  <a:schemeClr val="bg1">
                    <a:lumMod val="50000"/>
                  </a:schemeClr>
                </a:solidFill>
              </a:rPr>
              <a:t>	Conclusion</a:t>
            </a:r>
            <a:endParaRPr lang="fr-FR" sz="1400" b="1" dirty="0">
              <a:solidFill>
                <a:schemeClr val="bg1">
                  <a:lumMod val="50000"/>
                </a:schemeClr>
              </a:solidFill>
            </a:endParaRPr>
          </a:p>
        </p:txBody>
      </p:sp>
      <p:pic>
        <p:nvPicPr>
          <p:cNvPr id="12" name="Picture 111"/>
          <p:cNvPicPr>
            <a:picLocks noChangeAspect="1" noChangeArrowheads="1"/>
          </p:cNvPicPr>
          <p:nvPr/>
        </p:nvPicPr>
        <p:blipFill>
          <a:blip r:embed="rId4"/>
          <a:srcRect/>
          <a:stretch>
            <a:fillRect/>
          </a:stretch>
        </p:blipFill>
        <p:spPr bwMode="auto">
          <a:xfrm>
            <a:off x="6349568" y="85302"/>
            <a:ext cx="1079500" cy="503237"/>
          </a:xfrm>
          <a:prstGeom prst="rect">
            <a:avLst/>
          </a:prstGeom>
          <a:noFill/>
          <a:ln w="9525" cap="flat">
            <a:noFill/>
            <a:round/>
            <a:headEnd/>
            <a:tailEnd/>
          </a:ln>
          <a:effectLst/>
        </p:spPr>
      </p:pic>
      <p:sp>
        <p:nvSpPr>
          <p:cNvPr id="13" name="ZoneTexte 12"/>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
        <p:nvSpPr>
          <p:cNvPr id="14" name="ZoneTexte 13"/>
          <p:cNvSpPr txBox="1"/>
          <p:nvPr/>
        </p:nvSpPr>
        <p:spPr>
          <a:xfrm>
            <a:off x="808437" y="5290770"/>
            <a:ext cx="7527125" cy="461665"/>
          </a:xfrm>
          <a:prstGeom prst="rect">
            <a:avLst/>
          </a:prstGeom>
          <a:noFill/>
        </p:spPr>
        <p:txBody>
          <a:bodyPr wrap="none" rtlCol="0">
            <a:spAutoFit/>
          </a:bodyPr>
          <a:lstStyle/>
          <a:p>
            <a:r>
              <a:rPr lang="en-US" dirty="0" smtClean="0">
                <a:solidFill>
                  <a:srgbClr val="FF0000"/>
                </a:solidFill>
                <a:latin typeface="+mn-lt"/>
                <a:sym typeface="Wingdings" pitchFamily="2" charset="2"/>
              </a:rPr>
              <a:t></a:t>
            </a:r>
            <a:r>
              <a:rPr lang="en-US" dirty="0" smtClean="0">
                <a:solidFill>
                  <a:srgbClr val="336699"/>
                </a:solidFill>
                <a:latin typeface="+mn-lt"/>
                <a:sym typeface="Wingdings" pitchFamily="2" charset="2"/>
              </a:rPr>
              <a:t> </a:t>
            </a:r>
            <a:r>
              <a:rPr lang="en-US" dirty="0" err="1" smtClean="0">
                <a:solidFill>
                  <a:srgbClr val="336699"/>
                </a:solidFill>
                <a:latin typeface="+mn-lt"/>
                <a:sym typeface="Wingdings" pitchFamily="2" charset="2"/>
              </a:rPr>
              <a:t>TcpHas</a:t>
            </a:r>
            <a:r>
              <a:rPr lang="en-US" dirty="0" smtClean="0">
                <a:solidFill>
                  <a:srgbClr val="336699"/>
                </a:solidFill>
                <a:latin typeface="+mn-lt"/>
                <a:sym typeface="Wingdings" pitchFamily="2" charset="2"/>
              </a:rPr>
              <a:t> reduces the instability of video quality level</a:t>
            </a:r>
            <a:endParaRPr lang="en-US" dirty="0" smtClean="0">
              <a:solidFill>
                <a:srgbClr val="FF0000"/>
              </a:solidFill>
              <a:latin typeface="+mn-lt"/>
            </a:endParaRPr>
          </a:p>
        </p:txBody>
      </p:sp>
      <p:sp>
        <p:nvSpPr>
          <p:cNvPr id="15" name="Rectangle 14"/>
          <p:cNvSpPr/>
          <p:nvPr/>
        </p:nvSpPr>
        <p:spPr>
          <a:xfrm>
            <a:off x="614035" y="5267868"/>
            <a:ext cx="8035606" cy="977064"/>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16</a:t>
            </a:fld>
            <a:endParaRPr lang="fr-FR"/>
          </a:p>
        </p:txBody>
      </p:sp>
      <p:sp>
        <p:nvSpPr>
          <p:cNvPr id="6" name="Titre 1"/>
          <p:cNvSpPr>
            <a:spLocks noGrp="1"/>
          </p:cNvSpPr>
          <p:nvPr>
            <p:ph type="title"/>
          </p:nvPr>
        </p:nvSpPr>
        <p:spPr>
          <a:xfrm>
            <a:off x="457200" y="508000"/>
            <a:ext cx="8229600" cy="747713"/>
          </a:xfrm>
        </p:spPr>
        <p:txBody>
          <a:bodyPr/>
          <a:lstStyle/>
          <a:p>
            <a:r>
              <a:rPr lang="fr-FR" dirty="0" err="1" smtClean="0"/>
              <a:t>TcpHas</a:t>
            </a:r>
            <a:r>
              <a:rPr lang="fr-FR" dirty="0" smtClean="0"/>
              <a:t> </a:t>
            </a:r>
            <a:r>
              <a:rPr lang="fr-FR" dirty="0" smtClean="0"/>
              <a:t>Evaluation: </a:t>
            </a:r>
            <a:r>
              <a:rPr lang="fr-FR" dirty="0" err="1" smtClean="0"/>
              <a:t>QoS</a:t>
            </a:r>
            <a:endParaRPr lang="fr-FR" dirty="0"/>
          </a:p>
        </p:txBody>
      </p:sp>
      <p:pic>
        <p:nvPicPr>
          <p:cNvPr id="7" name="Picture 1"/>
          <p:cNvPicPr>
            <a:picLocks noChangeAspect="1" noChangeArrowheads="1"/>
          </p:cNvPicPr>
          <p:nvPr/>
        </p:nvPicPr>
        <p:blipFill>
          <a:blip r:embed="rId2"/>
          <a:srcRect/>
          <a:stretch>
            <a:fillRect/>
          </a:stretch>
        </p:blipFill>
        <p:spPr bwMode="auto">
          <a:xfrm>
            <a:off x="115902" y="1461520"/>
            <a:ext cx="4458092" cy="1949149"/>
          </a:xfrm>
          <a:prstGeom prst="rect">
            <a:avLst/>
          </a:prstGeom>
          <a:noFill/>
          <a:ln w="9525" cap="flat">
            <a:noFill/>
            <a:round/>
            <a:headEnd/>
            <a:tailEnd/>
          </a:ln>
          <a:effectLst/>
        </p:spPr>
      </p:pic>
      <p:sp>
        <p:nvSpPr>
          <p:cNvPr id="8" name="Rectangle 6"/>
          <p:cNvSpPr>
            <a:spLocks noChangeArrowheads="1"/>
          </p:cNvSpPr>
          <p:nvPr/>
        </p:nvSpPr>
        <p:spPr bwMode="auto">
          <a:xfrm>
            <a:off x="647700" y="4175794"/>
            <a:ext cx="7704138" cy="700088"/>
          </a:xfrm>
          <a:prstGeom prst="rect">
            <a:avLst/>
          </a:prstGeom>
          <a:noFill/>
          <a:ln w="9525" cap="flat">
            <a:noFill/>
            <a:round/>
            <a:headEnd/>
            <a:tailEnd/>
          </a:ln>
          <a:effectLst/>
        </p:spPr>
        <p:txBody>
          <a:bodyPr lIns="90000" tIns="45000" rIns="90000" bIns="45000">
            <a:spAutoFit/>
          </a:bodyP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2000" b="1" dirty="0">
                <a:solidFill>
                  <a:srgbClr val="000000"/>
                </a:solidFill>
              </a:rPr>
              <a:t>Figure 12: </a:t>
            </a:r>
            <a:r>
              <a:rPr lang="fr-FR" sz="2000" dirty="0" err="1" smtClean="0">
                <a:solidFill>
                  <a:srgbClr val="000000"/>
                </a:solidFill>
              </a:rPr>
              <a:t>QoS</a:t>
            </a:r>
            <a:r>
              <a:rPr lang="fr-FR" sz="2000" dirty="0" smtClean="0">
                <a:solidFill>
                  <a:srgbClr val="000000"/>
                </a:solidFill>
              </a:rPr>
              <a:t> </a:t>
            </a:r>
            <a:r>
              <a:rPr lang="fr-FR" sz="2000" dirty="0" err="1" smtClean="0">
                <a:solidFill>
                  <a:srgbClr val="000000"/>
                </a:solidFill>
              </a:rPr>
              <a:t>measurements</a:t>
            </a:r>
            <a:r>
              <a:rPr lang="fr-FR" sz="2000" dirty="0" smtClean="0">
                <a:solidFill>
                  <a:srgbClr val="000000"/>
                </a:solidFill>
              </a:rPr>
              <a:t> </a:t>
            </a:r>
            <a:r>
              <a:rPr lang="fr-FR" sz="2000" dirty="0" err="1">
                <a:solidFill>
                  <a:srgbClr val="000000"/>
                </a:solidFill>
              </a:rPr>
              <a:t>when</a:t>
            </a:r>
            <a:r>
              <a:rPr lang="fr-FR" sz="2000" dirty="0">
                <a:solidFill>
                  <a:srgbClr val="000000"/>
                </a:solidFill>
              </a:rPr>
              <a:t> </a:t>
            </a:r>
            <a:r>
              <a:rPr lang="fr-FR" sz="2000" dirty="0" err="1">
                <a:solidFill>
                  <a:srgbClr val="000000"/>
                </a:solidFill>
              </a:rPr>
              <a:t>increasing</a:t>
            </a:r>
            <a:r>
              <a:rPr lang="fr-FR" sz="2000" dirty="0">
                <a:solidFill>
                  <a:srgbClr val="000000"/>
                </a:solidFill>
              </a:rPr>
              <a:t> the </a:t>
            </a:r>
            <a:r>
              <a:rPr lang="fr-FR" sz="2000" dirty="0" err="1">
                <a:solidFill>
                  <a:srgbClr val="000000"/>
                </a:solidFill>
              </a:rPr>
              <a:t>number</a:t>
            </a:r>
            <a:r>
              <a:rPr lang="fr-FR" sz="2000" dirty="0">
                <a:solidFill>
                  <a:srgbClr val="000000"/>
                </a:solidFill>
              </a:rPr>
              <a:t> of </a:t>
            </a:r>
            <a:r>
              <a:rPr lang="fr-FR" sz="2000" dirty="0" err="1">
                <a:solidFill>
                  <a:srgbClr val="000000"/>
                </a:solidFill>
              </a:rPr>
              <a:t>competing</a:t>
            </a:r>
            <a:r>
              <a:rPr lang="fr-FR" sz="2000" dirty="0">
                <a:solidFill>
                  <a:srgbClr val="000000"/>
                </a:solidFill>
              </a:rPr>
              <a:t> </a:t>
            </a:r>
            <a:r>
              <a:rPr lang="fr-FR" sz="2000" dirty="0" err="1">
                <a:solidFill>
                  <a:srgbClr val="000000"/>
                </a:solidFill>
              </a:rPr>
              <a:t>players</a:t>
            </a:r>
            <a:endParaRPr lang="fr-FR" sz="2000" dirty="0">
              <a:solidFill>
                <a:srgbClr val="000000"/>
              </a:solidFill>
            </a:endParaRPr>
          </a:p>
        </p:txBody>
      </p:sp>
      <p:pic>
        <p:nvPicPr>
          <p:cNvPr id="10" name="Picture 5" descr="C:\Users\ngtd5579\Downloads\0Orange_Logo.png"/>
          <p:cNvPicPr>
            <a:picLocks noChangeAspect="1" noChangeArrowheads="1"/>
          </p:cNvPicPr>
          <p:nvPr/>
        </p:nvPicPr>
        <p:blipFill>
          <a:blip r:embed="rId3"/>
          <a:srcRect/>
          <a:stretch>
            <a:fillRect/>
          </a:stretch>
        </p:blipFill>
        <p:spPr bwMode="auto">
          <a:xfrm>
            <a:off x="99060" y="0"/>
            <a:ext cx="624840" cy="624840"/>
          </a:xfrm>
          <a:prstGeom prst="rect">
            <a:avLst/>
          </a:prstGeom>
          <a:noFill/>
        </p:spPr>
      </p:pic>
      <p:sp>
        <p:nvSpPr>
          <p:cNvPr id="11" name="ZoneTexte 10"/>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lumMod val="65000"/>
                  </a:schemeClr>
                </a:solidFill>
              </a:rPr>
              <a:t>Introduction</a:t>
            </a:r>
            <a:r>
              <a:rPr lang="fr-FR" sz="1400" b="1" dirty="0">
                <a:solidFill>
                  <a:schemeClr val="bg1">
                    <a:lumMod val="50000"/>
                  </a:schemeClr>
                </a:solidFill>
              </a:rPr>
              <a:t>	</a:t>
            </a:r>
            <a:r>
              <a:rPr lang="fr-FR" sz="1400" b="1" dirty="0" err="1" smtClean="0">
                <a:solidFill>
                  <a:schemeClr val="bg1">
                    <a:lumMod val="65000"/>
                  </a:schemeClr>
                </a:solidFill>
              </a:rPr>
              <a:t>TcpHas</a:t>
            </a:r>
            <a:r>
              <a:rPr lang="fr-FR" sz="1400" b="1" dirty="0" smtClean="0">
                <a:solidFill>
                  <a:schemeClr val="bg1">
                    <a:lumMod val="50000"/>
                  </a:schemeClr>
                </a:solidFill>
              </a:rPr>
              <a:t>	</a:t>
            </a:r>
            <a:r>
              <a:rPr lang="fr-FR" sz="1400" b="1" dirty="0" smtClean="0">
                <a:solidFill>
                  <a:schemeClr val="bg1">
                    <a:lumMod val="65000"/>
                  </a:schemeClr>
                </a:solidFill>
              </a:rPr>
              <a:t> </a:t>
            </a:r>
            <a:r>
              <a:rPr lang="fr-FR" sz="1400" b="1" dirty="0" smtClean="0">
                <a:solidFill>
                  <a:schemeClr val="bg1">
                    <a:lumMod val="65000"/>
                  </a:schemeClr>
                </a:solidFill>
              </a:rPr>
              <a:t>Framework</a:t>
            </a:r>
            <a:r>
              <a:rPr lang="fr-FR" sz="1400" b="1" dirty="0">
                <a:solidFill>
                  <a:schemeClr val="bg1">
                    <a:lumMod val="50000"/>
                  </a:schemeClr>
                </a:solidFill>
              </a:rPr>
              <a:t>	</a:t>
            </a:r>
            <a:r>
              <a:rPr lang="fr-FR" sz="1400" b="1" dirty="0" smtClean="0">
                <a:solidFill>
                  <a:schemeClr val="bg1">
                    <a:lumMod val="50000"/>
                  </a:schemeClr>
                </a:solidFill>
              </a:rPr>
              <a:t>	</a:t>
            </a:r>
            <a:r>
              <a:rPr lang="fr-FR" sz="1400" b="1" dirty="0" smtClean="0">
                <a:solidFill>
                  <a:schemeClr val="bg1"/>
                </a:solidFill>
              </a:rPr>
              <a:t>Evaluation</a:t>
            </a:r>
            <a:r>
              <a:rPr lang="fr-FR" sz="1400" b="1" dirty="0" smtClean="0">
                <a:solidFill>
                  <a:schemeClr val="bg1">
                    <a:lumMod val="50000"/>
                  </a:schemeClr>
                </a:solidFill>
              </a:rPr>
              <a:t>	Conclusion</a:t>
            </a:r>
            <a:endParaRPr lang="fr-FR" sz="1400" b="1" dirty="0">
              <a:solidFill>
                <a:schemeClr val="bg1">
                  <a:lumMod val="50000"/>
                </a:schemeClr>
              </a:solidFill>
            </a:endParaRPr>
          </a:p>
        </p:txBody>
      </p:sp>
      <p:pic>
        <p:nvPicPr>
          <p:cNvPr id="12" name="Picture 111"/>
          <p:cNvPicPr>
            <a:picLocks noChangeAspect="1" noChangeArrowheads="1"/>
          </p:cNvPicPr>
          <p:nvPr/>
        </p:nvPicPr>
        <p:blipFill>
          <a:blip r:embed="rId4"/>
          <a:srcRect/>
          <a:stretch>
            <a:fillRect/>
          </a:stretch>
        </p:blipFill>
        <p:spPr bwMode="auto">
          <a:xfrm>
            <a:off x="6349568" y="85302"/>
            <a:ext cx="1079500" cy="503237"/>
          </a:xfrm>
          <a:prstGeom prst="rect">
            <a:avLst/>
          </a:prstGeom>
          <a:noFill/>
          <a:ln w="9525" cap="flat">
            <a:noFill/>
            <a:round/>
            <a:headEnd/>
            <a:tailEnd/>
          </a:ln>
          <a:effectLst/>
        </p:spPr>
      </p:pic>
      <p:sp>
        <p:nvSpPr>
          <p:cNvPr id="13" name="ZoneTexte 12"/>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
        <p:nvSpPr>
          <p:cNvPr id="14" name="ZoneTexte 13"/>
          <p:cNvSpPr txBox="1"/>
          <p:nvPr/>
        </p:nvSpPr>
        <p:spPr>
          <a:xfrm>
            <a:off x="604521" y="5290770"/>
            <a:ext cx="8082279" cy="830997"/>
          </a:xfrm>
          <a:prstGeom prst="rect">
            <a:avLst/>
          </a:prstGeom>
          <a:noFill/>
        </p:spPr>
        <p:txBody>
          <a:bodyPr wrap="square" rtlCol="0">
            <a:spAutoFit/>
          </a:bodyPr>
          <a:lstStyle/>
          <a:p>
            <a:r>
              <a:rPr lang="en-US" dirty="0" smtClean="0">
                <a:solidFill>
                  <a:srgbClr val="FF0000"/>
                </a:solidFill>
                <a:latin typeface="+mn-lt"/>
                <a:sym typeface="Wingdings" pitchFamily="2" charset="2"/>
              </a:rPr>
              <a:t></a:t>
            </a:r>
            <a:r>
              <a:rPr lang="en-US" dirty="0" smtClean="0">
                <a:solidFill>
                  <a:srgbClr val="336699"/>
                </a:solidFill>
                <a:latin typeface="+mn-lt"/>
                <a:sym typeface="Wingdings" pitchFamily="2" charset="2"/>
              </a:rPr>
              <a:t> </a:t>
            </a:r>
            <a:r>
              <a:rPr lang="en-US" dirty="0" err="1" smtClean="0">
                <a:solidFill>
                  <a:srgbClr val="336699"/>
                </a:solidFill>
                <a:latin typeface="+mn-lt"/>
                <a:sym typeface="Wingdings" pitchFamily="2" charset="2"/>
              </a:rPr>
              <a:t>TcpHas</a:t>
            </a:r>
            <a:r>
              <a:rPr lang="en-US" dirty="0" smtClean="0">
                <a:solidFill>
                  <a:srgbClr val="336699"/>
                </a:solidFill>
                <a:latin typeface="+mn-lt"/>
                <a:sym typeface="Wingdings" pitchFamily="2" charset="2"/>
              </a:rPr>
              <a:t> reduces </a:t>
            </a:r>
            <a:r>
              <a:rPr lang="en-US" dirty="0" smtClean="0">
                <a:solidFill>
                  <a:srgbClr val="336699"/>
                </a:solidFill>
                <a:latin typeface="+mn-lt"/>
                <a:sym typeface="Wingdings" pitchFamily="2" charset="2"/>
              </a:rPr>
              <a:t>the queuing delay and the </a:t>
            </a:r>
            <a:r>
              <a:rPr lang="en-US" dirty="0" smtClean="0">
                <a:solidFill>
                  <a:srgbClr val="336699"/>
                </a:solidFill>
                <a:latin typeface="+mn-lt"/>
                <a:sym typeface="Wingdings" pitchFamily="2" charset="2"/>
              </a:rPr>
              <a:t>packet drop rate in the bottleneck link</a:t>
            </a:r>
            <a:endParaRPr lang="en-US" dirty="0" smtClean="0">
              <a:solidFill>
                <a:srgbClr val="FF0000"/>
              </a:solidFill>
              <a:latin typeface="+mn-lt"/>
            </a:endParaRPr>
          </a:p>
        </p:txBody>
      </p:sp>
      <p:sp>
        <p:nvSpPr>
          <p:cNvPr id="15" name="Rectangle 14"/>
          <p:cNvSpPr/>
          <p:nvPr/>
        </p:nvSpPr>
        <p:spPr>
          <a:xfrm>
            <a:off x="380677" y="5261995"/>
            <a:ext cx="8529965" cy="977064"/>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16" name="Picture 1"/>
          <p:cNvPicPr>
            <a:picLocks noChangeAspect="1" noChangeArrowheads="1"/>
          </p:cNvPicPr>
          <p:nvPr/>
        </p:nvPicPr>
        <p:blipFill>
          <a:blip r:embed="rId5"/>
          <a:srcRect/>
          <a:stretch>
            <a:fillRect/>
          </a:stretch>
        </p:blipFill>
        <p:spPr bwMode="auto">
          <a:xfrm>
            <a:off x="4642680" y="1428848"/>
            <a:ext cx="4354040" cy="1967389"/>
          </a:xfrm>
          <a:prstGeom prst="rect">
            <a:avLst/>
          </a:prstGeom>
          <a:noFill/>
          <a:ln w="9525" cap="flat">
            <a:noFill/>
            <a:round/>
            <a:headEnd/>
            <a:tailEnd/>
          </a:ln>
          <a:effectLst/>
        </p:spPr>
      </p:pic>
      <p:sp>
        <p:nvSpPr>
          <p:cNvPr id="2" name="Rectangle 1"/>
          <p:cNvSpPr/>
          <p:nvPr/>
        </p:nvSpPr>
        <p:spPr>
          <a:xfrm>
            <a:off x="1179225" y="3381585"/>
            <a:ext cx="2286075" cy="400110"/>
          </a:xfrm>
          <a:prstGeom prst="rect">
            <a:avLst/>
          </a:prstGeom>
        </p:spPr>
        <p:txBody>
          <a:bodyPr wrap="none">
            <a:spAutoFit/>
          </a:bodyPr>
          <a:lstStyle/>
          <a:p>
            <a:r>
              <a:rPr lang="fr-FR" sz="2000" b="1" dirty="0" smtClean="0">
                <a:solidFill>
                  <a:srgbClr val="000000"/>
                </a:solidFill>
              </a:rPr>
              <a:t>(a) </a:t>
            </a:r>
            <a:r>
              <a:rPr lang="fr-FR" sz="2000" dirty="0" err="1" smtClean="0">
                <a:solidFill>
                  <a:srgbClr val="000000"/>
                </a:solidFill>
              </a:rPr>
              <a:t>Packet</a:t>
            </a:r>
            <a:r>
              <a:rPr lang="fr-FR" sz="2000" dirty="0" smtClean="0">
                <a:solidFill>
                  <a:srgbClr val="000000"/>
                </a:solidFill>
              </a:rPr>
              <a:t> </a:t>
            </a:r>
            <a:r>
              <a:rPr lang="fr-FR" sz="2000" dirty="0">
                <a:solidFill>
                  <a:srgbClr val="000000"/>
                </a:solidFill>
              </a:rPr>
              <a:t>drop rate </a:t>
            </a:r>
            <a:endParaRPr lang="fr-FR" dirty="0"/>
          </a:p>
        </p:txBody>
      </p:sp>
      <p:sp>
        <p:nvSpPr>
          <p:cNvPr id="17" name="Rectangle 16"/>
          <p:cNvSpPr/>
          <p:nvPr/>
        </p:nvSpPr>
        <p:spPr>
          <a:xfrm>
            <a:off x="5554260" y="3447753"/>
            <a:ext cx="2039533" cy="400110"/>
          </a:xfrm>
          <a:prstGeom prst="rect">
            <a:avLst/>
          </a:prstGeom>
        </p:spPr>
        <p:txBody>
          <a:bodyPr wrap="none">
            <a:spAutoFit/>
          </a:bodyPr>
          <a:lstStyle/>
          <a:p>
            <a:r>
              <a:rPr lang="fr-FR" sz="2000" b="1" dirty="0" smtClean="0">
                <a:solidFill>
                  <a:srgbClr val="000000"/>
                </a:solidFill>
              </a:rPr>
              <a:t>(b) </a:t>
            </a:r>
            <a:r>
              <a:rPr lang="fr-FR" sz="2000" dirty="0" smtClean="0">
                <a:solidFill>
                  <a:srgbClr val="000000"/>
                </a:solidFill>
              </a:rPr>
              <a:t>Queuing </a:t>
            </a:r>
            <a:r>
              <a:rPr lang="fr-FR" sz="2000" dirty="0" err="1" smtClean="0">
                <a:solidFill>
                  <a:srgbClr val="000000"/>
                </a:solidFill>
              </a:rPr>
              <a:t>delay</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p:cNvSpPr>
            <a:spLocks noGrp="1"/>
          </p:cNvSpPr>
          <p:nvPr>
            <p:ph type="title"/>
          </p:nvPr>
        </p:nvSpPr>
        <p:spPr>
          <a:xfrm>
            <a:off x="457200" y="508000"/>
            <a:ext cx="8229600" cy="747713"/>
          </a:xfrm>
        </p:spPr>
        <p:txBody>
          <a:bodyPr/>
          <a:lstStyle/>
          <a:p>
            <a:r>
              <a:rPr lang="fr-FR" dirty="0" err="1" smtClean="0"/>
              <a:t>Overview</a:t>
            </a:r>
            <a:endParaRPr lang="fr-FR" dirty="0"/>
          </a:p>
        </p:txBody>
      </p:sp>
      <p:sp>
        <p:nvSpPr>
          <p:cNvPr id="37" name="Espace réservé du contenu 2"/>
          <p:cNvSpPr>
            <a:spLocks noGrp="1"/>
          </p:cNvSpPr>
          <p:nvPr>
            <p:ph sz="half" idx="1"/>
          </p:nvPr>
        </p:nvSpPr>
        <p:spPr>
          <a:xfrm>
            <a:off x="457200" y="1422400"/>
            <a:ext cx="8374380" cy="4703763"/>
          </a:xfrm>
        </p:spPr>
        <p:txBody>
          <a:bodyPr/>
          <a:lstStyle/>
          <a:p>
            <a:pPr marL="457200" indent="-457200">
              <a:buFont typeface="+mj-lt"/>
              <a:buAutoNum type="arabicPeriod"/>
            </a:pPr>
            <a:r>
              <a:rPr lang="fr-FR" dirty="0" smtClean="0">
                <a:solidFill>
                  <a:schemeClr val="accent1">
                    <a:lumMod val="20000"/>
                    <a:lumOff val="80000"/>
                  </a:schemeClr>
                </a:solidFill>
              </a:rPr>
              <a:t>Introduction</a:t>
            </a:r>
          </a:p>
          <a:p>
            <a:pPr marL="457200" indent="-457200">
              <a:buFont typeface="+mj-lt"/>
              <a:buAutoNum type="arabicPeriod"/>
            </a:pPr>
            <a:endParaRPr lang="fr-FR" dirty="0" smtClean="0"/>
          </a:p>
          <a:p>
            <a:pPr marL="457200" indent="-457200">
              <a:buFont typeface="+mj-lt"/>
              <a:buAutoNum type="arabicPeriod"/>
            </a:pPr>
            <a:r>
              <a:rPr lang="fr-FR" dirty="0" err="1" smtClean="0">
                <a:solidFill>
                  <a:schemeClr val="accent1">
                    <a:lumMod val="20000"/>
                    <a:lumOff val="80000"/>
                  </a:schemeClr>
                </a:solidFill>
              </a:rPr>
              <a:t>TcpHas</a:t>
            </a:r>
            <a:r>
              <a:rPr lang="fr-FR" dirty="0" smtClean="0">
                <a:solidFill>
                  <a:schemeClr val="accent1">
                    <a:lumMod val="20000"/>
                    <a:lumOff val="80000"/>
                  </a:schemeClr>
                </a:solidFill>
              </a:rPr>
              <a:t> Description</a:t>
            </a:r>
            <a:endParaRPr lang="fr-FR" dirty="0" smtClean="0"/>
          </a:p>
          <a:p>
            <a:pPr marL="457200" indent="-457200">
              <a:buFont typeface="+mj-lt"/>
              <a:buAutoNum type="arabicPeriod"/>
            </a:pPr>
            <a:endParaRPr lang="fr-FR" dirty="0" smtClean="0"/>
          </a:p>
          <a:p>
            <a:pPr marL="457200" indent="-457200">
              <a:buFont typeface="+mj-lt"/>
              <a:buAutoNum type="arabicPeriod"/>
            </a:pPr>
            <a:r>
              <a:rPr lang="fr-FR" smtClean="0">
                <a:solidFill>
                  <a:schemeClr val="accent1">
                    <a:lumMod val="20000"/>
                    <a:lumOff val="80000"/>
                  </a:schemeClr>
                </a:solidFill>
              </a:rPr>
              <a:t>Framework</a:t>
            </a:r>
            <a:endParaRPr lang="fr-FR" dirty="0" smtClean="0">
              <a:solidFill>
                <a:schemeClr val="accent1">
                  <a:lumMod val="20000"/>
                  <a:lumOff val="80000"/>
                </a:schemeClr>
              </a:solidFill>
            </a:endParaRPr>
          </a:p>
          <a:p>
            <a:pPr marL="457200" indent="-457200">
              <a:buFont typeface="+mj-lt"/>
              <a:buAutoNum type="arabicPeriod"/>
            </a:pPr>
            <a:endParaRPr lang="fr-FR" dirty="0" smtClean="0">
              <a:solidFill>
                <a:schemeClr val="accent1">
                  <a:lumMod val="20000"/>
                  <a:lumOff val="80000"/>
                </a:schemeClr>
              </a:solidFill>
            </a:endParaRPr>
          </a:p>
          <a:p>
            <a:pPr marL="457200" indent="-457200">
              <a:buFont typeface="+mj-lt"/>
              <a:buAutoNum type="arabicPeriod"/>
            </a:pPr>
            <a:r>
              <a:rPr lang="fr-FR" dirty="0" err="1" smtClean="0">
                <a:solidFill>
                  <a:schemeClr val="accent1">
                    <a:lumMod val="20000"/>
                    <a:lumOff val="80000"/>
                  </a:schemeClr>
                </a:solidFill>
              </a:rPr>
              <a:t>TcpHas</a:t>
            </a:r>
            <a:r>
              <a:rPr lang="fr-FR" dirty="0" smtClean="0">
                <a:solidFill>
                  <a:schemeClr val="accent1">
                    <a:lumMod val="20000"/>
                    <a:lumOff val="80000"/>
                  </a:schemeClr>
                </a:solidFill>
              </a:rPr>
              <a:t> Evaluation</a:t>
            </a:r>
          </a:p>
          <a:p>
            <a:pPr marL="457200" indent="-457200">
              <a:buFont typeface="+mj-lt"/>
              <a:buAutoNum type="arabicPeriod"/>
            </a:pPr>
            <a:endParaRPr lang="fr-FR" dirty="0" smtClean="0">
              <a:solidFill>
                <a:schemeClr val="accent1">
                  <a:lumMod val="20000"/>
                  <a:lumOff val="80000"/>
                </a:schemeClr>
              </a:solidFill>
            </a:endParaRPr>
          </a:p>
          <a:p>
            <a:pPr marL="457200" indent="-457200">
              <a:buFont typeface="+mj-lt"/>
              <a:buAutoNum type="arabicPeriod"/>
            </a:pPr>
            <a:r>
              <a:rPr lang="fr-FR" dirty="0" smtClean="0"/>
              <a:t>Conclusion and Future </a:t>
            </a:r>
            <a:r>
              <a:rPr lang="fr-FR" dirty="0" err="1" smtClean="0"/>
              <a:t>Work</a:t>
            </a:r>
            <a:endParaRPr lang="fr-FR" dirty="0">
              <a:solidFill>
                <a:schemeClr val="accent1">
                  <a:lumMod val="20000"/>
                  <a:lumOff val="80000"/>
                </a:schemeClr>
              </a:solidFill>
            </a:endParaRPr>
          </a:p>
        </p:txBody>
      </p:sp>
      <p:sp>
        <p:nvSpPr>
          <p:cNvPr id="38" name="Espace réservé du numéro de diapositive 4"/>
          <p:cNvSpPr>
            <a:spLocks noGrp="1"/>
          </p:cNvSpPr>
          <p:nvPr>
            <p:ph type="sldNum" sz="quarter" idx="12"/>
          </p:nvPr>
        </p:nvSpPr>
        <p:spPr>
          <a:xfrm>
            <a:off x="7884160" y="6356350"/>
            <a:ext cx="802640" cy="365125"/>
          </a:xfrm>
        </p:spPr>
        <p:txBody>
          <a:bodyPr/>
          <a:lstStyle/>
          <a:p>
            <a:pPr>
              <a:defRPr/>
            </a:pPr>
            <a:fld id="{06F3B16B-D631-C643-A7A4-BD9C53EE71C3}" type="slidenum">
              <a:rPr lang="fr-FR" smtClean="0"/>
              <a:pPr>
                <a:defRPr/>
              </a:pPr>
              <a:t>17</a:t>
            </a:fld>
            <a:endParaRPr lang="fr-FR"/>
          </a:p>
        </p:txBody>
      </p:sp>
      <p:pic>
        <p:nvPicPr>
          <p:cNvPr id="9" name="Picture 5" descr="C:\Users\ngtd5579\Downloads\0Orange_Logo.png"/>
          <p:cNvPicPr>
            <a:picLocks noChangeAspect="1" noChangeArrowheads="1"/>
          </p:cNvPicPr>
          <p:nvPr/>
        </p:nvPicPr>
        <p:blipFill>
          <a:blip r:embed="rId3"/>
          <a:srcRect/>
          <a:stretch>
            <a:fillRect/>
          </a:stretch>
        </p:blipFill>
        <p:spPr bwMode="auto">
          <a:xfrm>
            <a:off x="99060" y="0"/>
            <a:ext cx="624840" cy="624840"/>
          </a:xfrm>
          <a:prstGeom prst="rect">
            <a:avLst/>
          </a:prstGeom>
          <a:noFill/>
        </p:spPr>
      </p:pic>
      <p:sp>
        <p:nvSpPr>
          <p:cNvPr id="10" name="ZoneTexte 9"/>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lumMod val="65000"/>
                  </a:schemeClr>
                </a:solidFill>
              </a:rPr>
              <a:t>Introduction</a:t>
            </a:r>
            <a:r>
              <a:rPr lang="fr-FR" sz="1400" b="1" dirty="0">
                <a:solidFill>
                  <a:schemeClr val="bg1">
                    <a:lumMod val="50000"/>
                  </a:schemeClr>
                </a:solidFill>
              </a:rPr>
              <a:t>	</a:t>
            </a:r>
            <a:r>
              <a:rPr lang="fr-FR" sz="1400" b="1" dirty="0" err="1" smtClean="0">
                <a:solidFill>
                  <a:schemeClr val="bg1">
                    <a:lumMod val="65000"/>
                  </a:schemeClr>
                </a:solidFill>
              </a:rPr>
              <a:t>TcpHas</a:t>
            </a:r>
            <a:r>
              <a:rPr lang="fr-FR" sz="1400" b="1" dirty="0" smtClean="0">
                <a:solidFill>
                  <a:schemeClr val="bg1">
                    <a:lumMod val="50000"/>
                  </a:schemeClr>
                </a:solidFill>
              </a:rPr>
              <a:t>	</a:t>
            </a:r>
            <a:r>
              <a:rPr lang="fr-FR" sz="1400" b="1" dirty="0" smtClean="0">
                <a:solidFill>
                  <a:schemeClr val="bg1">
                    <a:lumMod val="65000"/>
                  </a:schemeClr>
                </a:solidFill>
              </a:rPr>
              <a:t> </a:t>
            </a:r>
            <a:r>
              <a:rPr lang="fr-FR" sz="1400" b="1" dirty="0" smtClean="0">
                <a:solidFill>
                  <a:schemeClr val="bg1">
                    <a:lumMod val="65000"/>
                  </a:schemeClr>
                </a:solidFill>
              </a:rPr>
              <a:t>Framework</a:t>
            </a:r>
            <a:r>
              <a:rPr lang="fr-FR" sz="1400" b="1" dirty="0">
                <a:solidFill>
                  <a:schemeClr val="bg1">
                    <a:lumMod val="50000"/>
                  </a:schemeClr>
                </a:solidFill>
              </a:rPr>
              <a:t>	</a:t>
            </a:r>
            <a:r>
              <a:rPr lang="fr-FR" sz="1400" b="1" dirty="0" smtClean="0">
                <a:solidFill>
                  <a:schemeClr val="bg1">
                    <a:lumMod val="50000"/>
                  </a:schemeClr>
                </a:solidFill>
              </a:rPr>
              <a:t>	</a:t>
            </a:r>
            <a:r>
              <a:rPr lang="fr-FR" sz="1400" b="1" dirty="0" smtClean="0">
                <a:solidFill>
                  <a:schemeClr val="bg1">
                    <a:lumMod val="65000"/>
                  </a:schemeClr>
                </a:solidFill>
              </a:rPr>
              <a:t>Evaluation</a:t>
            </a:r>
            <a:r>
              <a:rPr lang="fr-FR" sz="1400" b="1" dirty="0" smtClean="0">
                <a:solidFill>
                  <a:schemeClr val="bg1">
                    <a:lumMod val="50000"/>
                  </a:schemeClr>
                </a:solidFill>
              </a:rPr>
              <a:t>	</a:t>
            </a:r>
            <a:r>
              <a:rPr lang="fr-FR" sz="1400" b="1" dirty="0" smtClean="0">
                <a:solidFill>
                  <a:schemeClr val="bg1"/>
                </a:solidFill>
              </a:rPr>
              <a:t>Conclusion</a:t>
            </a:r>
            <a:endParaRPr lang="fr-FR" sz="1400" b="1" dirty="0">
              <a:solidFill>
                <a:schemeClr val="bg1"/>
              </a:solidFill>
            </a:endParaRPr>
          </a:p>
        </p:txBody>
      </p:sp>
      <p:pic>
        <p:nvPicPr>
          <p:cNvPr id="11" name="Picture 111"/>
          <p:cNvPicPr>
            <a:picLocks noChangeAspect="1" noChangeArrowheads="1"/>
          </p:cNvPicPr>
          <p:nvPr/>
        </p:nvPicPr>
        <p:blipFill>
          <a:blip r:embed="rId4"/>
          <a:srcRect/>
          <a:stretch>
            <a:fillRect/>
          </a:stretch>
        </p:blipFill>
        <p:spPr bwMode="auto">
          <a:xfrm>
            <a:off x="6349568" y="85302"/>
            <a:ext cx="1079500" cy="503237"/>
          </a:xfrm>
          <a:prstGeom prst="rect">
            <a:avLst/>
          </a:prstGeom>
          <a:noFill/>
          <a:ln w="9525" cap="flat">
            <a:noFill/>
            <a:round/>
            <a:headEnd/>
            <a:tailEnd/>
          </a:ln>
          <a:effectLst/>
        </p:spPr>
      </p:pic>
      <p:sp>
        <p:nvSpPr>
          <p:cNvPr id="12" name="ZoneTexte 11"/>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and Future </a:t>
            </a:r>
            <a:r>
              <a:rPr lang="fr-FR" dirty="0" err="1" smtClean="0"/>
              <a:t>Work</a:t>
            </a:r>
            <a:endParaRPr lang="fr-FR" dirty="0"/>
          </a:p>
        </p:txBody>
      </p:sp>
      <p:sp>
        <p:nvSpPr>
          <p:cNvPr id="3" name="Espace réservé du contenu 2"/>
          <p:cNvSpPr>
            <a:spLocks noGrp="1"/>
          </p:cNvSpPr>
          <p:nvPr>
            <p:ph sz="half" idx="1"/>
          </p:nvPr>
        </p:nvSpPr>
        <p:spPr>
          <a:xfrm>
            <a:off x="457199" y="1258506"/>
            <a:ext cx="8453888" cy="4703763"/>
          </a:xfrm>
        </p:spPr>
        <p:txBody>
          <a:bodyPr/>
          <a:lstStyle/>
          <a:p>
            <a:pPr marL="0" indent="0">
              <a:buNone/>
            </a:pPr>
            <a:endParaRPr lang="en-US" sz="1800" dirty="0"/>
          </a:p>
          <a:p>
            <a:r>
              <a:rPr lang="en-US" sz="1800" dirty="0" err="1" smtClean="0"/>
              <a:t>TcpHas</a:t>
            </a:r>
            <a:r>
              <a:rPr lang="en-US" sz="1800" dirty="0" smtClean="0"/>
              <a:t>: HAS-based TCP Variant</a:t>
            </a:r>
          </a:p>
          <a:p>
            <a:pPr lvl="1"/>
            <a:r>
              <a:rPr lang="en-US" sz="1600" dirty="0" smtClean="0"/>
              <a:t>A novel </a:t>
            </a:r>
            <a:r>
              <a:rPr lang="en-US" sz="1600" dirty="0" smtClean="0">
                <a:solidFill>
                  <a:srgbClr val="FF3300"/>
                </a:solidFill>
              </a:rPr>
              <a:t>server-based</a:t>
            </a:r>
            <a:r>
              <a:rPr lang="en-US" sz="1600" dirty="0" smtClean="0"/>
              <a:t> shaping method </a:t>
            </a:r>
            <a:r>
              <a:rPr lang="en-US" sz="1600" dirty="0" smtClean="0">
                <a:solidFill>
                  <a:srgbClr val="FF3300"/>
                </a:solidFill>
              </a:rPr>
              <a:t>totally</a:t>
            </a:r>
            <a:r>
              <a:rPr lang="en-US" sz="1600" dirty="0" smtClean="0"/>
              <a:t> implemented in </a:t>
            </a:r>
            <a:r>
              <a:rPr lang="en-US" sz="1600" dirty="0" smtClean="0">
                <a:solidFill>
                  <a:srgbClr val="FF3300"/>
                </a:solidFill>
              </a:rPr>
              <a:t>TCP</a:t>
            </a:r>
            <a:r>
              <a:rPr lang="en-US" sz="1600" dirty="0" smtClean="0"/>
              <a:t> layer</a:t>
            </a:r>
          </a:p>
          <a:p>
            <a:pPr lvl="1"/>
            <a:r>
              <a:rPr lang="en-US" sz="1600" dirty="0" smtClean="0"/>
              <a:t>Requires the knowledge of the </a:t>
            </a:r>
            <a:r>
              <a:rPr lang="en-US" sz="1600" dirty="0" smtClean="0">
                <a:solidFill>
                  <a:srgbClr val="FF3300"/>
                </a:solidFill>
              </a:rPr>
              <a:t>encoding bitrates </a:t>
            </a:r>
            <a:r>
              <a:rPr lang="en-US" sz="1600" dirty="0" smtClean="0"/>
              <a:t>of available quality levels </a:t>
            </a:r>
          </a:p>
          <a:p>
            <a:pPr lvl="1"/>
            <a:r>
              <a:rPr lang="en-US" sz="1600" dirty="0" smtClean="0"/>
              <a:t>Inspired from </a:t>
            </a:r>
            <a:r>
              <a:rPr lang="en-US" sz="1600" dirty="0" smtClean="0">
                <a:solidFill>
                  <a:srgbClr val="FF3300"/>
                </a:solidFill>
              </a:rPr>
              <a:t>TIBET</a:t>
            </a:r>
            <a:r>
              <a:rPr lang="en-US" sz="1600" dirty="0" smtClean="0"/>
              <a:t> to estimate available bandwidth</a:t>
            </a:r>
          </a:p>
          <a:p>
            <a:pPr lvl="1"/>
            <a:r>
              <a:rPr lang="en-US" sz="1600" dirty="0" smtClean="0"/>
              <a:t>updates </a:t>
            </a:r>
            <a:r>
              <a:rPr lang="en-US" sz="1600" i="1" dirty="0" err="1" smtClean="0">
                <a:solidFill>
                  <a:srgbClr val="FF3300"/>
                </a:solidFill>
              </a:rPr>
              <a:t>ssthresh</a:t>
            </a:r>
            <a:r>
              <a:rPr lang="en-US" sz="1600" dirty="0" smtClean="0">
                <a:solidFill>
                  <a:srgbClr val="FF3300"/>
                </a:solidFill>
              </a:rPr>
              <a:t> </a:t>
            </a:r>
            <a:r>
              <a:rPr lang="en-US" sz="1600" dirty="0"/>
              <a:t>when </a:t>
            </a:r>
            <a:r>
              <a:rPr lang="en-US" sz="1600" dirty="0" smtClean="0"/>
              <a:t>detecting a </a:t>
            </a:r>
            <a:r>
              <a:rPr lang="en-US" sz="1600" dirty="0"/>
              <a:t>congestion event or after an idle period, </a:t>
            </a:r>
            <a:r>
              <a:rPr lang="en-US" sz="1600" dirty="0" smtClean="0"/>
              <a:t>and modifies </a:t>
            </a:r>
            <a:r>
              <a:rPr lang="en-US" sz="1600" i="1" dirty="0" err="1" smtClean="0">
                <a:solidFill>
                  <a:srgbClr val="FF3300"/>
                </a:solidFill>
              </a:rPr>
              <a:t>cwnd</a:t>
            </a:r>
            <a:r>
              <a:rPr lang="en-US" sz="1600" dirty="0" smtClean="0"/>
              <a:t> during </a:t>
            </a:r>
            <a:r>
              <a:rPr lang="en-US" sz="1600" dirty="0"/>
              <a:t>congestion avoidance phase.</a:t>
            </a:r>
            <a:endParaRPr lang="en-US" sz="9600" dirty="0" smtClean="0"/>
          </a:p>
          <a:p>
            <a:pPr lvl="1"/>
            <a:r>
              <a:rPr lang="en-US" sz="1600" dirty="0" smtClean="0">
                <a:solidFill>
                  <a:srgbClr val="FF6600"/>
                </a:solidFill>
              </a:rPr>
              <a:t>Improves</a:t>
            </a:r>
            <a:r>
              <a:rPr lang="en-US" sz="1600" dirty="0"/>
              <a:t>:</a:t>
            </a:r>
            <a:endParaRPr lang="en-US" sz="1600" dirty="0" smtClean="0"/>
          </a:p>
          <a:p>
            <a:pPr lvl="2"/>
            <a:r>
              <a:rPr lang="en-US" sz="1400" dirty="0" err="1" smtClean="0">
                <a:solidFill>
                  <a:srgbClr val="FF3300"/>
                </a:solidFill>
              </a:rPr>
              <a:t>QoE</a:t>
            </a:r>
            <a:r>
              <a:rPr lang="en-US" sz="1400" dirty="0" smtClean="0"/>
              <a:t> of HAS </a:t>
            </a:r>
            <a:r>
              <a:rPr lang="en-US" sz="1400" dirty="0"/>
              <a:t>(stability, optimal quality selection) </a:t>
            </a:r>
          </a:p>
          <a:p>
            <a:pPr lvl="2"/>
            <a:r>
              <a:rPr lang="en-US" sz="1400" dirty="0" err="1" smtClean="0">
                <a:solidFill>
                  <a:srgbClr val="FF3300"/>
                </a:solidFill>
              </a:rPr>
              <a:t>QoS</a:t>
            </a:r>
            <a:r>
              <a:rPr lang="en-US" sz="1400" dirty="0" smtClean="0"/>
              <a:t> of access network </a:t>
            </a:r>
            <a:r>
              <a:rPr lang="en-US" sz="1400" dirty="0"/>
              <a:t>(less packet drop rate,  less queueing delay) </a:t>
            </a:r>
            <a:endParaRPr lang="en-US" sz="1400" dirty="0" smtClean="0"/>
          </a:p>
          <a:p>
            <a:pPr lvl="1"/>
            <a:endParaRPr lang="en-US" sz="1600" dirty="0"/>
          </a:p>
          <a:p>
            <a:pPr lvl="0"/>
            <a:r>
              <a:rPr lang="en-US" sz="1800" dirty="0" smtClean="0"/>
              <a:t>Future Work</a:t>
            </a:r>
          </a:p>
          <a:p>
            <a:pPr lvl="1"/>
            <a:r>
              <a:rPr lang="en-US" sz="1600" dirty="0" smtClean="0"/>
              <a:t>Live </a:t>
            </a:r>
            <a:r>
              <a:rPr lang="en-US" sz="1600" dirty="0"/>
              <a:t>streaming service and </a:t>
            </a:r>
            <a:r>
              <a:rPr lang="en-US" sz="1600" dirty="0" smtClean="0"/>
              <a:t>unstable network conditions</a:t>
            </a:r>
          </a:p>
          <a:p>
            <a:pPr lvl="1"/>
            <a:r>
              <a:rPr lang="en-US" sz="1600" dirty="0"/>
              <a:t>R</a:t>
            </a:r>
            <a:r>
              <a:rPr lang="en-US" sz="1600" dirty="0" smtClean="0"/>
              <a:t>eal </a:t>
            </a:r>
            <a:r>
              <a:rPr lang="en-US" sz="1600" dirty="0"/>
              <a:t>software and networks.</a:t>
            </a:r>
            <a:endParaRPr lang="en-US" sz="4400" dirty="0"/>
          </a:p>
          <a:p>
            <a:pPr lvl="1"/>
            <a:endParaRPr lang="en-US" sz="1600" dirty="0" smtClean="0"/>
          </a:p>
          <a:p>
            <a:pPr lvl="1"/>
            <a:endParaRPr lang="en-US" sz="1600" dirty="0" smtClean="0"/>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18</a:t>
            </a:fld>
            <a:endParaRPr lang="fr-FR"/>
          </a:p>
        </p:txBody>
      </p:sp>
      <p:pic>
        <p:nvPicPr>
          <p:cNvPr id="10"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sp>
        <p:nvSpPr>
          <p:cNvPr id="12" name="Rectangle 11"/>
          <p:cNvSpPr/>
          <p:nvPr/>
        </p:nvSpPr>
        <p:spPr>
          <a:xfrm>
            <a:off x="411480" y="4169301"/>
            <a:ext cx="8352428" cy="1251789"/>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4" name="ZoneTexte 13"/>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lumMod val="65000"/>
                  </a:schemeClr>
                </a:solidFill>
              </a:rPr>
              <a:t>Introduction</a:t>
            </a:r>
            <a:r>
              <a:rPr lang="fr-FR" sz="1400" b="1" dirty="0">
                <a:solidFill>
                  <a:schemeClr val="bg1">
                    <a:lumMod val="50000"/>
                  </a:schemeClr>
                </a:solidFill>
              </a:rPr>
              <a:t>	</a:t>
            </a:r>
            <a:r>
              <a:rPr lang="fr-FR" sz="1400" b="1" dirty="0" err="1" smtClean="0">
                <a:solidFill>
                  <a:schemeClr val="bg1">
                    <a:lumMod val="65000"/>
                  </a:schemeClr>
                </a:solidFill>
              </a:rPr>
              <a:t>TcpHas</a:t>
            </a:r>
            <a:r>
              <a:rPr lang="fr-FR" sz="1400" b="1" dirty="0" smtClean="0">
                <a:solidFill>
                  <a:schemeClr val="bg1">
                    <a:lumMod val="50000"/>
                  </a:schemeClr>
                </a:solidFill>
              </a:rPr>
              <a:t>	</a:t>
            </a:r>
            <a:r>
              <a:rPr lang="fr-FR" sz="1400" b="1" dirty="0" smtClean="0">
                <a:solidFill>
                  <a:schemeClr val="bg1">
                    <a:lumMod val="65000"/>
                  </a:schemeClr>
                </a:solidFill>
              </a:rPr>
              <a:t> </a:t>
            </a:r>
            <a:r>
              <a:rPr lang="fr-FR" sz="1400" b="1" dirty="0" smtClean="0">
                <a:solidFill>
                  <a:schemeClr val="bg1">
                    <a:lumMod val="65000"/>
                  </a:schemeClr>
                </a:solidFill>
              </a:rPr>
              <a:t>Framework</a:t>
            </a:r>
            <a:r>
              <a:rPr lang="fr-FR" sz="1400" b="1" dirty="0">
                <a:solidFill>
                  <a:schemeClr val="bg1">
                    <a:lumMod val="50000"/>
                  </a:schemeClr>
                </a:solidFill>
              </a:rPr>
              <a:t>	</a:t>
            </a:r>
            <a:r>
              <a:rPr lang="fr-FR" sz="1400" b="1" dirty="0" smtClean="0">
                <a:solidFill>
                  <a:schemeClr val="bg1">
                    <a:lumMod val="50000"/>
                  </a:schemeClr>
                </a:solidFill>
              </a:rPr>
              <a:t>	</a:t>
            </a:r>
            <a:r>
              <a:rPr lang="fr-FR" sz="1400" b="1" dirty="0" smtClean="0">
                <a:solidFill>
                  <a:schemeClr val="bg1">
                    <a:lumMod val="65000"/>
                  </a:schemeClr>
                </a:solidFill>
              </a:rPr>
              <a:t>Evaluation</a:t>
            </a:r>
            <a:r>
              <a:rPr lang="fr-FR" sz="1400" b="1" dirty="0" smtClean="0">
                <a:solidFill>
                  <a:schemeClr val="bg1">
                    <a:lumMod val="50000"/>
                  </a:schemeClr>
                </a:solidFill>
              </a:rPr>
              <a:t>	</a:t>
            </a:r>
            <a:r>
              <a:rPr lang="fr-FR" sz="1400" b="1" dirty="0" smtClean="0">
                <a:solidFill>
                  <a:schemeClr val="bg1"/>
                </a:solidFill>
              </a:rPr>
              <a:t>Conclusion</a:t>
            </a:r>
            <a:endParaRPr lang="fr-FR" sz="1400" b="1" dirty="0">
              <a:solidFill>
                <a:schemeClr val="bg1"/>
              </a:solidFill>
            </a:endParaRPr>
          </a:p>
        </p:txBody>
      </p:sp>
      <p:pic>
        <p:nvPicPr>
          <p:cNvPr id="15" name="Picture 111"/>
          <p:cNvPicPr>
            <a:picLocks noChangeAspect="1" noChangeArrowheads="1"/>
          </p:cNvPicPr>
          <p:nvPr/>
        </p:nvPicPr>
        <p:blipFill>
          <a:blip r:embed="rId3"/>
          <a:srcRect/>
          <a:stretch>
            <a:fillRect/>
          </a:stretch>
        </p:blipFill>
        <p:spPr bwMode="auto">
          <a:xfrm>
            <a:off x="6349568" y="85302"/>
            <a:ext cx="1079500" cy="503237"/>
          </a:xfrm>
          <a:prstGeom prst="rect">
            <a:avLst/>
          </a:prstGeom>
          <a:noFill/>
          <a:ln w="9525" cap="flat">
            <a:noFill/>
            <a:round/>
            <a:headEnd/>
            <a:tailEnd/>
          </a:ln>
          <a:effectLst/>
        </p:spPr>
      </p:pic>
      <p:sp>
        <p:nvSpPr>
          <p:cNvPr id="16" name="ZoneTexte 15"/>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t>Thank</a:t>
            </a:r>
            <a:r>
              <a:rPr lang="fr-FR" dirty="0" smtClean="0"/>
              <a:t> </a:t>
            </a:r>
            <a:r>
              <a:rPr lang="fr-FR" dirty="0" err="1" smtClean="0"/>
              <a:t>you</a:t>
            </a:r>
            <a:r>
              <a:rPr lang="fr-FR" dirty="0" smtClean="0"/>
              <a:t> for </a:t>
            </a:r>
            <a:r>
              <a:rPr lang="fr-FR" dirty="0" err="1" smtClean="0"/>
              <a:t>your</a:t>
            </a:r>
            <a:r>
              <a:rPr lang="fr-FR" dirty="0" smtClean="0"/>
              <a:t> attention</a:t>
            </a:r>
            <a:endParaRPr lang="fr-FR" dirty="0"/>
          </a:p>
        </p:txBody>
      </p:sp>
      <p:sp>
        <p:nvSpPr>
          <p:cNvPr id="3" name="Espace réservé du texte 2"/>
          <p:cNvSpPr>
            <a:spLocks noGrp="1"/>
          </p:cNvSpPr>
          <p:nvPr>
            <p:ph type="body" idx="1"/>
          </p:nvPr>
        </p:nvSpPr>
        <p:spPr>
          <a:xfrm>
            <a:off x="477521" y="3092918"/>
            <a:ext cx="8209279" cy="519559"/>
          </a:xfrm>
        </p:spPr>
        <p:txBody>
          <a:bodyPr/>
          <a:lstStyle/>
          <a:p>
            <a:pPr algn="ctr"/>
            <a:r>
              <a:rPr lang="fr-FR" sz="4000" dirty="0" smtClean="0">
                <a:solidFill>
                  <a:schemeClr val="tx2"/>
                </a:solidFill>
              </a:rPr>
              <a:t>Questions ?</a:t>
            </a:r>
            <a:endParaRPr lang="fr-FR" sz="4000" dirty="0">
              <a:solidFill>
                <a:schemeClr val="tx2"/>
              </a:solidFill>
            </a:endParaRPr>
          </a:p>
        </p:txBody>
      </p:sp>
      <p:pic>
        <p:nvPicPr>
          <p:cNvPr id="5" name="Picture 5" descr="C:\Users\ngtd5579\Downloads\0Orange_Logo.png"/>
          <p:cNvPicPr>
            <a:picLocks noChangeAspect="1" noChangeArrowheads="1"/>
          </p:cNvPicPr>
          <p:nvPr/>
        </p:nvPicPr>
        <p:blipFill>
          <a:blip r:embed="rId3"/>
          <a:srcRect/>
          <a:stretch>
            <a:fillRect/>
          </a:stretch>
        </p:blipFill>
        <p:spPr bwMode="auto">
          <a:xfrm>
            <a:off x="99060" y="0"/>
            <a:ext cx="624840" cy="624840"/>
          </a:xfrm>
          <a:prstGeom prst="rect">
            <a:avLst/>
          </a:prstGeom>
          <a:noFill/>
        </p:spPr>
      </p:pic>
      <p:sp>
        <p:nvSpPr>
          <p:cNvPr id="9" name="Espace réservé du numéro de diapositive 8"/>
          <p:cNvSpPr>
            <a:spLocks noGrp="1"/>
          </p:cNvSpPr>
          <p:nvPr>
            <p:ph type="sldNum" sz="quarter" idx="12"/>
          </p:nvPr>
        </p:nvSpPr>
        <p:spPr/>
        <p:txBody>
          <a:bodyPr/>
          <a:lstStyle/>
          <a:p>
            <a:pPr>
              <a:defRPr/>
            </a:pPr>
            <a:fld id="{06F3B16B-D631-C643-A7A4-BD9C53EE71C3}" type="slidenum">
              <a:rPr lang="fr-FR" smtClean="0">
                <a:solidFill>
                  <a:schemeClr val="tx1"/>
                </a:solidFill>
              </a:rPr>
              <a:pPr>
                <a:defRPr/>
              </a:pPr>
              <a:t>19</a:t>
            </a:fld>
            <a:endParaRPr lang="fr-FR" dirty="0">
              <a:solidFill>
                <a:schemeClr val="tx1"/>
              </a:solidFill>
            </a:endParaRPr>
          </a:p>
        </p:txBody>
      </p:sp>
      <p:pic>
        <p:nvPicPr>
          <p:cNvPr id="7" name="Picture 111"/>
          <p:cNvPicPr>
            <a:picLocks noChangeAspect="1" noChangeArrowheads="1"/>
          </p:cNvPicPr>
          <p:nvPr/>
        </p:nvPicPr>
        <p:blipFill>
          <a:blip r:embed="rId4"/>
          <a:srcRect/>
          <a:stretch>
            <a:fillRect/>
          </a:stretch>
        </p:blipFill>
        <p:spPr bwMode="auto">
          <a:xfrm>
            <a:off x="6238178" y="139107"/>
            <a:ext cx="1079500" cy="503237"/>
          </a:xfrm>
          <a:prstGeom prst="rect">
            <a:avLst/>
          </a:prstGeom>
          <a:noFill/>
          <a:ln w="9525" cap="flat">
            <a:noFill/>
            <a:round/>
            <a:headEnd/>
            <a:tailEnd/>
          </a:ln>
          <a:effectLst/>
        </p:spPr>
      </p:pic>
      <p:sp>
        <p:nvSpPr>
          <p:cNvPr id="8" name="ZoneTexte 7"/>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Tree>
    <p:extLst>
      <p:ext uri="{BB962C8B-B14F-4D97-AF65-F5344CB8AC3E}">
        <p14:creationId xmlns:p14="http://schemas.microsoft.com/office/powerpoint/2010/main" val="2565416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HTTP Adaptive Streaming</a:t>
            </a:r>
            <a:endParaRPr lang="fr-FR" dirty="0"/>
          </a:p>
        </p:txBody>
      </p:sp>
      <p:pic>
        <p:nvPicPr>
          <p:cNvPr id="4" name="Picture 5" descr="C:\Users\ngtd5579\Downloads\0Orange_Logo.png"/>
          <p:cNvPicPr>
            <a:picLocks noChangeAspect="1" noChangeArrowheads="1"/>
          </p:cNvPicPr>
          <p:nvPr/>
        </p:nvPicPr>
        <p:blipFill>
          <a:blip r:embed="rId3"/>
          <a:srcRect/>
          <a:stretch>
            <a:fillRect/>
          </a:stretch>
        </p:blipFill>
        <p:spPr bwMode="auto">
          <a:xfrm>
            <a:off x="99060" y="0"/>
            <a:ext cx="624840" cy="624840"/>
          </a:xfrm>
          <a:prstGeom prst="rect">
            <a:avLst/>
          </a:prstGeom>
          <a:noFill/>
        </p:spPr>
      </p:pic>
      <p:sp>
        <p:nvSpPr>
          <p:cNvPr id="5" name="ZoneTexte 4"/>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solidFill>
              </a:rPr>
              <a:t>Introduction</a:t>
            </a:r>
            <a:r>
              <a:rPr lang="fr-FR" sz="1400" b="1" dirty="0">
                <a:solidFill>
                  <a:schemeClr val="bg1">
                    <a:lumMod val="50000"/>
                  </a:schemeClr>
                </a:solidFill>
              </a:rPr>
              <a:t>	</a:t>
            </a:r>
            <a:r>
              <a:rPr lang="fr-FR" sz="1400" b="1" dirty="0" err="1" smtClean="0">
                <a:solidFill>
                  <a:schemeClr val="bg1">
                    <a:lumMod val="50000"/>
                  </a:schemeClr>
                </a:solidFill>
              </a:rPr>
              <a:t>TcpHas</a:t>
            </a:r>
            <a:r>
              <a:rPr lang="fr-FR" sz="1400" b="1" dirty="0" smtClean="0">
                <a:solidFill>
                  <a:schemeClr val="bg1">
                    <a:lumMod val="50000"/>
                  </a:schemeClr>
                </a:solidFill>
              </a:rPr>
              <a:t>	 </a:t>
            </a:r>
            <a:r>
              <a:rPr lang="fr-FR" sz="1400" b="1" dirty="0" smtClean="0">
                <a:solidFill>
                  <a:schemeClr val="bg1">
                    <a:lumMod val="50000"/>
                  </a:schemeClr>
                </a:solidFill>
              </a:rPr>
              <a:t>Framework</a:t>
            </a:r>
            <a:r>
              <a:rPr lang="fr-FR" sz="1400" b="1" dirty="0">
                <a:solidFill>
                  <a:schemeClr val="bg1">
                    <a:lumMod val="50000"/>
                  </a:schemeClr>
                </a:solidFill>
              </a:rPr>
              <a:t>	</a:t>
            </a:r>
            <a:r>
              <a:rPr lang="fr-FR" sz="1400" b="1" dirty="0" smtClean="0">
                <a:solidFill>
                  <a:schemeClr val="bg1">
                    <a:lumMod val="50000"/>
                  </a:schemeClr>
                </a:solidFill>
              </a:rPr>
              <a:t>	Evaluation</a:t>
            </a:r>
            <a:r>
              <a:rPr lang="fr-FR" sz="1400" b="1" dirty="0" smtClean="0">
                <a:solidFill>
                  <a:schemeClr val="bg1">
                    <a:lumMod val="50000"/>
                  </a:schemeClr>
                </a:solidFill>
              </a:rPr>
              <a:t>	Conclusion</a:t>
            </a:r>
            <a:endParaRPr lang="fr-FR" sz="1400" b="1" dirty="0">
              <a:solidFill>
                <a:schemeClr val="bg1">
                  <a:lumMod val="50000"/>
                </a:schemeClr>
              </a:solidFill>
            </a:endParaRPr>
          </a:p>
        </p:txBody>
      </p:sp>
      <p:sp>
        <p:nvSpPr>
          <p:cNvPr id="215" name="Espace réservé du numéro de diapositive 214"/>
          <p:cNvSpPr>
            <a:spLocks noGrp="1"/>
          </p:cNvSpPr>
          <p:nvPr>
            <p:ph type="sldNum" sz="quarter" idx="12"/>
          </p:nvPr>
        </p:nvSpPr>
        <p:spPr/>
        <p:txBody>
          <a:bodyPr/>
          <a:lstStyle/>
          <a:p>
            <a:pPr>
              <a:defRPr/>
            </a:pPr>
            <a:fld id="{06F3B16B-D631-C643-A7A4-BD9C53EE71C3}" type="slidenum">
              <a:rPr lang="fr-FR" smtClean="0"/>
              <a:pPr>
                <a:defRPr/>
              </a:pPr>
              <a:t>2</a:t>
            </a:fld>
            <a:endParaRPr lang="fr-FR" dirty="0"/>
          </a:p>
        </p:txBody>
      </p:sp>
      <p:sp>
        <p:nvSpPr>
          <p:cNvPr id="75" name="ZoneTexte 74"/>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
        <p:nvSpPr>
          <p:cNvPr id="76" name="ZoneTexte 75"/>
          <p:cNvSpPr txBox="1"/>
          <p:nvPr/>
        </p:nvSpPr>
        <p:spPr>
          <a:xfrm>
            <a:off x="586740" y="5532120"/>
            <a:ext cx="7703820" cy="400110"/>
          </a:xfrm>
          <a:prstGeom prst="rect">
            <a:avLst/>
          </a:prstGeom>
          <a:noFill/>
        </p:spPr>
        <p:txBody>
          <a:bodyPr wrap="square" rtlCol="0">
            <a:spAutoFit/>
          </a:bodyPr>
          <a:lstStyle/>
          <a:p>
            <a:pPr algn="ctr"/>
            <a:r>
              <a:rPr lang="fr-FR" sz="2000" b="1" dirty="0" smtClean="0"/>
              <a:t>Figure 1: </a:t>
            </a:r>
            <a:r>
              <a:rPr lang="fr-FR" sz="2000" dirty="0" smtClean="0"/>
              <a:t>General description of HTTP Adaptive Streaming</a:t>
            </a:r>
            <a:endParaRPr lang="fr-FR" sz="2000" dirty="0"/>
          </a:p>
        </p:txBody>
      </p:sp>
      <p:sp>
        <p:nvSpPr>
          <p:cNvPr id="240" name="AutoShape 4"/>
          <p:cNvSpPr>
            <a:spLocks noEditPoints="1" noChangeArrowheads="1"/>
          </p:cNvSpPr>
          <p:nvPr/>
        </p:nvSpPr>
        <p:spPr bwMode="auto">
          <a:xfrm>
            <a:off x="4979303" y="2138850"/>
            <a:ext cx="427104" cy="60532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DDDDDD"/>
          </a:solidFill>
          <a:ln w="12700">
            <a:solidFill>
              <a:srgbClr val="000000"/>
            </a:solidFill>
            <a:miter lim="800000"/>
            <a:headEnd/>
            <a:tailEnd/>
          </a:ln>
          <a:effectLst>
            <a:outerShdw dist="28398" dir="3806097" algn="ctr" rotWithShape="0">
              <a:srgbClr val="205867">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241" name="laptop"/>
          <p:cNvSpPr>
            <a:spLocks noEditPoints="1" noChangeArrowheads="1"/>
          </p:cNvSpPr>
          <p:nvPr/>
        </p:nvSpPr>
        <p:spPr bwMode="auto">
          <a:xfrm>
            <a:off x="1436975" y="2119876"/>
            <a:ext cx="839367" cy="496763"/>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cxnSp>
        <p:nvCxnSpPr>
          <p:cNvPr id="242" name="Connecteur droit 241"/>
          <p:cNvCxnSpPr>
            <a:cxnSpLocks noChangeShapeType="1"/>
          </p:cNvCxnSpPr>
          <p:nvPr/>
        </p:nvCxnSpPr>
        <p:spPr bwMode="auto">
          <a:xfrm flipH="1" flipV="1">
            <a:off x="2318310" y="2441514"/>
            <a:ext cx="2299035" cy="1"/>
          </a:xfrm>
          <a:prstGeom prst="line">
            <a:avLst/>
          </a:prstGeom>
          <a:noFill/>
          <a:ln w="25400">
            <a:solidFill>
              <a:srgbClr val="000000"/>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3" name="ZoneTexte 53"/>
          <p:cNvSpPr txBox="1">
            <a:spLocks noChangeArrowheads="1"/>
          </p:cNvSpPr>
          <p:nvPr/>
        </p:nvSpPr>
        <p:spPr bwMode="auto">
          <a:xfrm>
            <a:off x="4662685" y="1679919"/>
            <a:ext cx="1057042" cy="47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smtClean="0">
                <a:ln>
                  <a:noFill/>
                </a:ln>
                <a:solidFill>
                  <a:srgbClr val="000000"/>
                </a:solidFill>
                <a:effectLst/>
                <a:uLnTx/>
                <a:uFillTx/>
                <a:latin typeface="Helvetica 45 Light" pitchFamily="34" charset="0"/>
                <a:ea typeface="ＭＳ Ｐゴシック" pitchFamily="34" charset="-128"/>
              </a:rPr>
              <a:t>Storage &amp;</a:t>
            </a:r>
            <a:br>
              <a:rPr kumimoji="0" lang="fr-FR" sz="1200" b="0" i="0" u="none" strike="noStrike" kern="0" cap="none" spc="0" normalizeH="0" baseline="0" noProof="0" smtClean="0">
                <a:ln>
                  <a:noFill/>
                </a:ln>
                <a:solidFill>
                  <a:srgbClr val="000000"/>
                </a:solidFill>
                <a:effectLst/>
                <a:uLnTx/>
                <a:uFillTx/>
                <a:latin typeface="Helvetica 45 Light" pitchFamily="34" charset="0"/>
                <a:ea typeface="ＭＳ Ｐゴシック" pitchFamily="34" charset="-128"/>
              </a:rPr>
            </a:br>
            <a:r>
              <a:rPr kumimoji="0" lang="fr-FR" sz="1200" b="0" i="0" u="none" strike="noStrike" kern="0" cap="none" spc="0" normalizeH="0" baseline="0" noProof="0" smtClean="0">
                <a:ln>
                  <a:noFill/>
                </a:ln>
                <a:solidFill>
                  <a:srgbClr val="000000"/>
                </a:solidFill>
                <a:effectLst/>
                <a:uLnTx/>
                <a:uFillTx/>
                <a:latin typeface="Helvetica 45 Light" pitchFamily="34" charset="0"/>
                <a:ea typeface="ＭＳ Ｐゴシック" pitchFamily="34" charset="-128"/>
              </a:rPr>
              <a:t>Streaming</a:t>
            </a:r>
          </a:p>
        </p:txBody>
      </p:sp>
      <p:sp>
        <p:nvSpPr>
          <p:cNvPr id="244" name="ZoneTexte 54"/>
          <p:cNvSpPr txBox="1">
            <a:spLocks noChangeArrowheads="1"/>
          </p:cNvSpPr>
          <p:nvPr/>
        </p:nvSpPr>
        <p:spPr bwMode="auto">
          <a:xfrm>
            <a:off x="2697592" y="2474412"/>
            <a:ext cx="1680385" cy="28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HTTP</a:t>
            </a:r>
          </a:p>
        </p:txBody>
      </p:sp>
      <p:sp>
        <p:nvSpPr>
          <p:cNvPr id="245" name="ZoneTexte 55"/>
          <p:cNvSpPr txBox="1">
            <a:spLocks noChangeArrowheads="1"/>
          </p:cNvSpPr>
          <p:nvPr/>
        </p:nvSpPr>
        <p:spPr bwMode="auto">
          <a:xfrm>
            <a:off x="1281963" y="2767212"/>
            <a:ext cx="1149389" cy="28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HAS Player</a:t>
            </a:r>
          </a:p>
        </p:txBody>
      </p:sp>
      <p:sp>
        <p:nvSpPr>
          <p:cNvPr id="246" name="Rectangle 245"/>
          <p:cNvSpPr/>
          <p:nvPr/>
        </p:nvSpPr>
        <p:spPr bwMode="auto">
          <a:xfrm>
            <a:off x="1193967" y="4907846"/>
            <a:ext cx="338875" cy="315823"/>
          </a:xfrm>
          <a:prstGeom prst="rect">
            <a:avLst/>
          </a:prstGeom>
          <a:solidFill>
            <a:srgbClr val="EB641B">
              <a:lumMod val="20000"/>
              <a:lumOff val="8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a:ea typeface="+mn-ea"/>
                <a:cs typeface="+mn-cs"/>
              </a:rPr>
              <a:t>1</a:t>
            </a:r>
            <a:endParaRPr kumimoji="0" lang="fr-FR" sz="1200" b="0" i="0" u="none" strike="noStrike" kern="0" cap="none" spc="0" normalizeH="0" baseline="0" noProof="0" dirty="0">
              <a:ln>
                <a:noFill/>
              </a:ln>
              <a:solidFill>
                <a:srgbClr val="000000"/>
              </a:solidFill>
              <a:effectLst/>
              <a:uLnTx/>
              <a:uFillTx/>
              <a:latin typeface="Helvetica 45 Light"/>
              <a:ea typeface="+mn-ea"/>
              <a:cs typeface="+mn-cs"/>
            </a:endParaRPr>
          </a:p>
        </p:txBody>
      </p:sp>
      <p:sp>
        <p:nvSpPr>
          <p:cNvPr id="247" name="Rectangle 246"/>
          <p:cNvSpPr/>
          <p:nvPr/>
        </p:nvSpPr>
        <p:spPr bwMode="auto">
          <a:xfrm>
            <a:off x="1521713" y="4907846"/>
            <a:ext cx="338875" cy="315823"/>
          </a:xfrm>
          <a:prstGeom prst="rect">
            <a:avLst/>
          </a:prstGeom>
          <a:solidFill>
            <a:srgbClr val="EB641B">
              <a:lumMod val="20000"/>
              <a:lumOff val="8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a:ea typeface="+mn-ea"/>
                <a:cs typeface="+mn-cs"/>
              </a:rPr>
              <a:t>2</a:t>
            </a:r>
            <a:endParaRPr kumimoji="0" lang="fr-FR" sz="1200" b="0" i="0" u="none" strike="noStrike" kern="0" cap="none" spc="0" normalizeH="0" baseline="0" noProof="0" dirty="0">
              <a:ln>
                <a:noFill/>
              </a:ln>
              <a:solidFill>
                <a:srgbClr val="000000"/>
              </a:solidFill>
              <a:effectLst/>
              <a:uLnTx/>
              <a:uFillTx/>
              <a:latin typeface="Helvetica 45 Light"/>
              <a:ea typeface="+mn-ea"/>
              <a:cs typeface="+mn-cs"/>
            </a:endParaRPr>
          </a:p>
        </p:txBody>
      </p:sp>
      <p:sp>
        <p:nvSpPr>
          <p:cNvPr id="248" name="Rectangle 247"/>
          <p:cNvSpPr/>
          <p:nvPr/>
        </p:nvSpPr>
        <p:spPr bwMode="auto">
          <a:xfrm>
            <a:off x="1860588" y="4907846"/>
            <a:ext cx="338875" cy="315823"/>
          </a:xfrm>
          <a:prstGeom prst="rect">
            <a:avLst/>
          </a:prstGeom>
          <a:solidFill>
            <a:srgbClr val="EB641B">
              <a:lumMod val="20000"/>
              <a:lumOff val="8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a:ea typeface="+mn-ea"/>
                <a:cs typeface="+mn-cs"/>
              </a:rPr>
              <a:t>3</a:t>
            </a:r>
            <a:endParaRPr kumimoji="0" lang="fr-FR" sz="1200" b="0" i="0" u="none" strike="noStrike" kern="0" cap="none" spc="0" normalizeH="0" baseline="0" noProof="0" dirty="0">
              <a:ln>
                <a:noFill/>
              </a:ln>
              <a:solidFill>
                <a:srgbClr val="000000"/>
              </a:solidFill>
              <a:effectLst/>
              <a:uLnTx/>
              <a:uFillTx/>
              <a:latin typeface="Helvetica 45 Light"/>
              <a:ea typeface="+mn-ea"/>
              <a:cs typeface="+mn-cs"/>
            </a:endParaRPr>
          </a:p>
        </p:txBody>
      </p:sp>
      <p:sp>
        <p:nvSpPr>
          <p:cNvPr id="249" name="Rectangle 248"/>
          <p:cNvSpPr/>
          <p:nvPr/>
        </p:nvSpPr>
        <p:spPr bwMode="auto">
          <a:xfrm>
            <a:off x="2199465" y="4907845"/>
            <a:ext cx="338875" cy="315823"/>
          </a:xfrm>
          <a:prstGeom prst="rect">
            <a:avLst/>
          </a:prstGeom>
          <a:solidFill>
            <a:srgbClr val="EB641B">
              <a:lumMod val="20000"/>
              <a:lumOff val="8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a:ea typeface="+mn-ea"/>
                <a:cs typeface="+mn-cs"/>
              </a:rPr>
              <a:t>4</a:t>
            </a:r>
            <a:endParaRPr kumimoji="0" lang="fr-FR" sz="1200" b="0" i="0" u="none" strike="noStrike" kern="0" cap="none" spc="0" normalizeH="0" baseline="0" noProof="0" dirty="0">
              <a:ln>
                <a:noFill/>
              </a:ln>
              <a:solidFill>
                <a:srgbClr val="000000"/>
              </a:solidFill>
              <a:effectLst/>
              <a:uLnTx/>
              <a:uFillTx/>
              <a:latin typeface="Helvetica 45 Light"/>
              <a:ea typeface="+mn-ea"/>
              <a:cs typeface="+mn-cs"/>
            </a:endParaRPr>
          </a:p>
        </p:txBody>
      </p:sp>
      <p:sp>
        <p:nvSpPr>
          <p:cNvPr id="250" name="Rectangle 249"/>
          <p:cNvSpPr/>
          <p:nvPr/>
        </p:nvSpPr>
        <p:spPr bwMode="auto">
          <a:xfrm>
            <a:off x="4888211" y="4907845"/>
            <a:ext cx="338874" cy="315822"/>
          </a:xfrm>
          <a:prstGeom prst="rect">
            <a:avLst/>
          </a:prstGeom>
          <a:solidFill>
            <a:srgbClr val="EB641B">
              <a:lumMod val="20000"/>
              <a:lumOff val="8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rgbClr val="000000"/>
                </a:solidFill>
                <a:effectLst/>
                <a:uLnTx/>
                <a:uFillTx/>
                <a:latin typeface="Helvetica 45 Light"/>
              </a:rPr>
              <a:t>12</a:t>
            </a:r>
            <a:endParaRPr kumimoji="0" lang="fr-FR" sz="1100" b="0" i="0" u="none" strike="noStrike" kern="0" cap="none" spc="0" normalizeH="0" baseline="0" noProof="0" dirty="0">
              <a:ln>
                <a:noFill/>
              </a:ln>
              <a:solidFill>
                <a:srgbClr val="000000"/>
              </a:solidFill>
              <a:effectLst/>
              <a:uLnTx/>
              <a:uFillTx/>
              <a:latin typeface="Helvetica 45 Light"/>
            </a:endParaRPr>
          </a:p>
        </p:txBody>
      </p:sp>
      <p:sp>
        <p:nvSpPr>
          <p:cNvPr id="251" name="Rectangle 250"/>
          <p:cNvSpPr/>
          <p:nvPr/>
        </p:nvSpPr>
        <p:spPr bwMode="auto">
          <a:xfrm>
            <a:off x="2538340" y="4331102"/>
            <a:ext cx="338875" cy="888600"/>
          </a:xfrm>
          <a:prstGeom prst="rect">
            <a:avLst/>
          </a:prstGeom>
          <a:solidFill>
            <a:srgbClr val="FFC0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a:ea typeface="+mn-ea"/>
                <a:cs typeface="+mn-cs"/>
              </a:rPr>
              <a:t>5</a:t>
            </a:r>
            <a:endParaRPr kumimoji="0" lang="fr-FR" sz="1200" b="0" i="0" u="none" strike="noStrike" kern="0" cap="none" spc="0" normalizeH="0" baseline="0" noProof="0" dirty="0">
              <a:ln>
                <a:noFill/>
              </a:ln>
              <a:solidFill>
                <a:srgbClr val="000000"/>
              </a:solidFill>
              <a:effectLst/>
              <a:uLnTx/>
              <a:uFillTx/>
              <a:latin typeface="Helvetica 45 Light"/>
              <a:ea typeface="+mn-ea"/>
              <a:cs typeface="+mn-cs"/>
            </a:endParaRPr>
          </a:p>
        </p:txBody>
      </p:sp>
      <p:sp>
        <p:nvSpPr>
          <p:cNvPr id="252" name="Rectangle 251"/>
          <p:cNvSpPr/>
          <p:nvPr/>
        </p:nvSpPr>
        <p:spPr bwMode="auto">
          <a:xfrm>
            <a:off x="2866084" y="4331102"/>
            <a:ext cx="338875" cy="888600"/>
          </a:xfrm>
          <a:prstGeom prst="rect">
            <a:avLst/>
          </a:prstGeom>
          <a:solidFill>
            <a:srgbClr val="FFC0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a:ea typeface="+mn-ea"/>
                <a:cs typeface="+mn-cs"/>
              </a:rPr>
              <a:t>6</a:t>
            </a:r>
            <a:endParaRPr kumimoji="0" lang="fr-FR" sz="1200" b="0" i="0" u="none" strike="noStrike" kern="0" cap="none" spc="0" normalizeH="0" baseline="0" noProof="0" dirty="0">
              <a:ln>
                <a:noFill/>
              </a:ln>
              <a:solidFill>
                <a:srgbClr val="000000"/>
              </a:solidFill>
              <a:effectLst/>
              <a:uLnTx/>
              <a:uFillTx/>
              <a:latin typeface="Helvetica 45 Light"/>
              <a:ea typeface="+mn-ea"/>
              <a:cs typeface="+mn-cs"/>
            </a:endParaRPr>
          </a:p>
        </p:txBody>
      </p:sp>
      <p:sp>
        <p:nvSpPr>
          <p:cNvPr id="253" name="Rectangle 252"/>
          <p:cNvSpPr/>
          <p:nvPr/>
        </p:nvSpPr>
        <p:spPr bwMode="auto">
          <a:xfrm>
            <a:off x="4549330" y="4313849"/>
            <a:ext cx="338875" cy="909819"/>
          </a:xfrm>
          <a:prstGeom prst="rect">
            <a:avLst/>
          </a:prstGeom>
          <a:solidFill>
            <a:srgbClr val="FFC0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rgbClr val="000000"/>
                </a:solidFill>
                <a:effectLst/>
                <a:uLnTx/>
                <a:uFillTx/>
                <a:latin typeface="Helvetica 45 Light"/>
                <a:ea typeface="+mn-ea"/>
                <a:cs typeface="+mn-cs"/>
              </a:rPr>
              <a:t>11</a:t>
            </a:r>
            <a:endParaRPr kumimoji="0" lang="fr-FR" sz="1100" b="0" i="0" u="none" strike="noStrike" kern="0" cap="none" spc="0" normalizeH="0" baseline="0" noProof="0" dirty="0">
              <a:ln>
                <a:noFill/>
              </a:ln>
              <a:solidFill>
                <a:srgbClr val="000000"/>
              </a:solidFill>
              <a:effectLst/>
              <a:uLnTx/>
              <a:uFillTx/>
              <a:latin typeface="Helvetica 45 Light"/>
              <a:ea typeface="+mn-ea"/>
              <a:cs typeface="+mn-cs"/>
            </a:endParaRPr>
          </a:p>
        </p:txBody>
      </p:sp>
      <p:sp>
        <p:nvSpPr>
          <p:cNvPr id="254" name="Rectangle 253"/>
          <p:cNvSpPr/>
          <p:nvPr/>
        </p:nvSpPr>
        <p:spPr bwMode="auto">
          <a:xfrm>
            <a:off x="3204959" y="3268236"/>
            <a:ext cx="338875" cy="1951466"/>
          </a:xfrm>
          <a:prstGeom prst="rect">
            <a:avLst/>
          </a:prstGeom>
          <a:solidFill>
            <a:srgbClr val="FF66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a:ea typeface="+mn-ea"/>
                <a:cs typeface="+mn-cs"/>
              </a:rPr>
              <a:t>7</a:t>
            </a:r>
            <a:endParaRPr kumimoji="0" lang="fr-FR" sz="1200" b="0" i="0" u="none" strike="noStrike" kern="0" cap="none" spc="0" normalizeH="0" baseline="0" noProof="0" dirty="0">
              <a:ln>
                <a:noFill/>
              </a:ln>
              <a:solidFill>
                <a:srgbClr val="000000"/>
              </a:solidFill>
              <a:effectLst/>
              <a:uLnTx/>
              <a:uFillTx/>
              <a:latin typeface="Helvetica 45 Light"/>
              <a:ea typeface="+mn-ea"/>
              <a:cs typeface="+mn-cs"/>
            </a:endParaRPr>
          </a:p>
        </p:txBody>
      </p:sp>
      <p:sp>
        <p:nvSpPr>
          <p:cNvPr id="255" name="Rectangle 254"/>
          <p:cNvSpPr/>
          <p:nvPr/>
        </p:nvSpPr>
        <p:spPr bwMode="auto">
          <a:xfrm>
            <a:off x="3543837" y="3268236"/>
            <a:ext cx="338875" cy="1951466"/>
          </a:xfrm>
          <a:prstGeom prst="rect">
            <a:avLst/>
          </a:prstGeom>
          <a:solidFill>
            <a:srgbClr val="FF66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a:ea typeface="+mn-ea"/>
                <a:cs typeface="+mn-cs"/>
              </a:rPr>
              <a:t>8</a:t>
            </a:r>
            <a:endParaRPr kumimoji="0" lang="fr-FR" sz="1200" b="0" i="0" u="none" strike="noStrike" kern="0" cap="none" spc="0" normalizeH="0" baseline="0" noProof="0" dirty="0">
              <a:ln>
                <a:noFill/>
              </a:ln>
              <a:solidFill>
                <a:srgbClr val="000000"/>
              </a:solidFill>
              <a:effectLst/>
              <a:uLnTx/>
              <a:uFillTx/>
              <a:latin typeface="Helvetica 45 Light"/>
              <a:ea typeface="+mn-ea"/>
              <a:cs typeface="+mn-cs"/>
            </a:endParaRPr>
          </a:p>
        </p:txBody>
      </p:sp>
      <p:sp>
        <p:nvSpPr>
          <p:cNvPr id="256" name="Rectangle 255"/>
          <p:cNvSpPr/>
          <p:nvPr/>
        </p:nvSpPr>
        <p:spPr bwMode="auto">
          <a:xfrm>
            <a:off x="3882713" y="3268236"/>
            <a:ext cx="338874" cy="1951466"/>
          </a:xfrm>
          <a:prstGeom prst="rect">
            <a:avLst/>
          </a:prstGeom>
          <a:solidFill>
            <a:srgbClr val="FF66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a:ea typeface="+mn-ea"/>
                <a:cs typeface="+mn-cs"/>
              </a:rPr>
              <a:t>9</a:t>
            </a:r>
            <a:endParaRPr kumimoji="0" lang="fr-FR" sz="1200" b="0" i="0" u="none" strike="noStrike" kern="0" cap="none" spc="0" normalizeH="0" baseline="0" noProof="0" dirty="0">
              <a:ln>
                <a:noFill/>
              </a:ln>
              <a:solidFill>
                <a:srgbClr val="000000"/>
              </a:solidFill>
              <a:effectLst/>
              <a:uLnTx/>
              <a:uFillTx/>
              <a:latin typeface="Helvetica 45 Light"/>
              <a:ea typeface="+mn-ea"/>
              <a:cs typeface="+mn-cs"/>
            </a:endParaRPr>
          </a:p>
        </p:txBody>
      </p:sp>
      <p:sp>
        <p:nvSpPr>
          <p:cNvPr id="257" name="Rectangle 256"/>
          <p:cNvSpPr/>
          <p:nvPr/>
        </p:nvSpPr>
        <p:spPr bwMode="auto">
          <a:xfrm>
            <a:off x="4210458" y="3268236"/>
            <a:ext cx="338874" cy="1951466"/>
          </a:xfrm>
          <a:prstGeom prst="rect">
            <a:avLst/>
          </a:prstGeom>
          <a:solidFill>
            <a:srgbClr val="FF66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rgbClr val="000000"/>
                </a:solidFill>
                <a:effectLst/>
                <a:uLnTx/>
                <a:uFillTx/>
                <a:latin typeface="Helvetica 45 Light"/>
                <a:ea typeface="+mn-ea"/>
                <a:cs typeface="+mn-cs"/>
              </a:rPr>
              <a:t>10</a:t>
            </a:r>
            <a:endParaRPr kumimoji="0" lang="fr-FR" sz="1100" b="0" i="0" u="none" strike="noStrike" kern="0" cap="none" spc="0" normalizeH="0" baseline="0" noProof="0" dirty="0">
              <a:ln>
                <a:noFill/>
              </a:ln>
              <a:solidFill>
                <a:srgbClr val="000000"/>
              </a:solidFill>
              <a:effectLst/>
              <a:uLnTx/>
              <a:uFillTx/>
              <a:latin typeface="Helvetica 45 Light"/>
              <a:ea typeface="+mn-ea"/>
              <a:cs typeface="+mn-cs"/>
            </a:endParaRPr>
          </a:p>
        </p:txBody>
      </p:sp>
      <p:cxnSp>
        <p:nvCxnSpPr>
          <p:cNvPr id="258" name="Connecteur droit 257"/>
          <p:cNvCxnSpPr>
            <a:cxnSpLocks noChangeShapeType="1"/>
          </p:cNvCxnSpPr>
          <p:nvPr/>
        </p:nvCxnSpPr>
        <p:spPr bwMode="auto">
          <a:xfrm>
            <a:off x="1194070" y="5223322"/>
            <a:ext cx="4587388" cy="0"/>
          </a:xfrm>
          <a:prstGeom prst="line">
            <a:avLst/>
          </a:prstGeom>
          <a:noFill/>
          <a:ln w="25400">
            <a:solidFill>
              <a:srgbClr val="000000"/>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9" name="Forme libre 258"/>
          <p:cNvSpPr>
            <a:spLocks/>
          </p:cNvSpPr>
          <p:nvPr/>
        </p:nvSpPr>
        <p:spPr bwMode="auto">
          <a:xfrm>
            <a:off x="1195720" y="3221205"/>
            <a:ext cx="4018499" cy="1679672"/>
          </a:xfrm>
          <a:custGeom>
            <a:avLst/>
            <a:gdLst>
              <a:gd name="T0" fmla="*/ 0 w 3868615"/>
              <a:gd name="T1" fmla="*/ 1620837 h 1620583"/>
              <a:gd name="T2" fmla="*/ 859719 w 3868615"/>
              <a:gd name="T3" fmla="*/ 1415651 h 1620583"/>
              <a:gd name="T4" fmla="*/ 1240731 w 3868615"/>
              <a:gd name="T5" fmla="*/ 1083445 h 1620583"/>
              <a:gd name="T6" fmla="*/ 1602205 w 3868615"/>
              <a:gd name="T7" fmla="*/ 379951 h 1620583"/>
              <a:gd name="T8" fmla="*/ 2022295 w 3868615"/>
              <a:gd name="T9" fmla="*/ 47744 h 1620583"/>
              <a:gd name="T10" fmla="*/ 2774550 w 3868615"/>
              <a:gd name="T11" fmla="*/ 57515 h 1620583"/>
              <a:gd name="T12" fmla="*/ 3145792 w 3868615"/>
              <a:gd name="T13" fmla="*/ 565595 h 1620583"/>
              <a:gd name="T14" fmla="*/ 3575653 w 3868615"/>
              <a:gd name="T15" fmla="*/ 1239777 h 1620583"/>
              <a:gd name="T16" fmla="*/ 3868738 w 3868615"/>
              <a:gd name="T17" fmla="*/ 1210465 h 16205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68615" h="1620583">
                <a:moveTo>
                  <a:pt x="0" y="1620583"/>
                </a:moveTo>
                <a:cubicBezTo>
                  <a:pt x="326455" y="1562781"/>
                  <a:pt x="652910" y="1504980"/>
                  <a:pt x="859692" y="1415429"/>
                </a:cubicBezTo>
                <a:cubicBezTo>
                  <a:pt x="1066474" y="1325878"/>
                  <a:pt x="1116948" y="1255865"/>
                  <a:pt x="1240692" y="1083275"/>
                </a:cubicBezTo>
                <a:cubicBezTo>
                  <a:pt x="1364436" y="910685"/>
                  <a:pt x="1471898" y="552481"/>
                  <a:pt x="1602154" y="379891"/>
                </a:cubicBezTo>
                <a:cubicBezTo>
                  <a:pt x="1732411" y="207301"/>
                  <a:pt x="1826846" y="101468"/>
                  <a:pt x="2022231" y="47737"/>
                </a:cubicBezTo>
                <a:cubicBezTo>
                  <a:pt x="2217616" y="-5994"/>
                  <a:pt x="2587219" y="-28789"/>
                  <a:pt x="2774462" y="57506"/>
                </a:cubicBezTo>
                <a:cubicBezTo>
                  <a:pt x="2961705" y="143801"/>
                  <a:pt x="3012179" y="368493"/>
                  <a:pt x="3145692" y="565506"/>
                </a:cubicBezTo>
                <a:cubicBezTo>
                  <a:pt x="3279205" y="762519"/>
                  <a:pt x="3455052" y="1132121"/>
                  <a:pt x="3575539" y="1239583"/>
                </a:cubicBezTo>
                <a:cubicBezTo>
                  <a:pt x="3696026" y="1347044"/>
                  <a:pt x="3779064" y="1236326"/>
                  <a:pt x="3868615" y="1210275"/>
                </a:cubicBezTo>
              </a:path>
            </a:pathLst>
          </a:custGeom>
          <a:noFill/>
          <a:ln w="25400" cap="flat" cmpd="sng">
            <a:solidFill>
              <a:srgbClr val="00B050"/>
            </a:solidFill>
            <a:prstDash val="sys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61" name="ZoneTexte 146"/>
          <p:cNvSpPr txBox="1">
            <a:spLocks noChangeArrowheads="1"/>
          </p:cNvSpPr>
          <p:nvPr/>
        </p:nvSpPr>
        <p:spPr bwMode="auto">
          <a:xfrm>
            <a:off x="680733" y="4869160"/>
            <a:ext cx="401635" cy="28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SD</a:t>
            </a:r>
          </a:p>
        </p:txBody>
      </p:sp>
      <p:sp>
        <p:nvSpPr>
          <p:cNvPr id="262" name="ZoneTexte 147"/>
          <p:cNvSpPr txBox="1">
            <a:spLocks noChangeArrowheads="1"/>
          </p:cNvSpPr>
          <p:nvPr/>
        </p:nvSpPr>
        <p:spPr bwMode="auto">
          <a:xfrm>
            <a:off x="674072" y="4221088"/>
            <a:ext cx="414957" cy="28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smtClean="0">
                <a:ln>
                  <a:noFill/>
                </a:ln>
                <a:solidFill>
                  <a:srgbClr val="000000"/>
                </a:solidFill>
                <a:effectLst/>
                <a:uLnTx/>
                <a:uFillTx/>
                <a:latin typeface="Helvetica 45 Light" pitchFamily="34" charset="0"/>
                <a:ea typeface="ＭＳ Ｐゴシック" pitchFamily="34" charset="-128"/>
              </a:rPr>
              <a:t>HD</a:t>
            </a:r>
          </a:p>
        </p:txBody>
      </p:sp>
      <p:sp>
        <p:nvSpPr>
          <p:cNvPr id="263" name="ZoneTexte 148"/>
          <p:cNvSpPr txBox="1">
            <a:spLocks noChangeArrowheads="1"/>
          </p:cNvSpPr>
          <p:nvPr/>
        </p:nvSpPr>
        <p:spPr bwMode="auto">
          <a:xfrm>
            <a:off x="251520" y="3285999"/>
            <a:ext cx="829582" cy="28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FULL HD</a:t>
            </a:r>
          </a:p>
        </p:txBody>
      </p:sp>
      <p:sp>
        <p:nvSpPr>
          <p:cNvPr id="264" name="ZoneTexte 149"/>
          <p:cNvSpPr txBox="1">
            <a:spLocks noChangeArrowheads="1"/>
          </p:cNvSpPr>
          <p:nvPr/>
        </p:nvSpPr>
        <p:spPr bwMode="auto">
          <a:xfrm>
            <a:off x="1330257" y="3731629"/>
            <a:ext cx="1005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err="1" smtClean="0">
                <a:ln>
                  <a:noFill/>
                </a:ln>
                <a:solidFill>
                  <a:srgbClr val="00B050"/>
                </a:solidFill>
                <a:effectLst/>
                <a:uLnTx/>
                <a:uFillTx/>
                <a:latin typeface="Helvetica 45 Light" pitchFamily="34" charset="0"/>
                <a:ea typeface="ＭＳ Ｐゴシック" pitchFamily="34" charset="-128"/>
              </a:rPr>
              <a:t>Available</a:t>
            </a:r>
            <a:r>
              <a:rPr kumimoji="0" lang="fr-FR" sz="1200" b="1" i="0" u="none" strike="noStrike" kern="0" cap="none" spc="0" normalizeH="0" baseline="0" noProof="0" dirty="0" smtClean="0">
                <a:ln>
                  <a:noFill/>
                </a:ln>
                <a:solidFill>
                  <a:srgbClr val="00B050"/>
                </a:solidFill>
                <a:effectLst/>
                <a:uLnTx/>
                <a:uFillTx/>
                <a:latin typeface="Helvetica 45 Light" pitchFamily="34" charset="0"/>
                <a:ea typeface="ＭＳ Ｐゴシック" pitchFamily="34" charset="-128"/>
              </a:rPr>
              <a:t> </a:t>
            </a:r>
            <a:r>
              <a:rPr kumimoji="0" lang="fr-FR" sz="1200" b="1" i="0" u="none" strike="noStrike" kern="0" cap="none" spc="0" normalizeH="0" baseline="0" noProof="0" dirty="0" err="1" smtClean="0">
                <a:ln>
                  <a:noFill/>
                </a:ln>
                <a:solidFill>
                  <a:srgbClr val="00B050"/>
                </a:solidFill>
                <a:effectLst/>
                <a:uLnTx/>
                <a:uFillTx/>
                <a:latin typeface="Helvetica 45 Light" pitchFamily="34" charset="0"/>
                <a:ea typeface="ＭＳ Ｐゴシック" pitchFamily="34" charset="-128"/>
              </a:rPr>
              <a:t>bandwidth</a:t>
            </a:r>
            <a:endParaRPr kumimoji="0" lang="fr-FR" sz="1200" b="1" i="0" u="none" strike="noStrike" kern="0" cap="none" spc="0" normalizeH="0" baseline="0" noProof="0" dirty="0" smtClean="0">
              <a:ln>
                <a:noFill/>
              </a:ln>
              <a:solidFill>
                <a:srgbClr val="00B050"/>
              </a:solidFill>
              <a:effectLst/>
              <a:uLnTx/>
              <a:uFillTx/>
              <a:latin typeface="Helvetica 45 Light" pitchFamily="34" charset="0"/>
              <a:ea typeface="ＭＳ Ｐゴシック" pitchFamily="34" charset="-128"/>
            </a:endParaRPr>
          </a:p>
        </p:txBody>
      </p:sp>
      <p:sp>
        <p:nvSpPr>
          <p:cNvPr id="265" name="ZoneTexte 150"/>
          <p:cNvSpPr txBox="1">
            <a:spLocks noChangeArrowheads="1"/>
          </p:cNvSpPr>
          <p:nvPr/>
        </p:nvSpPr>
        <p:spPr bwMode="auto">
          <a:xfrm>
            <a:off x="2318310" y="2158589"/>
            <a:ext cx="2556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4000" rIns="54000">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err="1" smtClean="0">
                <a:ln>
                  <a:noFill/>
                </a:ln>
                <a:solidFill>
                  <a:srgbClr val="000000"/>
                </a:solidFill>
                <a:effectLst/>
                <a:uLnTx/>
                <a:uFillTx/>
                <a:latin typeface="Helvetica 45 Light" pitchFamily="34" charset="0"/>
                <a:ea typeface="ＭＳ Ｐゴシック" pitchFamily="34" charset="-128"/>
              </a:rPr>
              <a:t>Chunk</a:t>
            </a:r>
            <a:r>
              <a:rPr kumimoji="0" lang="fr-FR" sz="1200" b="0" i="0"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 </a:t>
            </a:r>
            <a:r>
              <a:rPr kumimoji="0" lang="fr-FR" sz="1200" b="0" i="0" u="none" strike="noStrike" kern="0" cap="none" spc="0" normalizeH="0" baseline="0" noProof="0" dirty="0" err="1" smtClean="0">
                <a:ln>
                  <a:noFill/>
                </a:ln>
                <a:solidFill>
                  <a:srgbClr val="000000"/>
                </a:solidFill>
                <a:effectLst/>
                <a:uLnTx/>
                <a:uFillTx/>
                <a:latin typeface="Helvetica 45 Light" pitchFamily="34" charset="0"/>
                <a:ea typeface="ＭＳ Ｐゴシック" pitchFamily="34" charset="-128"/>
              </a:rPr>
              <a:t>request</a:t>
            </a:r>
            <a:endParaRPr kumimoji="0" lang="fr-FR" sz="1200" b="0" i="0"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endParaRPr>
          </a:p>
        </p:txBody>
      </p:sp>
      <p:sp>
        <p:nvSpPr>
          <p:cNvPr id="267" name="ZoneTexte 101"/>
          <p:cNvSpPr txBox="1">
            <a:spLocks noChangeArrowheads="1"/>
          </p:cNvSpPr>
          <p:nvPr/>
        </p:nvSpPr>
        <p:spPr bwMode="auto">
          <a:xfrm>
            <a:off x="6150810" y="5058520"/>
            <a:ext cx="494716" cy="28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time</a:t>
            </a:r>
          </a:p>
        </p:txBody>
      </p:sp>
      <p:sp>
        <p:nvSpPr>
          <p:cNvPr id="268" name="Rectangle 267"/>
          <p:cNvSpPr/>
          <p:nvPr/>
        </p:nvSpPr>
        <p:spPr bwMode="auto">
          <a:xfrm>
            <a:off x="6170359" y="3318902"/>
            <a:ext cx="338875" cy="758170"/>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Helvetica 45 Light"/>
                <a:ea typeface="+mn-ea"/>
                <a:cs typeface="+mn-cs"/>
              </a:rPr>
              <a:t>1</a:t>
            </a:r>
          </a:p>
        </p:txBody>
      </p:sp>
      <p:sp>
        <p:nvSpPr>
          <p:cNvPr id="269" name="Rectangle 268"/>
          <p:cNvSpPr/>
          <p:nvPr/>
        </p:nvSpPr>
        <p:spPr bwMode="auto">
          <a:xfrm>
            <a:off x="6498104" y="3318904"/>
            <a:ext cx="338875" cy="758167"/>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000000"/>
                </a:solidFill>
                <a:effectLst/>
                <a:uLnTx/>
                <a:uFillTx/>
                <a:latin typeface="Helvetica 45 Light"/>
                <a:ea typeface="+mn-ea"/>
                <a:cs typeface="+mn-cs"/>
              </a:rPr>
              <a:t>2</a:t>
            </a:r>
          </a:p>
        </p:txBody>
      </p:sp>
      <p:sp>
        <p:nvSpPr>
          <p:cNvPr id="270" name="Rectangle 269"/>
          <p:cNvSpPr/>
          <p:nvPr/>
        </p:nvSpPr>
        <p:spPr bwMode="auto">
          <a:xfrm>
            <a:off x="6836979" y="3318904"/>
            <a:ext cx="338875" cy="758167"/>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000000"/>
                </a:solidFill>
                <a:effectLst/>
                <a:uLnTx/>
                <a:uFillTx/>
                <a:latin typeface="Helvetica 45 Light"/>
                <a:ea typeface="+mn-ea"/>
                <a:cs typeface="+mn-cs"/>
              </a:rPr>
              <a:t>3</a:t>
            </a:r>
          </a:p>
        </p:txBody>
      </p:sp>
      <p:sp>
        <p:nvSpPr>
          <p:cNvPr id="271" name="Rectangle 270"/>
          <p:cNvSpPr/>
          <p:nvPr/>
        </p:nvSpPr>
        <p:spPr bwMode="auto">
          <a:xfrm>
            <a:off x="7175854" y="3318904"/>
            <a:ext cx="338875" cy="758167"/>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Helvetica 45 Light"/>
                <a:ea typeface="+mn-ea"/>
                <a:cs typeface="+mn-cs"/>
              </a:rPr>
              <a:t>4</a:t>
            </a:r>
          </a:p>
        </p:txBody>
      </p:sp>
      <p:sp>
        <p:nvSpPr>
          <p:cNvPr id="272" name="Rectangle 271"/>
          <p:cNvSpPr/>
          <p:nvPr/>
        </p:nvSpPr>
        <p:spPr bwMode="auto">
          <a:xfrm>
            <a:off x="6170358" y="4193297"/>
            <a:ext cx="338875" cy="315823"/>
          </a:xfrm>
          <a:prstGeom prst="rect">
            <a:avLst/>
          </a:prstGeom>
          <a:solidFill>
            <a:srgbClr val="FF6600">
              <a:lumMod val="20000"/>
              <a:lumOff val="80000"/>
            </a:srgbClr>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Helvetica 45 Light"/>
                <a:ea typeface="+mn-ea"/>
                <a:cs typeface="+mn-cs"/>
              </a:rPr>
              <a:t>1</a:t>
            </a:r>
          </a:p>
        </p:txBody>
      </p:sp>
      <p:sp>
        <p:nvSpPr>
          <p:cNvPr id="273" name="Rectangle 272"/>
          <p:cNvSpPr/>
          <p:nvPr/>
        </p:nvSpPr>
        <p:spPr bwMode="auto">
          <a:xfrm>
            <a:off x="6498104" y="4193297"/>
            <a:ext cx="338875" cy="315823"/>
          </a:xfrm>
          <a:prstGeom prst="rect">
            <a:avLst/>
          </a:prstGeom>
          <a:solidFill>
            <a:srgbClr val="FF6600">
              <a:lumMod val="20000"/>
              <a:lumOff val="80000"/>
            </a:srgbClr>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Helvetica 45 Light"/>
                <a:ea typeface="+mn-ea"/>
                <a:cs typeface="+mn-cs"/>
              </a:rPr>
              <a:t>2</a:t>
            </a:r>
          </a:p>
        </p:txBody>
      </p:sp>
      <p:sp>
        <p:nvSpPr>
          <p:cNvPr id="274" name="Rectangle 273"/>
          <p:cNvSpPr/>
          <p:nvPr/>
        </p:nvSpPr>
        <p:spPr bwMode="auto">
          <a:xfrm>
            <a:off x="6836979" y="4193297"/>
            <a:ext cx="338875" cy="315823"/>
          </a:xfrm>
          <a:prstGeom prst="rect">
            <a:avLst/>
          </a:prstGeom>
          <a:solidFill>
            <a:srgbClr val="FF6600">
              <a:lumMod val="20000"/>
              <a:lumOff val="80000"/>
            </a:srgbClr>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000000"/>
                </a:solidFill>
                <a:effectLst/>
                <a:uLnTx/>
                <a:uFillTx/>
                <a:latin typeface="Helvetica 45 Light"/>
                <a:ea typeface="+mn-ea"/>
                <a:cs typeface="+mn-cs"/>
              </a:rPr>
              <a:t>3</a:t>
            </a:r>
          </a:p>
        </p:txBody>
      </p:sp>
      <p:sp>
        <p:nvSpPr>
          <p:cNvPr id="275" name="Rectangle 274"/>
          <p:cNvSpPr/>
          <p:nvPr/>
        </p:nvSpPr>
        <p:spPr bwMode="auto">
          <a:xfrm>
            <a:off x="7175855" y="4193294"/>
            <a:ext cx="338875" cy="315823"/>
          </a:xfrm>
          <a:prstGeom prst="rect">
            <a:avLst/>
          </a:prstGeom>
          <a:solidFill>
            <a:srgbClr val="FF6600">
              <a:lumMod val="20000"/>
              <a:lumOff val="80000"/>
            </a:srgbClr>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Helvetica 45 Light"/>
                <a:ea typeface="+mn-ea"/>
                <a:cs typeface="+mn-cs"/>
              </a:rPr>
              <a:t>4</a:t>
            </a:r>
          </a:p>
        </p:txBody>
      </p:sp>
      <p:sp>
        <p:nvSpPr>
          <p:cNvPr id="276" name="Rectangle 275"/>
          <p:cNvSpPr/>
          <p:nvPr/>
        </p:nvSpPr>
        <p:spPr bwMode="auto">
          <a:xfrm>
            <a:off x="6175923" y="1551541"/>
            <a:ext cx="338875" cy="1669664"/>
          </a:xfrm>
          <a:prstGeom prst="rect">
            <a:avLst/>
          </a:prstGeom>
          <a:solidFill>
            <a:srgbClr val="FF6600"/>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Helvetica 45 Light"/>
                <a:ea typeface="+mn-ea"/>
                <a:cs typeface="+mn-cs"/>
              </a:rPr>
              <a:t>1</a:t>
            </a:r>
          </a:p>
        </p:txBody>
      </p:sp>
      <p:sp>
        <p:nvSpPr>
          <p:cNvPr id="277" name="Rectangle 276"/>
          <p:cNvSpPr/>
          <p:nvPr/>
        </p:nvSpPr>
        <p:spPr bwMode="auto">
          <a:xfrm>
            <a:off x="6503669" y="1551541"/>
            <a:ext cx="338875" cy="1669664"/>
          </a:xfrm>
          <a:prstGeom prst="rect">
            <a:avLst/>
          </a:prstGeom>
          <a:solidFill>
            <a:srgbClr val="FF6600"/>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Helvetica 45 Light"/>
                <a:ea typeface="+mn-ea"/>
                <a:cs typeface="+mn-cs"/>
              </a:rPr>
              <a:t>2</a:t>
            </a:r>
          </a:p>
        </p:txBody>
      </p:sp>
      <p:sp>
        <p:nvSpPr>
          <p:cNvPr id="278" name="Rectangle 277"/>
          <p:cNvSpPr/>
          <p:nvPr/>
        </p:nvSpPr>
        <p:spPr bwMode="auto">
          <a:xfrm>
            <a:off x="6842544" y="1551541"/>
            <a:ext cx="338875" cy="1669664"/>
          </a:xfrm>
          <a:prstGeom prst="rect">
            <a:avLst/>
          </a:prstGeom>
          <a:solidFill>
            <a:srgbClr val="FF6600"/>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000000"/>
                </a:solidFill>
                <a:effectLst/>
                <a:uLnTx/>
                <a:uFillTx/>
                <a:latin typeface="Helvetica 45 Light"/>
                <a:ea typeface="+mn-ea"/>
                <a:cs typeface="+mn-cs"/>
              </a:rPr>
              <a:t>3</a:t>
            </a:r>
          </a:p>
        </p:txBody>
      </p:sp>
      <p:sp>
        <p:nvSpPr>
          <p:cNvPr id="279" name="Rectangle 278"/>
          <p:cNvSpPr/>
          <p:nvPr/>
        </p:nvSpPr>
        <p:spPr bwMode="auto">
          <a:xfrm>
            <a:off x="7181420" y="1551538"/>
            <a:ext cx="338875" cy="1669664"/>
          </a:xfrm>
          <a:prstGeom prst="rect">
            <a:avLst/>
          </a:prstGeom>
          <a:solidFill>
            <a:srgbClr val="FF6600"/>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000000"/>
                </a:solidFill>
                <a:effectLst/>
                <a:uLnTx/>
                <a:uFillTx/>
                <a:latin typeface="Helvetica 45 Light"/>
                <a:ea typeface="+mn-ea"/>
                <a:cs typeface="+mn-cs"/>
              </a:rPr>
              <a:t>4</a:t>
            </a:r>
          </a:p>
        </p:txBody>
      </p:sp>
      <p:sp>
        <p:nvSpPr>
          <p:cNvPr id="280" name="ZoneTexte 44"/>
          <p:cNvSpPr txBox="1">
            <a:spLocks noChangeArrowheads="1"/>
          </p:cNvSpPr>
          <p:nvPr/>
        </p:nvSpPr>
        <p:spPr bwMode="auto">
          <a:xfrm>
            <a:off x="7651695" y="4222103"/>
            <a:ext cx="401635" cy="28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SD</a:t>
            </a:r>
          </a:p>
        </p:txBody>
      </p:sp>
      <p:sp>
        <p:nvSpPr>
          <p:cNvPr id="281" name="ZoneTexte 50"/>
          <p:cNvSpPr txBox="1">
            <a:spLocks noChangeArrowheads="1"/>
          </p:cNvSpPr>
          <p:nvPr/>
        </p:nvSpPr>
        <p:spPr bwMode="auto">
          <a:xfrm>
            <a:off x="7651695" y="3535008"/>
            <a:ext cx="414957" cy="28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HD</a:t>
            </a:r>
          </a:p>
        </p:txBody>
      </p:sp>
      <p:sp>
        <p:nvSpPr>
          <p:cNvPr id="282" name="ZoneTexte 51"/>
          <p:cNvSpPr txBox="1">
            <a:spLocks noChangeArrowheads="1"/>
          </p:cNvSpPr>
          <p:nvPr/>
        </p:nvSpPr>
        <p:spPr bwMode="auto">
          <a:xfrm>
            <a:off x="7579687" y="2205879"/>
            <a:ext cx="829913" cy="28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FULL HD </a:t>
            </a:r>
          </a:p>
        </p:txBody>
      </p:sp>
      <p:sp>
        <p:nvSpPr>
          <p:cNvPr id="283" name="Accolade fermante 282"/>
          <p:cNvSpPr/>
          <p:nvPr/>
        </p:nvSpPr>
        <p:spPr bwMode="auto">
          <a:xfrm rot="10800000">
            <a:off x="5652121" y="1598628"/>
            <a:ext cx="486829" cy="2910492"/>
          </a:xfrm>
          <a:prstGeom prst="rightBrace">
            <a:avLst>
              <a:gd name="adj1" fmla="val 8333"/>
              <a:gd name="adj2" fmla="val 63216"/>
            </a:avLst>
          </a:prstGeom>
          <a:noFill/>
          <a:ln w="28575" cap="flat" cmpd="sng" algn="ctr">
            <a:solidFill>
              <a:srgbClr val="000000">
                <a:shade val="95000"/>
                <a:satMod val="10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Helvetica 45 Light"/>
              <a:ea typeface="+mn-ea"/>
              <a:cs typeface="+mn-cs"/>
            </a:endParaRPr>
          </a:p>
        </p:txBody>
      </p:sp>
      <p:sp>
        <p:nvSpPr>
          <p:cNvPr id="80" name="Rectangle 79"/>
          <p:cNvSpPr/>
          <p:nvPr/>
        </p:nvSpPr>
        <p:spPr>
          <a:xfrm>
            <a:off x="5584037" y="1255713"/>
            <a:ext cx="3194765" cy="3699061"/>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77" name="Rectangle 76"/>
          <p:cNvSpPr/>
          <p:nvPr/>
        </p:nvSpPr>
        <p:spPr>
          <a:xfrm>
            <a:off x="559789" y="1944624"/>
            <a:ext cx="1746913" cy="1136079"/>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78" name="Rectangle 77"/>
          <p:cNvSpPr/>
          <p:nvPr/>
        </p:nvSpPr>
        <p:spPr>
          <a:xfrm>
            <a:off x="2326904" y="1867548"/>
            <a:ext cx="2434124" cy="1136079"/>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66" name="ZoneTexte 154"/>
          <p:cNvSpPr txBox="1">
            <a:spLocks noChangeArrowheads="1"/>
          </p:cNvSpPr>
          <p:nvPr/>
        </p:nvSpPr>
        <p:spPr bwMode="auto">
          <a:xfrm>
            <a:off x="4403783" y="2791879"/>
            <a:ext cx="1680385" cy="28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Web Server</a:t>
            </a:r>
          </a:p>
        </p:txBody>
      </p:sp>
      <p:sp>
        <p:nvSpPr>
          <p:cNvPr id="285" name="ZoneTexte 101"/>
          <p:cNvSpPr txBox="1">
            <a:spLocks noChangeArrowheads="1"/>
          </p:cNvSpPr>
          <p:nvPr/>
        </p:nvSpPr>
        <p:spPr bwMode="auto">
          <a:xfrm>
            <a:off x="73182" y="2830623"/>
            <a:ext cx="1257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err="1" smtClean="0">
                <a:ln>
                  <a:noFill/>
                </a:ln>
                <a:solidFill>
                  <a:srgbClr val="000000"/>
                </a:solidFill>
                <a:effectLst/>
                <a:uLnTx/>
                <a:uFillTx/>
                <a:latin typeface="Helvetica 45 Light" pitchFamily="34" charset="0"/>
                <a:ea typeface="ＭＳ Ｐゴシック" pitchFamily="34" charset="-128"/>
              </a:rPr>
              <a:t>encoding</a:t>
            </a:r>
            <a:r>
              <a:rPr kumimoji="0" lang="fr-FR" sz="1200" b="0" i="0"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 </a:t>
            </a:r>
            <a:r>
              <a:rPr kumimoji="0" lang="fr-FR" sz="1200" b="0" i="0" u="none" strike="noStrike" kern="0" cap="none" spc="0" normalizeH="0" baseline="0" noProof="0" dirty="0" err="1" smtClean="0">
                <a:ln>
                  <a:noFill/>
                </a:ln>
                <a:solidFill>
                  <a:srgbClr val="000000"/>
                </a:solidFill>
                <a:effectLst/>
                <a:uLnTx/>
                <a:uFillTx/>
                <a:latin typeface="Helvetica 45 Light" pitchFamily="34" charset="0"/>
                <a:ea typeface="ＭＳ Ｐゴシック" pitchFamily="34" charset="-128"/>
              </a:rPr>
              <a:t>bitrate</a:t>
            </a:r>
            <a:endParaRPr kumimoji="0" lang="fr-FR" sz="1200" b="0" i="0"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endParaRPr>
          </a:p>
        </p:txBody>
      </p:sp>
      <p:cxnSp>
        <p:nvCxnSpPr>
          <p:cNvPr id="260" name="Connecteur droit 259"/>
          <p:cNvCxnSpPr>
            <a:cxnSpLocks noChangeShapeType="1"/>
          </p:cNvCxnSpPr>
          <p:nvPr/>
        </p:nvCxnSpPr>
        <p:spPr bwMode="auto">
          <a:xfrm flipV="1">
            <a:off x="1187624" y="3058339"/>
            <a:ext cx="0" cy="2163338"/>
          </a:xfrm>
          <a:prstGeom prst="line">
            <a:avLst/>
          </a:prstGeom>
          <a:noFill/>
          <a:ln w="25400">
            <a:solidFill>
              <a:srgbClr val="000000"/>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7" name="Picture 111"/>
          <p:cNvPicPr>
            <a:picLocks noChangeAspect="1" noChangeArrowheads="1"/>
          </p:cNvPicPr>
          <p:nvPr/>
        </p:nvPicPr>
        <p:blipFill>
          <a:blip r:embed="rId4"/>
          <a:srcRect/>
          <a:stretch>
            <a:fillRect/>
          </a:stretch>
        </p:blipFill>
        <p:spPr bwMode="auto">
          <a:xfrm>
            <a:off x="6349568" y="85302"/>
            <a:ext cx="1079500" cy="503237"/>
          </a:xfrm>
          <a:prstGeom prst="rect">
            <a:avLst/>
          </a:prstGeom>
          <a:noFill/>
          <a:ln w="9525" cap="flat">
            <a:noFill/>
            <a:round/>
            <a:headEnd/>
            <a:tailEnd/>
          </a:ln>
          <a:effectLst/>
        </p:spPr>
      </p:pic>
    </p:spTree>
    <p:extLst>
      <p:ext uri="{BB962C8B-B14F-4D97-AF65-F5344CB8AC3E}">
        <p14:creationId xmlns:p14="http://schemas.microsoft.com/office/powerpoint/2010/main" val="2140799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80"/>
                                        </p:tgtEl>
                                      </p:cBhvr>
                                    </p:animEffect>
                                    <p:set>
                                      <p:cBhvr>
                                        <p:cTn id="7" dur="1" fill="hold">
                                          <p:stCondLst>
                                            <p:cond delay="1999"/>
                                          </p:stCondLst>
                                        </p:cTn>
                                        <p:tgtEl>
                                          <p:spTgt spid="8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77"/>
                                        </p:tgtEl>
                                      </p:cBhvr>
                                    </p:animEffect>
                                    <p:set>
                                      <p:cBhvr>
                                        <p:cTn id="12" dur="1" fill="hold">
                                          <p:stCondLst>
                                            <p:cond delay="1999"/>
                                          </p:stCondLst>
                                        </p:cTn>
                                        <p:tgtEl>
                                          <p:spTgt spid="7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78"/>
                                        </p:tgtEl>
                                      </p:cBhvr>
                                    </p:animEffect>
                                    <p:set>
                                      <p:cBhvr>
                                        <p:cTn id="15" dur="1" fill="hold">
                                          <p:stCondLst>
                                            <p:cond delay="1999"/>
                                          </p:stCondLst>
                                        </p:cTn>
                                        <p:tgtEl>
                                          <p:spTgt spid="7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9"/>
                                        </p:tgtEl>
                                        <p:attrNameLst>
                                          <p:attrName>style.visibility</p:attrName>
                                        </p:attrNameLst>
                                      </p:cBhvr>
                                      <p:to>
                                        <p:strVal val="visible"/>
                                      </p:to>
                                    </p:set>
                                    <p:animEffect transition="in" filter="wipe(left)">
                                      <p:cBhvr>
                                        <p:cTn id="20" dur="6500"/>
                                        <p:tgtEl>
                                          <p:spTgt spid="259"/>
                                        </p:tgtEl>
                                      </p:cBhvr>
                                    </p:animEffect>
                                  </p:childTnLst>
                                </p:cTn>
                              </p:par>
                              <p:par>
                                <p:cTn id="21" presetID="14" presetClass="entr" presetSubtype="10" fill="hold" grpId="0" nodeType="withEffect">
                                  <p:stCondLst>
                                    <p:cond delay="750"/>
                                  </p:stCondLst>
                                  <p:childTnLst>
                                    <p:set>
                                      <p:cBhvr>
                                        <p:cTn id="22" dur="1" fill="hold">
                                          <p:stCondLst>
                                            <p:cond delay="0"/>
                                          </p:stCondLst>
                                        </p:cTn>
                                        <p:tgtEl>
                                          <p:spTgt spid="264"/>
                                        </p:tgtEl>
                                        <p:attrNameLst>
                                          <p:attrName>style.visibility</p:attrName>
                                        </p:attrNameLst>
                                      </p:cBhvr>
                                      <p:to>
                                        <p:strVal val="visible"/>
                                      </p:to>
                                    </p:set>
                                    <p:animEffect transition="in" filter="randombar(horizontal)">
                                      <p:cBhvr>
                                        <p:cTn id="23" dur="500"/>
                                        <p:tgtEl>
                                          <p:spTgt spid="264"/>
                                        </p:tgtEl>
                                      </p:cBhvr>
                                    </p:animEffect>
                                  </p:childTnLst>
                                </p:cTn>
                              </p:par>
                              <p:par>
                                <p:cTn id="24" presetID="1" presetClass="entr" presetSubtype="0" fill="hold" grpId="0" nodeType="withEffect">
                                  <p:stCondLst>
                                    <p:cond delay="500"/>
                                  </p:stCondLst>
                                  <p:childTnLst>
                                    <p:set>
                                      <p:cBhvr>
                                        <p:cTn id="25" dur="1" fill="hold">
                                          <p:stCondLst>
                                            <p:cond delay="0"/>
                                          </p:stCondLst>
                                        </p:cTn>
                                        <p:tgtEl>
                                          <p:spTgt spid="246"/>
                                        </p:tgtEl>
                                        <p:attrNameLst>
                                          <p:attrName>style.visibility</p:attrName>
                                        </p:attrNameLst>
                                      </p:cBhvr>
                                      <p:to>
                                        <p:strVal val="visible"/>
                                      </p:to>
                                    </p:set>
                                  </p:childTnLst>
                                </p:cTn>
                              </p:par>
                              <p:par>
                                <p:cTn id="26" presetID="1" presetClass="entr" presetSubtype="0" fill="hold" grpId="0" nodeType="withEffect">
                                  <p:stCondLst>
                                    <p:cond delay="1000"/>
                                  </p:stCondLst>
                                  <p:childTnLst>
                                    <p:set>
                                      <p:cBhvr>
                                        <p:cTn id="27" dur="1" fill="hold">
                                          <p:stCondLst>
                                            <p:cond delay="0"/>
                                          </p:stCondLst>
                                        </p:cTn>
                                        <p:tgtEl>
                                          <p:spTgt spid="247"/>
                                        </p:tgtEl>
                                        <p:attrNameLst>
                                          <p:attrName>style.visibility</p:attrName>
                                        </p:attrNameLst>
                                      </p:cBhvr>
                                      <p:to>
                                        <p:strVal val="visible"/>
                                      </p:to>
                                    </p:set>
                                  </p:childTnLst>
                                </p:cTn>
                              </p:par>
                              <p:par>
                                <p:cTn id="28" presetID="1" presetClass="entr" presetSubtype="0" fill="hold" grpId="0" nodeType="withEffect">
                                  <p:stCondLst>
                                    <p:cond delay="1500"/>
                                  </p:stCondLst>
                                  <p:childTnLst>
                                    <p:set>
                                      <p:cBhvr>
                                        <p:cTn id="29" dur="1" fill="hold">
                                          <p:stCondLst>
                                            <p:cond delay="0"/>
                                          </p:stCondLst>
                                        </p:cTn>
                                        <p:tgtEl>
                                          <p:spTgt spid="248"/>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249"/>
                                        </p:tgtEl>
                                        <p:attrNameLst>
                                          <p:attrName>style.visibility</p:attrName>
                                        </p:attrNameLst>
                                      </p:cBhvr>
                                      <p:to>
                                        <p:strVal val="visible"/>
                                      </p:to>
                                    </p:set>
                                  </p:childTnLst>
                                </p:cTn>
                              </p:par>
                              <p:par>
                                <p:cTn id="32" presetID="1" presetClass="entr" presetSubtype="0" fill="hold" grpId="0" nodeType="withEffect">
                                  <p:stCondLst>
                                    <p:cond delay="2500"/>
                                  </p:stCondLst>
                                  <p:childTnLst>
                                    <p:set>
                                      <p:cBhvr>
                                        <p:cTn id="33" dur="1" fill="hold">
                                          <p:stCondLst>
                                            <p:cond delay="0"/>
                                          </p:stCondLst>
                                        </p:cTn>
                                        <p:tgtEl>
                                          <p:spTgt spid="251"/>
                                        </p:tgtEl>
                                        <p:attrNameLst>
                                          <p:attrName>style.visibility</p:attrName>
                                        </p:attrNameLst>
                                      </p:cBhvr>
                                      <p:to>
                                        <p:strVal val="visible"/>
                                      </p:to>
                                    </p:set>
                                  </p:childTnLst>
                                </p:cTn>
                              </p:par>
                              <p:par>
                                <p:cTn id="34" presetID="1" presetClass="entr" presetSubtype="0" fill="hold" grpId="0" nodeType="withEffect">
                                  <p:stCondLst>
                                    <p:cond delay="3000"/>
                                  </p:stCondLst>
                                  <p:childTnLst>
                                    <p:set>
                                      <p:cBhvr>
                                        <p:cTn id="35" dur="1" fill="hold">
                                          <p:stCondLst>
                                            <p:cond delay="0"/>
                                          </p:stCondLst>
                                        </p:cTn>
                                        <p:tgtEl>
                                          <p:spTgt spid="252"/>
                                        </p:tgtEl>
                                        <p:attrNameLst>
                                          <p:attrName>style.visibility</p:attrName>
                                        </p:attrNameLst>
                                      </p:cBhvr>
                                      <p:to>
                                        <p:strVal val="visible"/>
                                      </p:to>
                                    </p:set>
                                  </p:childTnLst>
                                </p:cTn>
                              </p:par>
                              <p:par>
                                <p:cTn id="36" presetID="1" presetClass="entr" presetSubtype="0" fill="hold" grpId="0" nodeType="withEffect">
                                  <p:stCondLst>
                                    <p:cond delay="3500"/>
                                  </p:stCondLst>
                                  <p:childTnLst>
                                    <p:set>
                                      <p:cBhvr>
                                        <p:cTn id="37" dur="1" fill="hold">
                                          <p:stCondLst>
                                            <p:cond delay="0"/>
                                          </p:stCondLst>
                                        </p:cTn>
                                        <p:tgtEl>
                                          <p:spTgt spid="254"/>
                                        </p:tgtEl>
                                        <p:attrNameLst>
                                          <p:attrName>style.visibility</p:attrName>
                                        </p:attrNameLst>
                                      </p:cBhvr>
                                      <p:to>
                                        <p:strVal val="visible"/>
                                      </p:to>
                                    </p:set>
                                  </p:childTnLst>
                                </p:cTn>
                              </p:par>
                              <p:par>
                                <p:cTn id="38" presetID="1" presetClass="entr" presetSubtype="0" fill="hold" grpId="0" nodeType="withEffect">
                                  <p:stCondLst>
                                    <p:cond delay="4000"/>
                                  </p:stCondLst>
                                  <p:childTnLst>
                                    <p:set>
                                      <p:cBhvr>
                                        <p:cTn id="39" dur="1" fill="hold">
                                          <p:stCondLst>
                                            <p:cond delay="0"/>
                                          </p:stCondLst>
                                        </p:cTn>
                                        <p:tgtEl>
                                          <p:spTgt spid="255"/>
                                        </p:tgtEl>
                                        <p:attrNameLst>
                                          <p:attrName>style.visibility</p:attrName>
                                        </p:attrNameLst>
                                      </p:cBhvr>
                                      <p:to>
                                        <p:strVal val="visible"/>
                                      </p:to>
                                    </p:set>
                                  </p:childTnLst>
                                </p:cTn>
                              </p:par>
                              <p:par>
                                <p:cTn id="40" presetID="1" presetClass="entr" presetSubtype="0" fill="hold" grpId="0" nodeType="withEffect">
                                  <p:stCondLst>
                                    <p:cond delay="4500"/>
                                  </p:stCondLst>
                                  <p:childTnLst>
                                    <p:set>
                                      <p:cBhvr>
                                        <p:cTn id="41" dur="1" fill="hold">
                                          <p:stCondLst>
                                            <p:cond delay="0"/>
                                          </p:stCondLst>
                                        </p:cTn>
                                        <p:tgtEl>
                                          <p:spTgt spid="256"/>
                                        </p:tgtEl>
                                        <p:attrNameLst>
                                          <p:attrName>style.visibility</p:attrName>
                                        </p:attrNameLst>
                                      </p:cBhvr>
                                      <p:to>
                                        <p:strVal val="visible"/>
                                      </p:to>
                                    </p:set>
                                  </p:childTnLst>
                                </p:cTn>
                              </p:par>
                              <p:par>
                                <p:cTn id="42" presetID="1" presetClass="entr" presetSubtype="0" fill="hold" grpId="0" nodeType="withEffect">
                                  <p:stCondLst>
                                    <p:cond delay="5000"/>
                                  </p:stCondLst>
                                  <p:childTnLst>
                                    <p:set>
                                      <p:cBhvr>
                                        <p:cTn id="43" dur="1" fill="hold">
                                          <p:stCondLst>
                                            <p:cond delay="0"/>
                                          </p:stCondLst>
                                        </p:cTn>
                                        <p:tgtEl>
                                          <p:spTgt spid="257"/>
                                        </p:tgtEl>
                                        <p:attrNameLst>
                                          <p:attrName>style.visibility</p:attrName>
                                        </p:attrNameLst>
                                      </p:cBhvr>
                                      <p:to>
                                        <p:strVal val="visible"/>
                                      </p:to>
                                    </p:set>
                                  </p:childTnLst>
                                </p:cTn>
                              </p:par>
                              <p:par>
                                <p:cTn id="44" presetID="1" presetClass="entr" presetSubtype="0" fill="hold" grpId="0" nodeType="withEffect">
                                  <p:stCondLst>
                                    <p:cond delay="5500"/>
                                  </p:stCondLst>
                                  <p:childTnLst>
                                    <p:set>
                                      <p:cBhvr>
                                        <p:cTn id="45" dur="1" fill="hold">
                                          <p:stCondLst>
                                            <p:cond delay="0"/>
                                          </p:stCondLst>
                                        </p:cTn>
                                        <p:tgtEl>
                                          <p:spTgt spid="253"/>
                                        </p:tgtEl>
                                        <p:attrNameLst>
                                          <p:attrName>style.visibility</p:attrName>
                                        </p:attrNameLst>
                                      </p:cBhvr>
                                      <p:to>
                                        <p:strVal val="visible"/>
                                      </p:to>
                                    </p:set>
                                  </p:childTnLst>
                                </p:cTn>
                              </p:par>
                              <p:par>
                                <p:cTn id="46" presetID="1" presetClass="entr" presetSubtype="0" fill="hold" grpId="0" nodeType="withEffect">
                                  <p:stCondLst>
                                    <p:cond delay="6000"/>
                                  </p:stCondLst>
                                  <p:childTnLst>
                                    <p:set>
                                      <p:cBhvr>
                                        <p:cTn id="47"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9" grpId="0" animBg="1"/>
      <p:bldP spid="264" grpId="0"/>
      <p:bldP spid="80"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13"/>
          </p:nvPr>
        </p:nvSpPr>
        <p:spPr>
          <a:xfrm>
            <a:off x="4612836" y="1422400"/>
            <a:ext cx="4191000" cy="4703763"/>
          </a:xfrm>
        </p:spPr>
        <p:txBody>
          <a:bodyPr/>
          <a:lstStyle/>
          <a:p>
            <a:r>
              <a:rPr lang="fr-FR" dirty="0" smtClean="0"/>
              <a:t>Description</a:t>
            </a:r>
          </a:p>
          <a:p>
            <a:pPr lvl="1"/>
            <a:r>
              <a:rPr lang="fr-FR" sz="2000" dirty="0" smtClean="0">
                <a:sym typeface="Wingdings" pitchFamily="2" charset="2"/>
              </a:rPr>
              <a:t>rate and buffer </a:t>
            </a:r>
            <a:r>
              <a:rPr lang="fr-FR" sz="2000" dirty="0" err="1" smtClean="0">
                <a:sym typeface="Wingdings" pitchFamily="2" charset="2"/>
              </a:rPr>
              <a:t>based</a:t>
            </a:r>
            <a:r>
              <a:rPr lang="fr-FR" sz="2000" dirty="0" smtClean="0">
                <a:sym typeface="Wingdings" pitchFamily="2" charset="2"/>
              </a:rPr>
              <a:t> (RBB) </a:t>
            </a:r>
            <a:r>
              <a:rPr lang="fr-FR" sz="2000" dirty="0" err="1" smtClean="0">
                <a:sym typeface="Wingdings" pitchFamily="2" charset="2"/>
              </a:rPr>
              <a:t>player</a:t>
            </a:r>
            <a:endParaRPr lang="fr-FR" sz="2000" dirty="0" smtClean="0">
              <a:sym typeface="Wingdings" pitchFamily="2" charset="2"/>
            </a:endParaRPr>
          </a:p>
          <a:p>
            <a:pPr lvl="1"/>
            <a:r>
              <a:rPr lang="fr-FR" sz="2000" dirty="0" smtClean="0">
                <a:sym typeface="Wingdings" pitchFamily="2" charset="2"/>
              </a:rPr>
              <a:t>playback buffer </a:t>
            </a:r>
            <a:r>
              <a:rPr lang="fr-FR" sz="2000" dirty="0" err="1" smtClean="0">
                <a:sym typeface="Wingdings" pitchFamily="2" charset="2"/>
              </a:rPr>
              <a:t>length</a:t>
            </a:r>
            <a:r>
              <a:rPr lang="fr-FR" sz="2000" dirty="0" smtClean="0">
                <a:sym typeface="Wingdings" pitchFamily="2" charset="2"/>
              </a:rPr>
              <a:t>           	   </a:t>
            </a:r>
            <a:r>
              <a:rPr lang="fr-FR" sz="1800" i="1" dirty="0" smtClean="0">
                <a:sym typeface="Wingdings" pitchFamily="2" charset="2"/>
              </a:rPr>
              <a:t>B</a:t>
            </a:r>
            <a:r>
              <a:rPr lang="fr-FR" sz="1800" i="1" baseline="-25000" dirty="0" smtClean="0">
                <a:sym typeface="Wingdings" pitchFamily="2" charset="2"/>
              </a:rPr>
              <a:t>C</a:t>
            </a:r>
            <a:r>
              <a:rPr lang="fr-FR" sz="1800" i="1" dirty="0" smtClean="0">
                <a:sym typeface="Wingdings" pitchFamily="2" charset="2"/>
              </a:rPr>
              <a:t> = 30 seconds</a:t>
            </a:r>
          </a:p>
          <a:p>
            <a:pPr lvl="1"/>
            <a:r>
              <a:rPr lang="fr-FR" sz="2000" dirty="0" err="1" smtClean="0">
                <a:sym typeface="Wingdings" pitchFamily="2" charset="2"/>
              </a:rPr>
              <a:t>chunk</a:t>
            </a:r>
            <a:r>
              <a:rPr lang="fr-FR" sz="2000" dirty="0" smtClean="0">
                <a:sym typeface="Wingdings" pitchFamily="2" charset="2"/>
              </a:rPr>
              <a:t> </a:t>
            </a:r>
            <a:r>
              <a:rPr lang="fr-FR" sz="2000" dirty="0" err="1" smtClean="0">
                <a:sym typeface="Wingdings" pitchFamily="2" charset="2"/>
              </a:rPr>
              <a:t>duration</a:t>
            </a:r>
            <a:r>
              <a:rPr lang="fr-FR" sz="2000" dirty="0" smtClean="0">
                <a:sym typeface="Wingdings" pitchFamily="2" charset="2"/>
              </a:rPr>
              <a:t>: 2 seconds</a:t>
            </a:r>
            <a:endParaRPr lang="fr-FR" sz="1800" dirty="0" smtClean="0">
              <a:sym typeface="Wingdings" pitchFamily="2" charset="2"/>
            </a:endParaRPr>
          </a:p>
          <a:p>
            <a:pPr lvl="1"/>
            <a:r>
              <a:rPr lang="fr-FR" sz="2000" dirty="0" err="1" smtClean="0">
                <a:sym typeface="Wingdings" pitchFamily="2" charset="2"/>
              </a:rPr>
              <a:t>aggressiveness</a:t>
            </a:r>
            <a:r>
              <a:rPr lang="fr-FR" sz="2000" dirty="0" smtClean="0">
                <a:sym typeface="Wingdings" pitchFamily="2" charset="2"/>
              </a:rPr>
              <a:t>  </a:t>
            </a:r>
            <a:r>
              <a:rPr lang="el-GR" sz="2000" dirty="0" smtClean="0">
                <a:latin typeface="Times New Roman"/>
                <a:cs typeface="Times New Roman"/>
                <a:sym typeface="Wingdings" pitchFamily="2" charset="2"/>
              </a:rPr>
              <a:t>σ</a:t>
            </a:r>
            <a:r>
              <a:rPr lang="fr-FR" sz="2000" dirty="0" smtClean="0">
                <a:latin typeface="Times New Roman"/>
                <a:cs typeface="Times New Roman"/>
                <a:sym typeface="Wingdings" pitchFamily="2" charset="2"/>
              </a:rPr>
              <a:t> :</a:t>
            </a:r>
            <a:endParaRPr lang="fr-FR" sz="2000" dirty="0" smtClean="0">
              <a:sym typeface="Wingdings" pitchFamily="2" charset="2"/>
            </a:endParaRPr>
          </a:p>
          <a:p>
            <a:pPr lvl="1"/>
            <a:endParaRPr lang="fr-FR" sz="2000" dirty="0" smtClean="0">
              <a:sym typeface="Wingdings" pitchFamily="2" charset="2"/>
            </a:endParaRPr>
          </a:p>
          <a:p>
            <a:pPr lvl="1"/>
            <a:endParaRPr lang="fr-FR" sz="2000" dirty="0" smtClean="0">
              <a:sym typeface="Wingdings" pitchFamily="2" charset="2"/>
            </a:endParaRPr>
          </a:p>
          <a:p>
            <a:pPr lvl="1"/>
            <a:r>
              <a:rPr lang="fr-FR" sz="2000" dirty="0" smtClean="0">
                <a:sym typeface="Wingdings" pitchFamily="2" charset="2"/>
              </a:rPr>
              <a:t>HTTP/1.1  </a:t>
            </a:r>
            <a:r>
              <a:rPr lang="fr-FR" sz="2000" dirty="0" err="1" smtClean="0">
                <a:sym typeface="Wingdings" pitchFamily="2" charset="2"/>
              </a:rPr>
              <a:t>with</a:t>
            </a:r>
            <a:r>
              <a:rPr lang="fr-FR" sz="2000" dirty="0" smtClean="0">
                <a:sym typeface="Wingdings" pitchFamily="2" charset="2"/>
              </a:rPr>
              <a:t> persistent </a:t>
            </a:r>
            <a:r>
              <a:rPr lang="fr-FR" sz="2000" dirty="0" err="1" smtClean="0">
                <a:sym typeface="Wingdings" pitchFamily="2" charset="2"/>
              </a:rPr>
              <a:t>connection</a:t>
            </a:r>
            <a:endParaRPr lang="fr-FR" sz="2000" dirty="0" smtClean="0">
              <a:sym typeface="Wingdings" pitchFamily="2" charset="2"/>
            </a:endParaRPr>
          </a:p>
        </p:txBody>
      </p:sp>
      <p:pic>
        <p:nvPicPr>
          <p:cNvPr id="11" name="Picture 3"/>
          <p:cNvPicPr>
            <a:picLocks noChangeAspect="1" noChangeArrowheads="1"/>
          </p:cNvPicPr>
          <p:nvPr/>
        </p:nvPicPr>
        <p:blipFill>
          <a:blip r:embed="rId2"/>
          <a:srcRect/>
          <a:stretch>
            <a:fillRect/>
          </a:stretch>
        </p:blipFill>
        <p:spPr bwMode="auto">
          <a:xfrm>
            <a:off x="5700077" y="4026935"/>
            <a:ext cx="1925003" cy="604737"/>
          </a:xfrm>
          <a:prstGeom prst="rect">
            <a:avLst/>
          </a:prstGeom>
          <a:noFill/>
          <a:ln w="9525">
            <a:noFill/>
            <a:miter lim="800000"/>
            <a:headEnd/>
            <a:tailEnd/>
          </a:ln>
        </p:spPr>
      </p:pic>
      <p:sp>
        <p:nvSpPr>
          <p:cNvPr id="2" name="Titre 1"/>
          <p:cNvSpPr>
            <a:spLocks noGrp="1"/>
          </p:cNvSpPr>
          <p:nvPr>
            <p:ph type="title"/>
          </p:nvPr>
        </p:nvSpPr>
        <p:spPr/>
        <p:txBody>
          <a:bodyPr/>
          <a:lstStyle/>
          <a:p>
            <a:r>
              <a:rPr lang="fr-FR" dirty="0" err="1" smtClean="0"/>
              <a:t>Emulated</a:t>
            </a:r>
            <a:r>
              <a:rPr lang="fr-FR" dirty="0" smtClean="0"/>
              <a:t> HAS Player</a:t>
            </a:r>
            <a:endParaRPr lang="fr-FR" dirty="0"/>
          </a:p>
        </p:txBody>
      </p:sp>
      <p:sp>
        <p:nvSpPr>
          <p:cNvPr id="3" name="Espace réservé du contenu 2"/>
          <p:cNvSpPr>
            <a:spLocks noGrp="1"/>
          </p:cNvSpPr>
          <p:nvPr>
            <p:ph sz="half" idx="1"/>
          </p:nvPr>
        </p:nvSpPr>
        <p:spPr>
          <a:xfrm>
            <a:off x="457200" y="1292909"/>
            <a:ext cx="4175080" cy="4703763"/>
          </a:xfrm>
        </p:spPr>
        <p:txBody>
          <a:bodyPr/>
          <a:lstStyle/>
          <a:p>
            <a:pPr>
              <a:lnSpc>
                <a:spcPct val="150000"/>
              </a:lnSpc>
            </a:pPr>
            <a:r>
              <a:rPr lang="fr-FR" dirty="0" err="1" smtClean="0"/>
              <a:t>Why</a:t>
            </a:r>
            <a:r>
              <a:rPr lang="fr-FR" dirty="0" smtClean="0"/>
              <a:t> an </a:t>
            </a:r>
            <a:r>
              <a:rPr lang="fr-FR" dirty="0" err="1" smtClean="0"/>
              <a:t>emulated</a:t>
            </a:r>
            <a:r>
              <a:rPr lang="fr-FR" dirty="0" smtClean="0"/>
              <a:t> </a:t>
            </a:r>
            <a:r>
              <a:rPr lang="fr-FR" dirty="0" err="1" smtClean="0"/>
              <a:t>player</a:t>
            </a:r>
            <a:r>
              <a:rPr lang="fr-FR" dirty="0" smtClean="0"/>
              <a:t> ?</a:t>
            </a:r>
          </a:p>
          <a:p>
            <a:pPr>
              <a:lnSpc>
                <a:spcPct val="150000"/>
              </a:lnSpc>
              <a:buFont typeface="Wingdings"/>
              <a:buChar char="è"/>
            </a:pPr>
            <a:endParaRPr lang="fr-FR" sz="2000" dirty="0" smtClean="0">
              <a:solidFill>
                <a:schemeClr val="tx1"/>
              </a:solidFill>
              <a:sym typeface="Wingdings" pitchFamily="2" charset="2"/>
            </a:endParaRPr>
          </a:p>
          <a:p>
            <a:pPr>
              <a:lnSpc>
                <a:spcPct val="150000"/>
              </a:lnSpc>
              <a:buFont typeface="Wingdings"/>
              <a:buChar char="è"/>
            </a:pPr>
            <a:r>
              <a:rPr lang="fr-FR" sz="2000" dirty="0" err="1" smtClean="0">
                <a:solidFill>
                  <a:schemeClr val="tx1"/>
                </a:solidFill>
                <a:sym typeface="Wingdings" pitchFamily="2" charset="2"/>
              </a:rPr>
              <a:t>less</a:t>
            </a:r>
            <a:r>
              <a:rPr lang="fr-FR" sz="2000" dirty="0" smtClean="0">
                <a:solidFill>
                  <a:schemeClr val="tx1"/>
                </a:solidFill>
                <a:sym typeface="Wingdings" pitchFamily="2" charset="2"/>
              </a:rPr>
              <a:t> </a:t>
            </a:r>
            <a:r>
              <a:rPr lang="fr-FR" sz="2000" dirty="0" err="1" smtClean="0">
                <a:solidFill>
                  <a:schemeClr val="tx1"/>
                </a:solidFill>
                <a:sym typeface="Wingdings" pitchFamily="2" charset="2"/>
              </a:rPr>
              <a:t>complexity</a:t>
            </a:r>
            <a:endParaRPr lang="fr-FR" sz="2000" dirty="0" smtClean="0">
              <a:solidFill>
                <a:schemeClr val="tx1"/>
              </a:solidFill>
              <a:sym typeface="Wingdings" pitchFamily="2" charset="2"/>
            </a:endParaRPr>
          </a:p>
          <a:p>
            <a:pPr>
              <a:lnSpc>
                <a:spcPct val="150000"/>
              </a:lnSpc>
              <a:buFont typeface="Wingdings"/>
              <a:buChar char="è"/>
            </a:pPr>
            <a:r>
              <a:rPr lang="fr-FR" sz="2000" dirty="0" smtClean="0">
                <a:solidFill>
                  <a:schemeClr val="tx1"/>
                </a:solidFill>
                <a:sym typeface="Wingdings" pitchFamily="2" charset="2"/>
              </a:rPr>
              <a:t>more </a:t>
            </a:r>
            <a:r>
              <a:rPr lang="fr-FR" sz="2000" dirty="0" err="1" smtClean="0">
                <a:solidFill>
                  <a:schemeClr val="tx1"/>
                </a:solidFill>
                <a:sym typeface="Wingdings" pitchFamily="2" charset="2"/>
              </a:rPr>
              <a:t>accurate</a:t>
            </a:r>
            <a:r>
              <a:rPr lang="fr-FR" sz="2000" dirty="0" smtClean="0">
                <a:solidFill>
                  <a:schemeClr val="tx1"/>
                </a:solidFill>
                <a:sym typeface="Wingdings" pitchFamily="2" charset="2"/>
              </a:rPr>
              <a:t> </a:t>
            </a:r>
            <a:r>
              <a:rPr lang="fr-FR" sz="2000" dirty="0" err="1" smtClean="0">
                <a:solidFill>
                  <a:schemeClr val="tx1"/>
                </a:solidFill>
                <a:sym typeface="Wingdings" pitchFamily="2" charset="2"/>
              </a:rPr>
              <a:t>evaluation</a:t>
            </a:r>
            <a:endParaRPr lang="fr-FR" sz="2000" dirty="0" smtClean="0">
              <a:solidFill>
                <a:schemeClr val="tx1"/>
              </a:solidFill>
              <a:sym typeface="Wingdings" pitchFamily="2" charset="2"/>
            </a:endParaRPr>
          </a:p>
          <a:p>
            <a:pPr>
              <a:lnSpc>
                <a:spcPct val="150000"/>
              </a:lnSpc>
              <a:buFont typeface="Wingdings"/>
              <a:buChar char="è"/>
            </a:pPr>
            <a:r>
              <a:rPr lang="fr-FR" sz="2000" dirty="0" err="1" smtClean="0">
                <a:solidFill>
                  <a:schemeClr val="tx1"/>
                </a:solidFill>
                <a:sym typeface="Wingdings" pitchFamily="2" charset="2"/>
              </a:rPr>
              <a:t>QoE</a:t>
            </a:r>
            <a:r>
              <a:rPr lang="fr-FR" sz="2000" dirty="0" smtClean="0">
                <a:solidFill>
                  <a:schemeClr val="tx1"/>
                </a:solidFill>
                <a:sym typeface="Wingdings" pitchFamily="2" charset="2"/>
              </a:rPr>
              <a:t> objective </a:t>
            </a:r>
            <a:r>
              <a:rPr lang="fr-FR" sz="2000" dirty="0" err="1" smtClean="0">
                <a:solidFill>
                  <a:schemeClr val="tx1"/>
                </a:solidFill>
                <a:sym typeface="Wingdings" pitchFamily="2" charset="2"/>
              </a:rPr>
              <a:t>criteria</a:t>
            </a:r>
            <a:endParaRPr lang="fr-FR" sz="2000" dirty="0" smtClean="0">
              <a:solidFill>
                <a:schemeClr val="tx1"/>
              </a:solidFill>
              <a:sym typeface="Wingdings" pitchFamily="2" charset="2"/>
            </a:endParaRPr>
          </a:p>
          <a:p>
            <a:pPr>
              <a:lnSpc>
                <a:spcPct val="150000"/>
              </a:lnSpc>
              <a:buFont typeface="Wingdings"/>
              <a:buChar char="è"/>
            </a:pPr>
            <a:r>
              <a:rPr lang="fr-FR" sz="2000" dirty="0" err="1" smtClean="0">
                <a:solidFill>
                  <a:schemeClr val="tx1"/>
                </a:solidFill>
                <a:sym typeface="Wingdings" pitchFamily="2" charset="2"/>
              </a:rPr>
              <a:t>adequate</a:t>
            </a:r>
            <a:r>
              <a:rPr lang="fr-FR" sz="2000" dirty="0" smtClean="0">
                <a:solidFill>
                  <a:schemeClr val="tx1"/>
                </a:solidFill>
                <a:sym typeface="Wingdings" pitchFamily="2" charset="2"/>
              </a:rPr>
              <a:t> for </a:t>
            </a:r>
            <a:r>
              <a:rPr lang="fr-FR" sz="2000" dirty="0" err="1" smtClean="0">
                <a:solidFill>
                  <a:schemeClr val="tx1"/>
                </a:solidFill>
                <a:sym typeface="Wingdings" pitchFamily="2" charset="2"/>
              </a:rPr>
              <a:t>testbeds</a:t>
            </a:r>
            <a:r>
              <a:rPr lang="fr-FR" sz="2000" dirty="0" smtClean="0">
                <a:solidFill>
                  <a:schemeClr val="tx1"/>
                </a:solidFill>
                <a:sym typeface="Wingdings" pitchFamily="2" charset="2"/>
              </a:rPr>
              <a:t> and simulations</a:t>
            </a:r>
            <a:endParaRPr lang="fr-FR" sz="2000" dirty="0">
              <a:solidFill>
                <a:schemeClr val="tx1"/>
              </a:solidFill>
            </a:endParaRPr>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20</a:t>
            </a:fld>
            <a:endParaRPr lang="fr-FR"/>
          </a:p>
        </p:txBody>
      </p:sp>
      <p:pic>
        <p:nvPicPr>
          <p:cNvPr id="8" name="Picture 5" descr="C:\Users\ngtd5579\Downloads\0Orange_Logo.png"/>
          <p:cNvPicPr>
            <a:picLocks noChangeAspect="1" noChangeArrowheads="1"/>
          </p:cNvPicPr>
          <p:nvPr/>
        </p:nvPicPr>
        <p:blipFill>
          <a:blip r:embed="rId3"/>
          <a:srcRect/>
          <a:stretch>
            <a:fillRect/>
          </a:stretch>
        </p:blipFill>
        <p:spPr bwMode="auto">
          <a:xfrm>
            <a:off x="99060" y="0"/>
            <a:ext cx="624840" cy="624840"/>
          </a:xfrm>
          <a:prstGeom prst="rect">
            <a:avLst/>
          </a:prstGeom>
          <a:noFill/>
        </p:spPr>
      </p:pic>
      <p:sp>
        <p:nvSpPr>
          <p:cNvPr id="9" name="ZoneTexte 8"/>
          <p:cNvSpPr txBox="1"/>
          <p:nvPr/>
        </p:nvSpPr>
        <p:spPr>
          <a:xfrm>
            <a:off x="0" y="6581001"/>
            <a:ext cx="9144000" cy="276999"/>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	 Rennes   17 décembre 2015	</a:t>
            </a:r>
            <a:r>
              <a:rPr lang="fr-FR" sz="1200" b="1" dirty="0" smtClean="0"/>
              <a:t>						</a:t>
            </a:r>
            <a:endParaRPr lang="fr-FR" sz="1200" b="1" dirty="0"/>
          </a:p>
        </p:txBody>
      </p:sp>
      <p:sp>
        <p:nvSpPr>
          <p:cNvPr id="14" name="Rectangle 13"/>
          <p:cNvSpPr/>
          <p:nvPr/>
        </p:nvSpPr>
        <p:spPr>
          <a:xfrm>
            <a:off x="4656108" y="1365979"/>
            <a:ext cx="4191000" cy="4703763"/>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 name="Rectangle 14"/>
          <p:cNvSpPr/>
          <p:nvPr/>
        </p:nvSpPr>
        <p:spPr>
          <a:xfrm>
            <a:off x="457200" y="2402005"/>
            <a:ext cx="3555242" cy="2552131"/>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2" name="ZoneTexte 11"/>
          <p:cNvSpPr txBox="1"/>
          <p:nvPr/>
        </p:nvSpPr>
        <p:spPr>
          <a:xfrm>
            <a:off x="830580" y="46335"/>
            <a:ext cx="6126480" cy="307777"/>
          </a:xfrm>
          <a:prstGeom prst="rect">
            <a:avLst/>
          </a:prstGeom>
          <a:noFill/>
        </p:spPr>
        <p:txBody>
          <a:bodyPr wrap="square" rtlCol="0">
            <a:spAutoFit/>
          </a:bodyPr>
          <a:lstStyle/>
          <a:p>
            <a:r>
              <a:rPr lang="fr-FR" sz="1400" b="1" dirty="0" smtClean="0">
                <a:solidFill>
                  <a:schemeClr val="bg1"/>
                </a:solidFill>
              </a:rPr>
              <a:t>Annexe</a:t>
            </a:r>
            <a:endParaRPr lang="fr-FR"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a:spLocks noChangeArrowheads="1"/>
          </p:cNvSpPr>
          <p:nvPr/>
        </p:nvSpPr>
        <p:spPr bwMode="auto">
          <a:xfrm>
            <a:off x="5873921" y="1581122"/>
            <a:ext cx="859389" cy="3305324"/>
          </a:xfrm>
          <a:prstGeom prst="rect">
            <a:avLst/>
          </a:prstGeom>
          <a:solidFill>
            <a:srgbClr val="FF66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sp>
        <p:nvSpPr>
          <p:cNvPr id="55" name="Rectangle 54"/>
          <p:cNvSpPr>
            <a:spLocks noChangeArrowheads="1"/>
          </p:cNvSpPr>
          <p:nvPr/>
        </p:nvSpPr>
        <p:spPr bwMode="auto">
          <a:xfrm>
            <a:off x="1436272" y="3316539"/>
            <a:ext cx="141257" cy="1576154"/>
          </a:xfrm>
          <a:prstGeom prst="rect">
            <a:avLst/>
          </a:prstGeom>
          <a:solidFill>
            <a:srgbClr val="EB641B">
              <a:lumMod val="20000"/>
              <a:lumOff val="80000"/>
            </a:srgbClr>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sp>
        <p:nvSpPr>
          <p:cNvPr id="191" name="Rectangle 190"/>
          <p:cNvSpPr>
            <a:spLocks noChangeArrowheads="1"/>
          </p:cNvSpPr>
          <p:nvPr/>
        </p:nvSpPr>
        <p:spPr bwMode="auto">
          <a:xfrm>
            <a:off x="8461564" y="3202433"/>
            <a:ext cx="139478" cy="1696463"/>
          </a:xfrm>
          <a:prstGeom prst="rect">
            <a:avLst/>
          </a:prstGeom>
          <a:solidFill>
            <a:srgbClr val="EB641B">
              <a:lumMod val="20000"/>
              <a:lumOff val="80000"/>
            </a:srgbClr>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grpSp>
        <p:nvGrpSpPr>
          <p:cNvPr id="75" name="Grouper 3"/>
          <p:cNvGrpSpPr>
            <a:grpSpLocks/>
          </p:cNvGrpSpPr>
          <p:nvPr/>
        </p:nvGrpSpPr>
        <p:grpSpPr bwMode="auto">
          <a:xfrm>
            <a:off x="7556730" y="2154682"/>
            <a:ext cx="464365" cy="2742004"/>
            <a:chOff x="2615904" y="3475942"/>
            <a:chExt cx="507079" cy="2282853"/>
          </a:xfrm>
          <a:solidFill>
            <a:srgbClr val="FF0000"/>
          </a:solidFill>
        </p:grpSpPr>
        <p:sp>
          <p:nvSpPr>
            <p:cNvPr id="76" name="Rectangle 75"/>
            <p:cNvSpPr>
              <a:spLocks noChangeArrowheads="1"/>
            </p:cNvSpPr>
            <p:nvPr/>
          </p:nvSpPr>
          <p:spPr bwMode="auto">
            <a:xfrm>
              <a:off x="2615904" y="3924586"/>
              <a:ext cx="507079" cy="1834209"/>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sp>
          <p:nvSpPr>
            <p:cNvPr id="77" name="ZoneTexte 74"/>
            <p:cNvSpPr txBox="1">
              <a:spLocks noChangeArrowheads="1"/>
            </p:cNvSpPr>
            <p:nvPr/>
          </p:nvSpPr>
          <p:spPr bwMode="auto">
            <a:xfrm>
              <a:off x="2666336" y="3475942"/>
              <a:ext cx="384533" cy="264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grpSp>
      <p:sp>
        <p:nvSpPr>
          <p:cNvPr id="177" name="Ellipse 176"/>
          <p:cNvSpPr/>
          <p:nvPr/>
        </p:nvSpPr>
        <p:spPr>
          <a:xfrm>
            <a:off x="7714300" y="2540526"/>
            <a:ext cx="1089649" cy="286122"/>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5" name="Ellipse 184"/>
          <p:cNvSpPr/>
          <p:nvPr/>
        </p:nvSpPr>
        <p:spPr>
          <a:xfrm>
            <a:off x="6457263" y="1549900"/>
            <a:ext cx="221024" cy="727369"/>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dirty="0" smtClean="0"/>
              <a:t>ON-OFF pattern</a:t>
            </a:r>
            <a:endParaRPr lang="fr-FR" dirty="0"/>
          </a:p>
        </p:txBody>
      </p:sp>
      <p:pic>
        <p:nvPicPr>
          <p:cNvPr id="5" name="Picture 5" descr="C:\Users\ngtd5579\Downloads\0Orange_Logo.png"/>
          <p:cNvPicPr>
            <a:picLocks noChangeAspect="1" noChangeArrowheads="1"/>
          </p:cNvPicPr>
          <p:nvPr/>
        </p:nvPicPr>
        <p:blipFill>
          <a:blip r:embed="rId3"/>
          <a:srcRect/>
          <a:stretch>
            <a:fillRect/>
          </a:stretch>
        </p:blipFill>
        <p:spPr bwMode="auto">
          <a:xfrm>
            <a:off x="99060" y="0"/>
            <a:ext cx="624840" cy="624840"/>
          </a:xfrm>
          <a:prstGeom prst="rect">
            <a:avLst/>
          </a:prstGeom>
          <a:noFill/>
        </p:spPr>
      </p:pic>
      <p:sp>
        <p:nvSpPr>
          <p:cNvPr id="93" name="ZoneTexte 24"/>
          <p:cNvSpPr txBox="1">
            <a:spLocks noChangeArrowheads="1"/>
          </p:cNvSpPr>
          <p:nvPr/>
        </p:nvSpPr>
        <p:spPr bwMode="auto">
          <a:xfrm>
            <a:off x="99060" y="996309"/>
            <a:ext cx="9140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throughput</a:t>
            </a:r>
            <a:endPar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94" name="ZoneTexte 28"/>
          <p:cNvSpPr txBox="1">
            <a:spLocks noChangeArrowheads="1"/>
          </p:cNvSpPr>
          <p:nvPr/>
        </p:nvSpPr>
        <p:spPr bwMode="auto">
          <a:xfrm>
            <a:off x="8448864" y="4904630"/>
            <a:ext cx="4746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ysClr val="windowText" lastClr="000000"/>
                </a:solidFill>
                <a:effectLst/>
                <a:uLnTx/>
                <a:uFillTx/>
                <a:latin typeface="Helvetica 45 Light" pitchFamily="34" charset="0"/>
                <a:ea typeface="ＭＳ Ｐゴシック" pitchFamily="34" charset="-128"/>
              </a:rPr>
              <a:t>time</a:t>
            </a:r>
          </a:p>
        </p:txBody>
      </p:sp>
      <p:cxnSp>
        <p:nvCxnSpPr>
          <p:cNvPr id="95" name="Connecteur droit 94"/>
          <p:cNvCxnSpPr>
            <a:cxnSpLocks noChangeShapeType="1"/>
          </p:cNvCxnSpPr>
          <p:nvPr/>
        </p:nvCxnSpPr>
        <p:spPr bwMode="auto">
          <a:xfrm flipV="1">
            <a:off x="1009014" y="981887"/>
            <a:ext cx="32933" cy="3922744"/>
          </a:xfrm>
          <a:prstGeom prst="line">
            <a:avLst/>
          </a:prstGeom>
          <a:noFill/>
          <a:ln w="25400">
            <a:solidFill>
              <a:schemeClr val="tx1"/>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6" name="Connecteur droit 95"/>
          <p:cNvCxnSpPr>
            <a:cxnSpLocks noChangeShapeType="1"/>
          </p:cNvCxnSpPr>
          <p:nvPr/>
        </p:nvCxnSpPr>
        <p:spPr bwMode="auto">
          <a:xfrm>
            <a:off x="986027" y="4896693"/>
            <a:ext cx="7948612" cy="0"/>
          </a:xfrm>
          <a:prstGeom prst="line">
            <a:avLst/>
          </a:prstGeom>
          <a:noFill/>
          <a:ln w="25400">
            <a:solidFill>
              <a:schemeClr val="tx1"/>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8" name="Rectangle 97"/>
          <p:cNvSpPr>
            <a:spLocks noChangeArrowheads="1"/>
          </p:cNvSpPr>
          <p:nvPr/>
        </p:nvSpPr>
        <p:spPr bwMode="auto">
          <a:xfrm>
            <a:off x="5073013" y="1460680"/>
            <a:ext cx="707883" cy="3432015"/>
          </a:xfrm>
          <a:prstGeom prst="rect">
            <a:avLst/>
          </a:prstGeom>
          <a:solidFill>
            <a:srgbClr val="FF66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sp>
        <p:nvSpPr>
          <p:cNvPr id="99" name="ZoneTexte 72"/>
          <p:cNvSpPr txBox="1">
            <a:spLocks noChangeArrowheads="1"/>
          </p:cNvSpPr>
          <p:nvPr/>
        </p:nvSpPr>
        <p:spPr bwMode="auto">
          <a:xfrm rot="16200000">
            <a:off x="2739623" y="4224775"/>
            <a:ext cx="998010" cy="27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i="1" kern="0" dirty="0" smtClean="0">
                <a:solidFill>
                  <a:srgbClr val="FF0000"/>
                </a:solidFill>
              </a:rPr>
              <a:t>OFF</a:t>
            </a:r>
            <a:endPar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grpSp>
        <p:nvGrpSpPr>
          <p:cNvPr id="103" name="Grouper 3"/>
          <p:cNvGrpSpPr>
            <a:grpSpLocks/>
          </p:cNvGrpSpPr>
          <p:nvPr/>
        </p:nvGrpSpPr>
        <p:grpSpPr bwMode="auto">
          <a:xfrm>
            <a:off x="2565261" y="2499502"/>
            <a:ext cx="526778" cy="2405128"/>
            <a:chOff x="2343608" y="3571100"/>
            <a:chExt cx="507082" cy="2197875"/>
          </a:xfrm>
          <a:solidFill>
            <a:srgbClr val="FF0000"/>
          </a:solidFill>
        </p:grpSpPr>
        <p:sp>
          <p:nvSpPr>
            <p:cNvPr id="104" name="Rectangle 103"/>
            <p:cNvSpPr>
              <a:spLocks noChangeArrowheads="1"/>
            </p:cNvSpPr>
            <p:nvPr/>
          </p:nvSpPr>
          <p:spPr bwMode="auto">
            <a:xfrm>
              <a:off x="2343608" y="3934766"/>
              <a:ext cx="507082" cy="1834209"/>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sp>
          <p:nvSpPr>
            <p:cNvPr id="105" name="ZoneTexte 74"/>
            <p:cNvSpPr txBox="1">
              <a:spLocks noChangeArrowheads="1"/>
            </p:cNvSpPr>
            <p:nvPr/>
          </p:nvSpPr>
          <p:spPr bwMode="auto">
            <a:xfrm>
              <a:off x="2406080" y="3571100"/>
              <a:ext cx="384532" cy="26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grpSp>
      <p:sp>
        <p:nvSpPr>
          <p:cNvPr id="106" name="ZoneTexte 75"/>
          <p:cNvSpPr txBox="1">
            <a:spLocks noChangeArrowheads="1"/>
          </p:cNvSpPr>
          <p:nvPr/>
        </p:nvSpPr>
        <p:spPr bwMode="auto">
          <a:xfrm>
            <a:off x="1149539" y="2794843"/>
            <a:ext cx="436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SD</a:t>
            </a:r>
          </a:p>
        </p:txBody>
      </p:sp>
      <p:sp>
        <p:nvSpPr>
          <p:cNvPr id="110" name="ZoneTexte 79"/>
          <p:cNvSpPr txBox="1">
            <a:spLocks noChangeArrowheads="1"/>
          </p:cNvSpPr>
          <p:nvPr/>
        </p:nvSpPr>
        <p:spPr bwMode="auto">
          <a:xfrm>
            <a:off x="2520997" y="4199596"/>
            <a:ext cx="603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1"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ON </a:t>
            </a:r>
            <a:r>
              <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
            </a:r>
            <a:br>
              <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br>
            <a:r>
              <a:rPr kumimoji="0" lang="en-GB" sz="1200" b="1" i="1"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period</a:t>
            </a:r>
            <a:endPar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111" name="Rectangle 110"/>
          <p:cNvSpPr>
            <a:spLocks noChangeArrowheads="1"/>
          </p:cNvSpPr>
          <p:nvPr/>
        </p:nvSpPr>
        <p:spPr bwMode="auto">
          <a:xfrm>
            <a:off x="1017777" y="3365801"/>
            <a:ext cx="131762" cy="1530892"/>
          </a:xfrm>
          <a:prstGeom prst="rect">
            <a:avLst/>
          </a:prstGeom>
          <a:solidFill>
            <a:srgbClr val="EB641B">
              <a:lumMod val="20000"/>
              <a:lumOff val="80000"/>
            </a:srgbClr>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sp>
        <p:nvSpPr>
          <p:cNvPr id="112" name="Rectangle 111"/>
          <p:cNvSpPr>
            <a:spLocks noChangeArrowheads="1"/>
          </p:cNvSpPr>
          <p:nvPr/>
        </p:nvSpPr>
        <p:spPr bwMode="auto">
          <a:xfrm>
            <a:off x="1149539" y="3361801"/>
            <a:ext cx="154986" cy="1530892"/>
          </a:xfrm>
          <a:prstGeom prst="rect">
            <a:avLst/>
          </a:prstGeom>
          <a:solidFill>
            <a:srgbClr val="EB641B">
              <a:lumMod val="20000"/>
              <a:lumOff val="80000"/>
            </a:srgbClr>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sp>
        <p:nvSpPr>
          <p:cNvPr id="113" name="Rectangle 112"/>
          <p:cNvSpPr>
            <a:spLocks noChangeArrowheads="1"/>
          </p:cNvSpPr>
          <p:nvPr/>
        </p:nvSpPr>
        <p:spPr bwMode="auto">
          <a:xfrm>
            <a:off x="1301601" y="3361801"/>
            <a:ext cx="134671" cy="1534892"/>
          </a:xfrm>
          <a:prstGeom prst="rect">
            <a:avLst/>
          </a:prstGeom>
          <a:solidFill>
            <a:srgbClr val="EB641B">
              <a:lumMod val="20000"/>
              <a:lumOff val="80000"/>
            </a:srgbClr>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grpSp>
        <p:nvGrpSpPr>
          <p:cNvPr id="120" name="Grouper 2"/>
          <p:cNvGrpSpPr>
            <a:grpSpLocks/>
          </p:cNvGrpSpPr>
          <p:nvPr/>
        </p:nvGrpSpPr>
        <p:grpSpPr bwMode="auto">
          <a:xfrm>
            <a:off x="1005077" y="5562568"/>
            <a:ext cx="857250" cy="461962"/>
            <a:chOff x="1163638" y="6095096"/>
            <a:chExt cx="857887" cy="461963"/>
          </a:xfrm>
        </p:grpSpPr>
        <p:sp>
          <p:nvSpPr>
            <p:cNvPr id="121" name="ZoneTexte 112"/>
            <p:cNvSpPr txBox="1">
              <a:spLocks noChangeArrowheads="1"/>
            </p:cNvSpPr>
            <p:nvPr/>
          </p:nvSpPr>
          <p:spPr bwMode="auto">
            <a:xfrm>
              <a:off x="1181737" y="6095096"/>
              <a:ext cx="839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ysClr val="windowText" lastClr="000000"/>
                  </a:solidFill>
                  <a:effectLst/>
                  <a:uLnTx/>
                  <a:uFillTx/>
                  <a:latin typeface="Helvetica 45 Light" pitchFamily="34" charset="0"/>
                  <a:ea typeface="ＭＳ Ｐゴシック" pitchFamily="34" charset="-128"/>
                </a:rPr>
                <a:t>Buffering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ysClr val="windowText" lastClr="000000"/>
                  </a:solidFill>
                  <a:effectLst/>
                  <a:uLnTx/>
                  <a:uFillTx/>
                  <a:latin typeface="Helvetica 45 Light" pitchFamily="34" charset="0"/>
                  <a:ea typeface="ＭＳ Ｐゴシック" pitchFamily="34" charset="-128"/>
                </a:rPr>
                <a:t>State</a:t>
              </a:r>
            </a:p>
          </p:txBody>
        </p:sp>
        <p:cxnSp>
          <p:nvCxnSpPr>
            <p:cNvPr id="122" name="Connecteur droit 121"/>
            <p:cNvCxnSpPr>
              <a:cxnSpLocks noChangeShapeType="1"/>
            </p:cNvCxnSpPr>
            <p:nvPr/>
          </p:nvCxnSpPr>
          <p:spPr bwMode="auto">
            <a:xfrm>
              <a:off x="1163638" y="6098271"/>
              <a:ext cx="726026" cy="0"/>
            </a:xfrm>
            <a:prstGeom prst="line">
              <a:avLst/>
            </a:prstGeom>
            <a:noFill/>
            <a:ln w="25400">
              <a:solidFill>
                <a:srgbClr val="2DA2BF"/>
              </a:solidFill>
              <a:prstDash val="sysDash"/>
              <a:round/>
              <a:headEnd type="triangle" w="lg" len="lg"/>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23" name="Grouper 6"/>
          <p:cNvGrpSpPr>
            <a:grpSpLocks/>
          </p:cNvGrpSpPr>
          <p:nvPr/>
        </p:nvGrpSpPr>
        <p:grpSpPr bwMode="auto">
          <a:xfrm>
            <a:off x="1711514" y="5565743"/>
            <a:ext cx="7212013" cy="379412"/>
            <a:chOff x="1889125" y="6097588"/>
            <a:chExt cx="7212013" cy="379412"/>
          </a:xfrm>
        </p:grpSpPr>
        <p:sp>
          <p:nvSpPr>
            <p:cNvPr id="124" name="ZoneTexte 111"/>
            <p:cNvSpPr txBox="1">
              <a:spLocks noChangeArrowheads="1"/>
            </p:cNvSpPr>
            <p:nvPr/>
          </p:nvSpPr>
          <p:spPr bwMode="auto">
            <a:xfrm>
              <a:off x="1889125" y="6199188"/>
              <a:ext cx="7212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ysClr val="windowText" lastClr="000000"/>
                  </a:solidFill>
                  <a:effectLst/>
                  <a:uLnTx/>
                  <a:uFillTx/>
                  <a:latin typeface="Helvetica 45 Light" pitchFamily="34" charset="0"/>
                  <a:ea typeface="ＭＳ Ｐゴシック" pitchFamily="34" charset="-128"/>
                </a:rPr>
                <a:t>Steady State</a:t>
              </a:r>
            </a:p>
          </p:txBody>
        </p:sp>
        <p:cxnSp>
          <p:nvCxnSpPr>
            <p:cNvPr id="125" name="Connecteur droit 124"/>
            <p:cNvCxnSpPr>
              <a:cxnSpLocks noChangeShapeType="1"/>
            </p:cNvCxnSpPr>
            <p:nvPr/>
          </p:nvCxnSpPr>
          <p:spPr bwMode="auto">
            <a:xfrm>
              <a:off x="1889125" y="6097588"/>
              <a:ext cx="7212013" cy="0"/>
            </a:xfrm>
            <a:prstGeom prst="line">
              <a:avLst/>
            </a:prstGeom>
            <a:noFill/>
            <a:ln w="25400">
              <a:solidFill>
                <a:srgbClr val="2DA2BF"/>
              </a:solidFill>
              <a:prstDash val="sysDash"/>
              <a:round/>
              <a:headEnd type="triangle" w="lg" len="lg"/>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26" name="ZoneTexte 24"/>
          <p:cNvSpPr txBox="1">
            <a:spLocks noChangeArrowheads="1"/>
          </p:cNvSpPr>
          <p:nvPr/>
        </p:nvSpPr>
        <p:spPr bwMode="auto">
          <a:xfrm>
            <a:off x="273788" y="2920429"/>
            <a:ext cx="768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B050"/>
                </a:solidFill>
                <a:effectLst/>
                <a:uLnTx/>
                <a:uFillTx/>
                <a:latin typeface="Helvetica 45 Light" pitchFamily="34" charset="0"/>
                <a:ea typeface="ＭＳ Ｐゴシック" pitchFamily="34" charset="-128"/>
              </a:rPr>
              <a:t>available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B050"/>
                </a:solidFill>
                <a:effectLst/>
                <a:uLnTx/>
                <a:uFillTx/>
                <a:latin typeface="Helvetica 45 Light" pitchFamily="34" charset="0"/>
                <a:ea typeface="ＭＳ Ｐゴシック" pitchFamily="34" charset="-128"/>
              </a:rPr>
              <a:t>bandwidth</a:t>
            </a:r>
          </a:p>
        </p:txBody>
      </p:sp>
      <p:sp>
        <p:nvSpPr>
          <p:cNvPr id="135" name="ZoneTexte 134"/>
          <p:cNvSpPr txBox="1"/>
          <p:nvPr/>
        </p:nvSpPr>
        <p:spPr>
          <a:xfrm>
            <a:off x="1240373" y="1494179"/>
            <a:ext cx="160492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err="1" smtClean="0">
                <a:ln>
                  <a:noFill/>
                </a:ln>
                <a:solidFill>
                  <a:srgbClr val="474B78">
                    <a:lumMod val="60000"/>
                    <a:lumOff val="40000"/>
                  </a:srgbClr>
                </a:solidFill>
                <a:effectLst/>
                <a:uLnTx/>
                <a:uFillTx/>
                <a:latin typeface="Helvetica 45 Light" pitchFamily="34" charset="0"/>
              </a:rPr>
              <a:t>bandwidth</a:t>
            </a:r>
            <a:r>
              <a:rPr kumimoji="0" lang="fr-FR" sz="1200" b="1" i="0" u="none" strike="noStrike" kern="0" cap="none" spc="0" normalizeH="0" baseline="0" noProof="0" dirty="0" smtClean="0">
                <a:ln>
                  <a:noFill/>
                </a:ln>
                <a:solidFill>
                  <a:srgbClr val="474B78">
                    <a:lumMod val="60000"/>
                    <a:lumOff val="40000"/>
                  </a:srgbClr>
                </a:solidFill>
                <a:effectLst/>
                <a:uLnTx/>
                <a:uFillTx/>
                <a:latin typeface="Helvetica 45 Light" pitchFamily="34" charset="0"/>
              </a:rPr>
              <a:t> estimation</a:t>
            </a:r>
            <a:endParaRPr kumimoji="0" lang="fr-FR" sz="1200" b="1" i="0" u="none" strike="noStrike" kern="0" cap="none" spc="0" normalizeH="0" baseline="0" noProof="0" dirty="0">
              <a:ln>
                <a:noFill/>
              </a:ln>
              <a:solidFill>
                <a:srgbClr val="474B78">
                  <a:lumMod val="60000"/>
                  <a:lumOff val="40000"/>
                </a:srgbClr>
              </a:solidFill>
              <a:effectLst/>
              <a:uLnTx/>
              <a:uFillTx/>
              <a:latin typeface="Helvetica 45 Light" pitchFamily="34" charset="0"/>
            </a:endParaRPr>
          </a:p>
        </p:txBody>
      </p:sp>
      <p:sp>
        <p:nvSpPr>
          <p:cNvPr id="138" name="Espace réservé du numéro de diapositive 137"/>
          <p:cNvSpPr>
            <a:spLocks noGrp="1"/>
          </p:cNvSpPr>
          <p:nvPr>
            <p:ph type="sldNum" sz="quarter" idx="12"/>
          </p:nvPr>
        </p:nvSpPr>
        <p:spPr/>
        <p:txBody>
          <a:bodyPr/>
          <a:lstStyle/>
          <a:p>
            <a:pPr>
              <a:defRPr/>
            </a:pPr>
            <a:fld id="{06F3B16B-D631-C643-A7A4-BD9C53EE71C3}" type="slidenum">
              <a:rPr lang="fr-FR" smtClean="0"/>
              <a:pPr>
                <a:defRPr/>
              </a:pPr>
              <a:t>21</a:t>
            </a:fld>
            <a:endParaRPr lang="fr-FR"/>
          </a:p>
        </p:txBody>
      </p:sp>
      <p:sp>
        <p:nvSpPr>
          <p:cNvPr id="50" name="ZoneTexte 49"/>
          <p:cNvSpPr txBox="1"/>
          <p:nvPr/>
        </p:nvSpPr>
        <p:spPr>
          <a:xfrm>
            <a:off x="859700" y="6073160"/>
            <a:ext cx="7703820" cy="400110"/>
          </a:xfrm>
          <a:prstGeom prst="rect">
            <a:avLst/>
          </a:prstGeom>
          <a:noFill/>
        </p:spPr>
        <p:txBody>
          <a:bodyPr wrap="square" rtlCol="0">
            <a:spAutoFit/>
          </a:bodyPr>
          <a:lstStyle/>
          <a:p>
            <a:pPr algn="ctr"/>
            <a:r>
              <a:rPr lang="en-US" sz="2000" b="1" dirty="0" smtClean="0"/>
              <a:t>Figure 2: </a:t>
            </a:r>
            <a:r>
              <a:rPr lang="en-US" sz="2000" dirty="0" smtClean="0"/>
              <a:t>ON and OFF periods of HAS stream</a:t>
            </a:r>
            <a:endParaRPr lang="en-US" sz="2000" dirty="0"/>
          </a:p>
        </p:txBody>
      </p:sp>
      <p:sp>
        <p:nvSpPr>
          <p:cNvPr id="56" name="Rectangle 55"/>
          <p:cNvSpPr>
            <a:spLocks noChangeArrowheads="1"/>
          </p:cNvSpPr>
          <p:nvPr/>
        </p:nvSpPr>
        <p:spPr bwMode="auto">
          <a:xfrm>
            <a:off x="1572770" y="3320539"/>
            <a:ext cx="141257" cy="1576154"/>
          </a:xfrm>
          <a:prstGeom prst="rect">
            <a:avLst/>
          </a:prstGeom>
          <a:solidFill>
            <a:srgbClr val="EB641B">
              <a:lumMod val="20000"/>
              <a:lumOff val="80000"/>
            </a:srgbClr>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grpSp>
        <p:nvGrpSpPr>
          <p:cNvPr id="59" name="Grouper 3"/>
          <p:cNvGrpSpPr>
            <a:grpSpLocks/>
          </p:cNvGrpSpPr>
          <p:nvPr/>
        </p:nvGrpSpPr>
        <p:grpSpPr bwMode="auto">
          <a:xfrm>
            <a:off x="3360997" y="2188049"/>
            <a:ext cx="480446" cy="2710841"/>
            <a:chOff x="2598346" y="3524615"/>
            <a:chExt cx="524637" cy="2234180"/>
          </a:xfrm>
          <a:solidFill>
            <a:srgbClr val="FF0000"/>
          </a:solidFill>
        </p:grpSpPr>
        <p:sp>
          <p:nvSpPr>
            <p:cNvPr id="60" name="Rectangle 59"/>
            <p:cNvSpPr>
              <a:spLocks noChangeArrowheads="1"/>
            </p:cNvSpPr>
            <p:nvPr/>
          </p:nvSpPr>
          <p:spPr bwMode="auto">
            <a:xfrm>
              <a:off x="2615904" y="3924586"/>
              <a:ext cx="507079" cy="1834209"/>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sp>
          <p:nvSpPr>
            <p:cNvPr id="61" name="ZoneTexte 74"/>
            <p:cNvSpPr txBox="1">
              <a:spLocks noChangeArrowheads="1"/>
            </p:cNvSpPr>
            <p:nvPr/>
          </p:nvSpPr>
          <p:spPr bwMode="auto">
            <a:xfrm>
              <a:off x="2598346" y="3524615"/>
              <a:ext cx="384532" cy="26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grpSp>
      <p:grpSp>
        <p:nvGrpSpPr>
          <p:cNvPr id="67" name="Grouper 3"/>
          <p:cNvGrpSpPr>
            <a:grpSpLocks/>
          </p:cNvGrpSpPr>
          <p:nvPr/>
        </p:nvGrpSpPr>
        <p:grpSpPr bwMode="auto">
          <a:xfrm>
            <a:off x="4149193" y="1033328"/>
            <a:ext cx="600939" cy="3857617"/>
            <a:chOff x="2526516" y="3540984"/>
            <a:chExt cx="754021" cy="2217810"/>
          </a:xfrm>
          <a:solidFill>
            <a:srgbClr val="FF0000"/>
          </a:solidFill>
        </p:grpSpPr>
        <p:sp>
          <p:nvSpPr>
            <p:cNvPr id="69" name="ZoneTexte 74"/>
            <p:cNvSpPr txBox="1">
              <a:spLocks noChangeArrowheads="1"/>
            </p:cNvSpPr>
            <p:nvPr/>
          </p:nvSpPr>
          <p:spPr bwMode="auto">
            <a:xfrm>
              <a:off x="2526516" y="3540984"/>
              <a:ext cx="754021" cy="1592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68" name="Rectangle 67"/>
            <p:cNvSpPr>
              <a:spLocks noChangeArrowheads="1"/>
            </p:cNvSpPr>
            <p:nvPr/>
          </p:nvSpPr>
          <p:spPr bwMode="auto">
            <a:xfrm>
              <a:off x="2615905" y="3815117"/>
              <a:ext cx="384532" cy="1943677"/>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grpSp>
      <p:grpSp>
        <p:nvGrpSpPr>
          <p:cNvPr id="72" name="Grouper 3"/>
          <p:cNvGrpSpPr>
            <a:grpSpLocks/>
          </p:cNvGrpSpPr>
          <p:nvPr/>
        </p:nvGrpSpPr>
        <p:grpSpPr bwMode="auto">
          <a:xfrm>
            <a:off x="6725345" y="1624972"/>
            <a:ext cx="399468" cy="3250159"/>
            <a:chOff x="2601393" y="3640751"/>
            <a:chExt cx="572019" cy="2118043"/>
          </a:xfrm>
          <a:solidFill>
            <a:srgbClr val="FF0000"/>
          </a:solidFill>
        </p:grpSpPr>
        <p:sp>
          <p:nvSpPr>
            <p:cNvPr id="73" name="Rectangle 72"/>
            <p:cNvSpPr>
              <a:spLocks noChangeArrowheads="1"/>
            </p:cNvSpPr>
            <p:nvPr/>
          </p:nvSpPr>
          <p:spPr bwMode="auto">
            <a:xfrm>
              <a:off x="2615904" y="3924585"/>
              <a:ext cx="507079" cy="1834209"/>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sp>
          <p:nvSpPr>
            <p:cNvPr id="74" name="ZoneTexte 74"/>
            <p:cNvSpPr txBox="1">
              <a:spLocks noChangeArrowheads="1"/>
            </p:cNvSpPr>
            <p:nvPr/>
          </p:nvSpPr>
          <p:spPr bwMode="auto">
            <a:xfrm>
              <a:off x="2601393" y="3640751"/>
              <a:ext cx="572019" cy="180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grpSp>
      <p:sp>
        <p:nvSpPr>
          <p:cNvPr id="81" name="ZoneTexte 79"/>
          <p:cNvSpPr txBox="1">
            <a:spLocks noChangeArrowheads="1"/>
          </p:cNvSpPr>
          <p:nvPr/>
        </p:nvSpPr>
        <p:spPr bwMode="auto">
          <a:xfrm>
            <a:off x="1827207" y="4198991"/>
            <a:ext cx="603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1"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OFF </a:t>
            </a:r>
            <a:r>
              <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rPr>
              <a:t/>
            </a:r>
            <a:br>
              <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rPr>
            </a:br>
            <a:r>
              <a:rPr kumimoji="0" lang="en-GB" sz="1200" b="1" i="1"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period</a:t>
            </a:r>
            <a:endPar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sp>
        <p:nvSpPr>
          <p:cNvPr id="83" name="ZoneTexte 79"/>
          <p:cNvSpPr txBox="1">
            <a:spLocks noChangeArrowheads="1"/>
          </p:cNvSpPr>
          <p:nvPr/>
        </p:nvSpPr>
        <p:spPr bwMode="auto">
          <a:xfrm>
            <a:off x="3378093" y="4204170"/>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1"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ON </a:t>
            </a:r>
            <a:r>
              <a:rPr kumimoji="0" lang="en-GB" sz="1200" b="1" i="1" u="none" strike="noStrike" kern="0" cap="none" spc="0" normalizeH="0" baseline="0" noProof="0">
                <a:ln>
                  <a:noFill/>
                </a:ln>
                <a:solidFill>
                  <a:sysClr val="windowText" lastClr="000000"/>
                </a:solidFill>
                <a:effectLst/>
                <a:uLnTx/>
                <a:uFillTx/>
                <a:latin typeface="Helvetica 45 Light" pitchFamily="34" charset="0"/>
                <a:ea typeface="ＭＳ Ｐゴシック" pitchFamily="34" charset="-128"/>
              </a:rPr>
              <a:t/>
            </a:r>
            <a:br>
              <a:rPr kumimoji="0" lang="en-GB" sz="1200" b="1" i="1" u="none" strike="noStrike" kern="0" cap="none" spc="0" normalizeH="0" baseline="0" noProof="0">
                <a:ln>
                  <a:noFill/>
                </a:ln>
                <a:solidFill>
                  <a:sysClr val="windowText" lastClr="000000"/>
                </a:solidFill>
                <a:effectLst/>
                <a:uLnTx/>
                <a:uFillTx/>
                <a:latin typeface="Helvetica 45 Light" pitchFamily="34" charset="0"/>
                <a:ea typeface="ＭＳ Ｐゴシック" pitchFamily="34" charset="-128"/>
              </a:rPr>
            </a:br>
            <a:endPar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84" name="ZoneTexte 79"/>
          <p:cNvSpPr txBox="1">
            <a:spLocks noChangeArrowheads="1"/>
          </p:cNvSpPr>
          <p:nvPr/>
        </p:nvSpPr>
        <p:spPr bwMode="auto">
          <a:xfrm>
            <a:off x="5184842" y="4223142"/>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1"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ON </a:t>
            </a:r>
            <a:r>
              <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
            </a:r>
            <a:br>
              <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br>
            <a:endPar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85" name="ZoneTexte 79"/>
          <p:cNvSpPr txBox="1">
            <a:spLocks noChangeArrowheads="1"/>
          </p:cNvSpPr>
          <p:nvPr/>
        </p:nvSpPr>
        <p:spPr bwMode="auto">
          <a:xfrm>
            <a:off x="6053953" y="4236205"/>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1"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ON </a:t>
            </a:r>
            <a:r>
              <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
            </a:r>
            <a:br>
              <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br>
            <a:endPar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86" name="ZoneTexte 79"/>
          <p:cNvSpPr txBox="1">
            <a:spLocks noChangeArrowheads="1"/>
          </p:cNvSpPr>
          <p:nvPr/>
        </p:nvSpPr>
        <p:spPr bwMode="auto">
          <a:xfrm>
            <a:off x="6442352" y="4226289"/>
            <a:ext cx="9014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1"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ON </a:t>
            </a:r>
            <a:endPar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87" name="ZoneTexte 79"/>
          <p:cNvSpPr txBox="1">
            <a:spLocks noChangeArrowheads="1"/>
          </p:cNvSpPr>
          <p:nvPr/>
        </p:nvSpPr>
        <p:spPr bwMode="auto">
          <a:xfrm>
            <a:off x="7570466" y="4213524"/>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1"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ON </a:t>
            </a:r>
            <a:r>
              <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
            </a:r>
            <a:br>
              <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br>
            <a:endPar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88" name="ZoneTexte 72"/>
          <p:cNvSpPr txBox="1">
            <a:spLocks noChangeArrowheads="1"/>
          </p:cNvSpPr>
          <p:nvPr/>
        </p:nvSpPr>
        <p:spPr bwMode="auto">
          <a:xfrm rot="16200000">
            <a:off x="5328420" y="4461204"/>
            <a:ext cx="9980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1"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OFF</a:t>
            </a:r>
            <a:endParaRPr kumimoji="0" lang="en-GB" sz="7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sp>
        <p:nvSpPr>
          <p:cNvPr id="89" name="ZoneTexte 79"/>
          <p:cNvSpPr txBox="1">
            <a:spLocks noChangeArrowheads="1"/>
          </p:cNvSpPr>
          <p:nvPr/>
        </p:nvSpPr>
        <p:spPr bwMode="auto">
          <a:xfrm>
            <a:off x="4534381" y="4220161"/>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1"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OFF </a:t>
            </a:r>
            <a:r>
              <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rPr>
              <a:t/>
            </a:r>
            <a:br>
              <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rPr>
            </a:br>
            <a:endPar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sp>
        <p:nvSpPr>
          <p:cNvPr id="90" name="ZoneTexte 79"/>
          <p:cNvSpPr txBox="1">
            <a:spLocks noChangeArrowheads="1"/>
          </p:cNvSpPr>
          <p:nvPr/>
        </p:nvSpPr>
        <p:spPr bwMode="auto">
          <a:xfrm>
            <a:off x="7056650" y="4232672"/>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1"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OFF </a:t>
            </a:r>
            <a:r>
              <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rPr>
              <a:t/>
            </a:r>
            <a:br>
              <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rPr>
            </a:br>
            <a:endPar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sp>
        <p:nvSpPr>
          <p:cNvPr id="91" name="ZoneTexte 72"/>
          <p:cNvSpPr txBox="1">
            <a:spLocks noChangeArrowheads="1"/>
          </p:cNvSpPr>
          <p:nvPr/>
        </p:nvSpPr>
        <p:spPr bwMode="auto">
          <a:xfrm>
            <a:off x="3508576" y="4207965"/>
            <a:ext cx="998010" cy="27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1"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OFF  </a:t>
            </a:r>
            <a:endPar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sp>
        <p:nvSpPr>
          <p:cNvPr id="92" name="ZoneTexte 79"/>
          <p:cNvSpPr txBox="1">
            <a:spLocks noChangeArrowheads="1"/>
          </p:cNvSpPr>
          <p:nvPr/>
        </p:nvSpPr>
        <p:spPr bwMode="auto">
          <a:xfrm>
            <a:off x="3902032" y="4220737"/>
            <a:ext cx="9014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1"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ON</a:t>
            </a:r>
            <a:endParaRPr kumimoji="0" lang="en-GB" sz="1200" b="1"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147" name="ZoneTexte 79"/>
          <p:cNvSpPr txBox="1">
            <a:spLocks noChangeArrowheads="1"/>
          </p:cNvSpPr>
          <p:nvPr/>
        </p:nvSpPr>
        <p:spPr bwMode="auto">
          <a:xfrm>
            <a:off x="7979275" y="4240196"/>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1"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OFF </a:t>
            </a:r>
            <a:r>
              <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rPr>
              <a:t/>
            </a:r>
            <a:br>
              <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rPr>
            </a:br>
            <a:endParaRPr kumimoji="0" lang="en-GB" sz="1200" b="1" i="1"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cxnSp>
        <p:nvCxnSpPr>
          <p:cNvPr id="150" name="Connecteur droit 149"/>
          <p:cNvCxnSpPr>
            <a:cxnSpLocks noChangeShapeType="1"/>
          </p:cNvCxnSpPr>
          <p:nvPr/>
        </p:nvCxnSpPr>
        <p:spPr bwMode="auto">
          <a:xfrm flipV="1">
            <a:off x="2565261" y="4904630"/>
            <a:ext cx="0" cy="366711"/>
          </a:xfrm>
          <a:prstGeom prst="line">
            <a:avLst/>
          </a:prstGeom>
          <a:noFill/>
          <a:ln w="25400">
            <a:solidFill>
              <a:srgbClr val="000099"/>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2" name="Connecteur droit 151"/>
          <p:cNvCxnSpPr>
            <a:cxnSpLocks noChangeShapeType="1"/>
          </p:cNvCxnSpPr>
          <p:nvPr/>
        </p:nvCxnSpPr>
        <p:spPr bwMode="auto">
          <a:xfrm flipV="1">
            <a:off x="3377078" y="4886445"/>
            <a:ext cx="0" cy="366711"/>
          </a:xfrm>
          <a:prstGeom prst="line">
            <a:avLst/>
          </a:prstGeom>
          <a:noFill/>
          <a:ln w="25400">
            <a:solidFill>
              <a:srgbClr val="000099"/>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 name="Connecteur droit 152"/>
          <p:cNvCxnSpPr>
            <a:cxnSpLocks noChangeShapeType="1"/>
          </p:cNvCxnSpPr>
          <p:nvPr/>
        </p:nvCxnSpPr>
        <p:spPr bwMode="auto">
          <a:xfrm flipV="1">
            <a:off x="4214276" y="4880847"/>
            <a:ext cx="0" cy="366711"/>
          </a:xfrm>
          <a:prstGeom prst="line">
            <a:avLst/>
          </a:prstGeom>
          <a:noFill/>
          <a:ln w="25400">
            <a:solidFill>
              <a:srgbClr val="000099"/>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4" name="Connecteur droit 153"/>
          <p:cNvCxnSpPr>
            <a:cxnSpLocks noChangeShapeType="1"/>
          </p:cNvCxnSpPr>
          <p:nvPr/>
        </p:nvCxnSpPr>
        <p:spPr bwMode="auto">
          <a:xfrm flipV="1">
            <a:off x="5073013" y="4911041"/>
            <a:ext cx="0" cy="366711"/>
          </a:xfrm>
          <a:prstGeom prst="line">
            <a:avLst/>
          </a:prstGeom>
          <a:noFill/>
          <a:ln w="25400">
            <a:solidFill>
              <a:srgbClr val="000099"/>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5" name="Connecteur droit 154"/>
          <p:cNvCxnSpPr>
            <a:cxnSpLocks noChangeShapeType="1"/>
          </p:cNvCxnSpPr>
          <p:nvPr/>
        </p:nvCxnSpPr>
        <p:spPr bwMode="auto">
          <a:xfrm flipV="1">
            <a:off x="5873921" y="4911041"/>
            <a:ext cx="0" cy="366711"/>
          </a:xfrm>
          <a:prstGeom prst="line">
            <a:avLst/>
          </a:prstGeom>
          <a:noFill/>
          <a:ln w="25400">
            <a:solidFill>
              <a:srgbClr val="000099"/>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6" name="Connecteur droit 155"/>
          <p:cNvCxnSpPr>
            <a:cxnSpLocks noChangeShapeType="1"/>
          </p:cNvCxnSpPr>
          <p:nvPr/>
        </p:nvCxnSpPr>
        <p:spPr bwMode="auto">
          <a:xfrm flipV="1">
            <a:off x="6683037" y="4867586"/>
            <a:ext cx="0" cy="366711"/>
          </a:xfrm>
          <a:prstGeom prst="line">
            <a:avLst/>
          </a:prstGeom>
          <a:noFill/>
          <a:ln w="25400">
            <a:solidFill>
              <a:srgbClr val="000099"/>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7" name="Connecteur droit 156"/>
          <p:cNvCxnSpPr>
            <a:cxnSpLocks noChangeShapeType="1"/>
          </p:cNvCxnSpPr>
          <p:nvPr/>
        </p:nvCxnSpPr>
        <p:spPr bwMode="auto">
          <a:xfrm flipV="1">
            <a:off x="7556739" y="4892695"/>
            <a:ext cx="0" cy="366711"/>
          </a:xfrm>
          <a:prstGeom prst="line">
            <a:avLst/>
          </a:prstGeom>
          <a:noFill/>
          <a:ln w="25400">
            <a:solidFill>
              <a:srgbClr val="000099"/>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9" name="Connecteur droit 158"/>
          <p:cNvCxnSpPr>
            <a:cxnSpLocks noChangeShapeType="1"/>
          </p:cNvCxnSpPr>
          <p:nvPr/>
        </p:nvCxnSpPr>
        <p:spPr bwMode="auto">
          <a:xfrm flipV="1">
            <a:off x="1729929" y="4888535"/>
            <a:ext cx="0" cy="366711"/>
          </a:xfrm>
          <a:prstGeom prst="line">
            <a:avLst/>
          </a:prstGeom>
          <a:noFill/>
          <a:ln w="25400">
            <a:solidFill>
              <a:srgbClr val="000099"/>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0" name="ZoneTexte 159"/>
          <p:cNvSpPr txBox="1"/>
          <p:nvPr/>
        </p:nvSpPr>
        <p:spPr>
          <a:xfrm>
            <a:off x="1608796" y="5239607"/>
            <a:ext cx="245580" cy="307777"/>
          </a:xfrm>
          <a:prstGeom prst="rect">
            <a:avLst/>
          </a:prstGeom>
          <a:noFill/>
        </p:spPr>
        <p:txBody>
          <a:bodyPr wrap="none" rtlCol="0">
            <a:spAutoFit/>
          </a:bodyPr>
          <a:lstStyle/>
          <a:p>
            <a:r>
              <a:rPr lang="fr-FR" sz="1400" b="1" dirty="0" smtClean="0">
                <a:solidFill>
                  <a:srgbClr val="000099"/>
                </a:solidFill>
              </a:rPr>
              <a:t>t</a:t>
            </a:r>
            <a:endParaRPr lang="fr-FR" sz="1400" b="1" dirty="0">
              <a:solidFill>
                <a:srgbClr val="000099"/>
              </a:solidFill>
            </a:endParaRPr>
          </a:p>
        </p:txBody>
      </p:sp>
      <p:sp>
        <p:nvSpPr>
          <p:cNvPr id="161" name="ZoneTexte 160"/>
          <p:cNvSpPr txBox="1"/>
          <p:nvPr/>
        </p:nvSpPr>
        <p:spPr>
          <a:xfrm>
            <a:off x="2442471" y="5246069"/>
            <a:ext cx="425116" cy="307777"/>
          </a:xfrm>
          <a:prstGeom prst="rect">
            <a:avLst/>
          </a:prstGeom>
          <a:noFill/>
        </p:spPr>
        <p:txBody>
          <a:bodyPr wrap="none" rtlCol="0">
            <a:spAutoFit/>
          </a:bodyPr>
          <a:lstStyle/>
          <a:p>
            <a:r>
              <a:rPr lang="fr-FR" sz="1400" b="1" dirty="0" smtClean="0">
                <a:solidFill>
                  <a:srgbClr val="000099"/>
                </a:solidFill>
              </a:rPr>
              <a:t>t+T</a:t>
            </a:r>
            <a:endParaRPr lang="fr-FR" sz="1400" b="1" dirty="0">
              <a:solidFill>
                <a:srgbClr val="000099"/>
              </a:solidFill>
            </a:endParaRPr>
          </a:p>
        </p:txBody>
      </p:sp>
      <p:sp>
        <p:nvSpPr>
          <p:cNvPr id="162" name="ZoneTexte 161"/>
          <p:cNvSpPr txBox="1"/>
          <p:nvPr/>
        </p:nvSpPr>
        <p:spPr>
          <a:xfrm>
            <a:off x="3164517" y="5247558"/>
            <a:ext cx="516488" cy="307777"/>
          </a:xfrm>
          <a:prstGeom prst="rect">
            <a:avLst/>
          </a:prstGeom>
          <a:noFill/>
        </p:spPr>
        <p:txBody>
          <a:bodyPr wrap="none" rtlCol="0">
            <a:spAutoFit/>
          </a:bodyPr>
          <a:lstStyle/>
          <a:p>
            <a:r>
              <a:rPr lang="fr-FR" sz="1400" b="1" dirty="0" smtClean="0">
                <a:solidFill>
                  <a:srgbClr val="000099"/>
                </a:solidFill>
              </a:rPr>
              <a:t>t+2T</a:t>
            </a:r>
            <a:endParaRPr lang="fr-FR" sz="1400" b="1" dirty="0">
              <a:solidFill>
                <a:srgbClr val="000099"/>
              </a:solidFill>
            </a:endParaRPr>
          </a:p>
        </p:txBody>
      </p:sp>
      <p:sp>
        <p:nvSpPr>
          <p:cNvPr id="163" name="ZoneTexte 162"/>
          <p:cNvSpPr txBox="1"/>
          <p:nvPr/>
        </p:nvSpPr>
        <p:spPr>
          <a:xfrm>
            <a:off x="3946536" y="5247558"/>
            <a:ext cx="516488" cy="307777"/>
          </a:xfrm>
          <a:prstGeom prst="rect">
            <a:avLst/>
          </a:prstGeom>
          <a:noFill/>
        </p:spPr>
        <p:txBody>
          <a:bodyPr wrap="none" rtlCol="0">
            <a:spAutoFit/>
          </a:bodyPr>
          <a:lstStyle/>
          <a:p>
            <a:r>
              <a:rPr lang="fr-FR" sz="1400" b="1" dirty="0" smtClean="0">
                <a:solidFill>
                  <a:srgbClr val="000099"/>
                </a:solidFill>
              </a:rPr>
              <a:t>t+3T</a:t>
            </a:r>
            <a:endParaRPr lang="fr-FR" sz="1400" b="1" dirty="0">
              <a:solidFill>
                <a:srgbClr val="000099"/>
              </a:solidFill>
            </a:endParaRPr>
          </a:p>
        </p:txBody>
      </p:sp>
      <p:sp>
        <p:nvSpPr>
          <p:cNvPr id="164" name="ZoneTexte 163"/>
          <p:cNvSpPr txBox="1"/>
          <p:nvPr/>
        </p:nvSpPr>
        <p:spPr>
          <a:xfrm>
            <a:off x="4860455" y="5271341"/>
            <a:ext cx="516488" cy="307777"/>
          </a:xfrm>
          <a:prstGeom prst="rect">
            <a:avLst/>
          </a:prstGeom>
          <a:noFill/>
        </p:spPr>
        <p:txBody>
          <a:bodyPr wrap="none" rtlCol="0">
            <a:spAutoFit/>
          </a:bodyPr>
          <a:lstStyle/>
          <a:p>
            <a:r>
              <a:rPr lang="fr-FR" sz="1400" b="1" dirty="0" smtClean="0">
                <a:solidFill>
                  <a:srgbClr val="000099"/>
                </a:solidFill>
              </a:rPr>
              <a:t>t+4T</a:t>
            </a:r>
            <a:endParaRPr lang="fr-FR" sz="1400" b="1" dirty="0">
              <a:solidFill>
                <a:srgbClr val="000099"/>
              </a:solidFill>
            </a:endParaRPr>
          </a:p>
        </p:txBody>
      </p:sp>
      <p:sp>
        <p:nvSpPr>
          <p:cNvPr id="165" name="ZoneTexte 164"/>
          <p:cNvSpPr txBox="1"/>
          <p:nvPr/>
        </p:nvSpPr>
        <p:spPr>
          <a:xfrm>
            <a:off x="5661363" y="5259406"/>
            <a:ext cx="516488" cy="307777"/>
          </a:xfrm>
          <a:prstGeom prst="rect">
            <a:avLst/>
          </a:prstGeom>
          <a:noFill/>
        </p:spPr>
        <p:txBody>
          <a:bodyPr wrap="none" rtlCol="0">
            <a:spAutoFit/>
          </a:bodyPr>
          <a:lstStyle/>
          <a:p>
            <a:r>
              <a:rPr lang="fr-FR" sz="1400" b="1" dirty="0" smtClean="0">
                <a:solidFill>
                  <a:srgbClr val="000099"/>
                </a:solidFill>
              </a:rPr>
              <a:t>t+5T</a:t>
            </a:r>
            <a:endParaRPr lang="fr-FR" sz="1400" b="1" dirty="0">
              <a:solidFill>
                <a:srgbClr val="000099"/>
              </a:solidFill>
            </a:endParaRPr>
          </a:p>
        </p:txBody>
      </p:sp>
      <p:sp>
        <p:nvSpPr>
          <p:cNvPr id="166" name="ZoneTexte 165"/>
          <p:cNvSpPr txBox="1"/>
          <p:nvPr/>
        </p:nvSpPr>
        <p:spPr>
          <a:xfrm>
            <a:off x="6470479" y="5244580"/>
            <a:ext cx="516488" cy="307777"/>
          </a:xfrm>
          <a:prstGeom prst="rect">
            <a:avLst/>
          </a:prstGeom>
          <a:noFill/>
        </p:spPr>
        <p:txBody>
          <a:bodyPr wrap="none" rtlCol="0">
            <a:spAutoFit/>
          </a:bodyPr>
          <a:lstStyle/>
          <a:p>
            <a:r>
              <a:rPr lang="fr-FR" sz="1400" b="1" dirty="0" smtClean="0">
                <a:solidFill>
                  <a:srgbClr val="000099"/>
                </a:solidFill>
              </a:rPr>
              <a:t>t+6T</a:t>
            </a:r>
            <a:endParaRPr lang="fr-FR" sz="1400" b="1" dirty="0">
              <a:solidFill>
                <a:srgbClr val="000099"/>
              </a:solidFill>
            </a:endParaRPr>
          </a:p>
        </p:txBody>
      </p:sp>
      <p:sp>
        <p:nvSpPr>
          <p:cNvPr id="167" name="ZoneTexte 166"/>
          <p:cNvSpPr txBox="1"/>
          <p:nvPr/>
        </p:nvSpPr>
        <p:spPr>
          <a:xfrm>
            <a:off x="7281704" y="5259406"/>
            <a:ext cx="516488" cy="307777"/>
          </a:xfrm>
          <a:prstGeom prst="rect">
            <a:avLst/>
          </a:prstGeom>
          <a:noFill/>
        </p:spPr>
        <p:txBody>
          <a:bodyPr wrap="none" rtlCol="0">
            <a:spAutoFit/>
          </a:bodyPr>
          <a:lstStyle/>
          <a:p>
            <a:r>
              <a:rPr lang="fr-FR" sz="1400" b="1" dirty="0" smtClean="0">
                <a:solidFill>
                  <a:srgbClr val="000099"/>
                </a:solidFill>
              </a:rPr>
              <a:t>t+7T</a:t>
            </a:r>
            <a:endParaRPr lang="fr-FR" sz="1400" b="1" dirty="0">
              <a:solidFill>
                <a:srgbClr val="000099"/>
              </a:solidFill>
            </a:endParaRPr>
          </a:p>
        </p:txBody>
      </p:sp>
      <p:sp>
        <p:nvSpPr>
          <p:cNvPr id="171" name="Ellipse 170"/>
          <p:cNvSpPr/>
          <p:nvPr/>
        </p:nvSpPr>
        <p:spPr>
          <a:xfrm>
            <a:off x="6177851" y="1460680"/>
            <a:ext cx="148345" cy="1843984"/>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3" name="Ellipse 172"/>
          <p:cNvSpPr/>
          <p:nvPr/>
        </p:nvSpPr>
        <p:spPr>
          <a:xfrm>
            <a:off x="4879856" y="1274426"/>
            <a:ext cx="449381" cy="306695"/>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4" name="Ellipse 173"/>
          <p:cNvSpPr/>
          <p:nvPr/>
        </p:nvSpPr>
        <p:spPr>
          <a:xfrm>
            <a:off x="6520870" y="1613347"/>
            <a:ext cx="233725" cy="470021"/>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5" name="Ellipse 174"/>
          <p:cNvSpPr/>
          <p:nvPr/>
        </p:nvSpPr>
        <p:spPr>
          <a:xfrm>
            <a:off x="5239578" y="1238579"/>
            <a:ext cx="575463" cy="306695"/>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8" name="ZoneTexte 74"/>
          <p:cNvSpPr txBox="1">
            <a:spLocks noChangeArrowheads="1"/>
          </p:cNvSpPr>
          <p:nvPr/>
        </p:nvSpPr>
        <p:spPr bwMode="auto">
          <a:xfrm>
            <a:off x="4972012" y="1183779"/>
            <a:ext cx="803275" cy="2769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FULL HD</a:t>
            </a:r>
          </a:p>
        </p:txBody>
      </p:sp>
      <p:sp>
        <p:nvSpPr>
          <p:cNvPr id="176" name="Ellipse 175"/>
          <p:cNvSpPr/>
          <p:nvPr/>
        </p:nvSpPr>
        <p:spPr>
          <a:xfrm>
            <a:off x="7580592" y="2624897"/>
            <a:ext cx="206230" cy="193799"/>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0" name="Ellipse 179"/>
          <p:cNvSpPr/>
          <p:nvPr/>
        </p:nvSpPr>
        <p:spPr>
          <a:xfrm>
            <a:off x="3500663" y="2577192"/>
            <a:ext cx="136130" cy="248512"/>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1" name="Ellipse 180"/>
          <p:cNvSpPr/>
          <p:nvPr/>
        </p:nvSpPr>
        <p:spPr>
          <a:xfrm>
            <a:off x="4258829" y="1298744"/>
            <a:ext cx="136130" cy="262897"/>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2" name="Ellipse 181"/>
          <p:cNvSpPr/>
          <p:nvPr/>
        </p:nvSpPr>
        <p:spPr>
          <a:xfrm>
            <a:off x="3305957" y="2512518"/>
            <a:ext cx="271051" cy="248512"/>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3" name="Ellipse 182"/>
          <p:cNvSpPr/>
          <p:nvPr/>
        </p:nvSpPr>
        <p:spPr>
          <a:xfrm>
            <a:off x="3508614" y="2564380"/>
            <a:ext cx="244280" cy="248512"/>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4" name="Ellipse 183"/>
          <p:cNvSpPr/>
          <p:nvPr/>
        </p:nvSpPr>
        <p:spPr>
          <a:xfrm>
            <a:off x="3713139" y="2451796"/>
            <a:ext cx="136130" cy="248512"/>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6" name="Ellipse 185"/>
          <p:cNvSpPr/>
          <p:nvPr/>
        </p:nvSpPr>
        <p:spPr>
          <a:xfrm>
            <a:off x="2494872" y="2693565"/>
            <a:ext cx="350428" cy="301046"/>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7" name="Ellipse 186"/>
          <p:cNvSpPr/>
          <p:nvPr/>
        </p:nvSpPr>
        <p:spPr>
          <a:xfrm>
            <a:off x="2719401" y="2779818"/>
            <a:ext cx="453067" cy="226386"/>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0" name="Ellipse 189"/>
          <p:cNvSpPr/>
          <p:nvPr/>
        </p:nvSpPr>
        <p:spPr>
          <a:xfrm>
            <a:off x="6725993" y="1886157"/>
            <a:ext cx="363587" cy="248512"/>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94" name="Connecteur droit 193"/>
          <p:cNvCxnSpPr>
            <a:cxnSpLocks noChangeShapeType="1"/>
          </p:cNvCxnSpPr>
          <p:nvPr/>
        </p:nvCxnSpPr>
        <p:spPr bwMode="auto">
          <a:xfrm flipV="1">
            <a:off x="8461564" y="4888080"/>
            <a:ext cx="0" cy="366711"/>
          </a:xfrm>
          <a:prstGeom prst="line">
            <a:avLst/>
          </a:prstGeom>
          <a:noFill/>
          <a:ln w="25400">
            <a:solidFill>
              <a:srgbClr val="000099"/>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5" name="ZoneTexte 194"/>
          <p:cNvSpPr txBox="1"/>
          <p:nvPr/>
        </p:nvSpPr>
        <p:spPr>
          <a:xfrm>
            <a:off x="8186529" y="5254791"/>
            <a:ext cx="516488" cy="307777"/>
          </a:xfrm>
          <a:prstGeom prst="rect">
            <a:avLst/>
          </a:prstGeom>
          <a:noFill/>
        </p:spPr>
        <p:txBody>
          <a:bodyPr wrap="none" rtlCol="0">
            <a:spAutoFit/>
          </a:bodyPr>
          <a:lstStyle/>
          <a:p>
            <a:r>
              <a:rPr lang="fr-FR" sz="1400" b="1" dirty="0" smtClean="0">
                <a:solidFill>
                  <a:srgbClr val="000099"/>
                </a:solidFill>
              </a:rPr>
              <a:t>t+8T</a:t>
            </a:r>
            <a:endParaRPr lang="fr-FR" sz="1400" b="1" dirty="0">
              <a:solidFill>
                <a:srgbClr val="000099"/>
              </a:solidFill>
            </a:endParaRPr>
          </a:p>
        </p:txBody>
      </p:sp>
      <p:sp>
        <p:nvSpPr>
          <p:cNvPr id="196" name="Ellipse 195"/>
          <p:cNvSpPr/>
          <p:nvPr/>
        </p:nvSpPr>
        <p:spPr>
          <a:xfrm>
            <a:off x="1316400" y="3087077"/>
            <a:ext cx="269080" cy="248512"/>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7" name="ZoneTexte 196"/>
          <p:cNvSpPr txBox="1"/>
          <p:nvPr/>
        </p:nvSpPr>
        <p:spPr>
          <a:xfrm>
            <a:off x="15223" y="5109501"/>
            <a:ext cx="1484317" cy="307777"/>
          </a:xfrm>
          <a:prstGeom prst="rect">
            <a:avLst/>
          </a:prstGeom>
          <a:noFill/>
        </p:spPr>
        <p:txBody>
          <a:bodyPr wrap="none" rtlCol="0">
            <a:spAutoFit/>
          </a:bodyPr>
          <a:lstStyle/>
          <a:p>
            <a:r>
              <a:rPr lang="fr-FR" sz="1400" b="1" dirty="0" smtClean="0">
                <a:solidFill>
                  <a:srgbClr val="000099"/>
                </a:solidFill>
              </a:rPr>
              <a:t>T: </a:t>
            </a:r>
            <a:r>
              <a:rPr lang="fr-FR" sz="1400" b="1" dirty="0" err="1" smtClean="0">
                <a:solidFill>
                  <a:srgbClr val="000099"/>
                </a:solidFill>
              </a:rPr>
              <a:t>chunk</a:t>
            </a:r>
            <a:r>
              <a:rPr lang="fr-FR" sz="1400" b="1" dirty="0" smtClean="0">
                <a:solidFill>
                  <a:srgbClr val="000099"/>
                </a:solidFill>
              </a:rPr>
              <a:t> </a:t>
            </a:r>
            <a:r>
              <a:rPr lang="fr-FR" sz="1400" b="1" dirty="0" err="1" smtClean="0">
                <a:solidFill>
                  <a:srgbClr val="000099"/>
                </a:solidFill>
              </a:rPr>
              <a:t>duration</a:t>
            </a:r>
            <a:endParaRPr lang="fr-FR" sz="1400" b="1" dirty="0">
              <a:solidFill>
                <a:srgbClr val="000099"/>
              </a:solidFill>
            </a:endParaRPr>
          </a:p>
        </p:txBody>
      </p:sp>
      <p:sp>
        <p:nvSpPr>
          <p:cNvPr id="207" name="Ellipse 206"/>
          <p:cNvSpPr/>
          <p:nvPr/>
        </p:nvSpPr>
        <p:spPr>
          <a:xfrm>
            <a:off x="6088645" y="1510081"/>
            <a:ext cx="261405" cy="1250949"/>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8" name="Ellipse 207"/>
          <p:cNvSpPr/>
          <p:nvPr/>
        </p:nvSpPr>
        <p:spPr>
          <a:xfrm>
            <a:off x="5959258" y="648693"/>
            <a:ext cx="585466" cy="1706327"/>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5" name="ZoneTexte 74"/>
          <p:cNvSpPr txBox="1">
            <a:spLocks noChangeArrowheads="1"/>
          </p:cNvSpPr>
          <p:nvPr/>
        </p:nvSpPr>
        <p:spPr bwMode="auto">
          <a:xfrm>
            <a:off x="5844606" y="1427396"/>
            <a:ext cx="872718" cy="2769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FULL HD</a:t>
            </a:r>
          </a:p>
        </p:txBody>
      </p:sp>
      <p:sp>
        <p:nvSpPr>
          <p:cNvPr id="209" name="Ellipse 208"/>
          <p:cNvSpPr/>
          <p:nvPr/>
        </p:nvSpPr>
        <p:spPr>
          <a:xfrm>
            <a:off x="6584868" y="1254481"/>
            <a:ext cx="221024" cy="727369"/>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0" name="Ellipse 209"/>
          <p:cNvSpPr/>
          <p:nvPr/>
        </p:nvSpPr>
        <p:spPr>
          <a:xfrm>
            <a:off x="6879473" y="1827915"/>
            <a:ext cx="402231" cy="248512"/>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1" name="Ellipse 210"/>
          <p:cNvSpPr/>
          <p:nvPr/>
        </p:nvSpPr>
        <p:spPr>
          <a:xfrm>
            <a:off x="8480570" y="3071068"/>
            <a:ext cx="206230" cy="193799"/>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2" name="Ellipse 211"/>
          <p:cNvSpPr/>
          <p:nvPr/>
        </p:nvSpPr>
        <p:spPr>
          <a:xfrm>
            <a:off x="1205196" y="3071175"/>
            <a:ext cx="621954" cy="309155"/>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6" name="Forme libre 205"/>
          <p:cNvSpPr/>
          <p:nvPr/>
        </p:nvSpPr>
        <p:spPr>
          <a:xfrm>
            <a:off x="1033669" y="1274849"/>
            <a:ext cx="8093102" cy="2157454"/>
          </a:xfrm>
          <a:custGeom>
            <a:avLst/>
            <a:gdLst>
              <a:gd name="connsiteX0" fmla="*/ 0 w 8093102"/>
              <a:gd name="connsiteY0" fmla="*/ 2064689 h 2157454"/>
              <a:gd name="connsiteX1" fmla="*/ 103367 w 8093102"/>
              <a:gd name="connsiteY1" fmla="*/ 2040835 h 2157454"/>
              <a:gd name="connsiteX2" fmla="*/ 143123 w 8093102"/>
              <a:gd name="connsiteY2" fmla="*/ 2048786 h 2157454"/>
              <a:gd name="connsiteX3" fmla="*/ 182880 w 8093102"/>
              <a:gd name="connsiteY3" fmla="*/ 2104445 h 2157454"/>
              <a:gd name="connsiteX4" fmla="*/ 365760 w 8093102"/>
              <a:gd name="connsiteY4" fmla="*/ 2104445 h 2157454"/>
              <a:gd name="connsiteX5" fmla="*/ 485030 w 8093102"/>
              <a:gd name="connsiteY5" fmla="*/ 2096494 h 2157454"/>
              <a:gd name="connsiteX6" fmla="*/ 564543 w 8093102"/>
              <a:gd name="connsiteY6" fmla="*/ 2056737 h 2157454"/>
              <a:gd name="connsiteX7" fmla="*/ 596348 w 8093102"/>
              <a:gd name="connsiteY7" fmla="*/ 2064689 h 2157454"/>
              <a:gd name="connsiteX8" fmla="*/ 691763 w 8093102"/>
              <a:gd name="connsiteY8" fmla="*/ 2064689 h 2157454"/>
              <a:gd name="connsiteX9" fmla="*/ 763325 w 8093102"/>
              <a:gd name="connsiteY9" fmla="*/ 2104445 h 2157454"/>
              <a:gd name="connsiteX10" fmla="*/ 834887 w 8093102"/>
              <a:gd name="connsiteY10" fmla="*/ 2001078 h 2157454"/>
              <a:gd name="connsiteX11" fmla="*/ 914400 w 8093102"/>
              <a:gd name="connsiteY11" fmla="*/ 1977224 h 2157454"/>
              <a:gd name="connsiteX12" fmla="*/ 1009816 w 8093102"/>
              <a:gd name="connsiteY12" fmla="*/ 1985176 h 2157454"/>
              <a:gd name="connsiteX13" fmla="*/ 1144988 w 8093102"/>
              <a:gd name="connsiteY13" fmla="*/ 1945419 h 2157454"/>
              <a:gd name="connsiteX14" fmla="*/ 1192696 w 8093102"/>
              <a:gd name="connsiteY14" fmla="*/ 1881809 h 2157454"/>
              <a:gd name="connsiteX15" fmla="*/ 1280160 w 8093102"/>
              <a:gd name="connsiteY15" fmla="*/ 1850004 h 2157454"/>
              <a:gd name="connsiteX16" fmla="*/ 1335819 w 8093102"/>
              <a:gd name="connsiteY16" fmla="*/ 1730734 h 2157454"/>
              <a:gd name="connsiteX17" fmla="*/ 1494845 w 8093102"/>
              <a:gd name="connsiteY17" fmla="*/ 1659172 h 2157454"/>
              <a:gd name="connsiteX18" fmla="*/ 1526650 w 8093102"/>
              <a:gd name="connsiteY18" fmla="*/ 1651221 h 2157454"/>
              <a:gd name="connsiteX19" fmla="*/ 1614115 w 8093102"/>
              <a:gd name="connsiteY19" fmla="*/ 1690977 h 2157454"/>
              <a:gd name="connsiteX20" fmla="*/ 1749287 w 8093102"/>
              <a:gd name="connsiteY20" fmla="*/ 1706880 h 2157454"/>
              <a:gd name="connsiteX21" fmla="*/ 1940118 w 8093102"/>
              <a:gd name="connsiteY21" fmla="*/ 1683026 h 2157454"/>
              <a:gd name="connsiteX22" fmla="*/ 1995777 w 8093102"/>
              <a:gd name="connsiteY22" fmla="*/ 1730734 h 2157454"/>
              <a:gd name="connsiteX23" fmla="*/ 2075290 w 8093102"/>
              <a:gd name="connsiteY23" fmla="*/ 1714831 h 2157454"/>
              <a:gd name="connsiteX24" fmla="*/ 2162755 w 8093102"/>
              <a:gd name="connsiteY24" fmla="*/ 1555805 h 2157454"/>
              <a:gd name="connsiteX25" fmla="*/ 2226365 w 8093102"/>
              <a:gd name="connsiteY25" fmla="*/ 1492195 h 2157454"/>
              <a:gd name="connsiteX26" fmla="*/ 2313830 w 8093102"/>
              <a:gd name="connsiteY26" fmla="*/ 1452438 h 2157454"/>
              <a:gd name="connsiteX27" fmla="*/ 2488758 w 8093102"/>
              <a:gd name="connsiteY27" fmla="*/ 1460390 h 2157454"/>
              <a:gd name="connsiteX28" fmla="*/ 2544417 w 8093102"/>
              <a:gd name="connsiteY28" fmla="*/ 1547854 h 2157454"/>
              <a:gd name="connsiteX29" fmla="*/ 2544417 w 8093102"/>
              <a:gd name="connsiteY29" fmla="*/ 1611464 h 2157454"/>
              <a:gd name="connsiteX30" fmla="*/ 2584174 w 8093102"/>
              <a:gd name="connsiteY30" fmla="*/ 1563757 h 2157454"/>
              <a:gd name="connsiteX31" fmla="*/ 2679590 w 8093102"/>
              <a:gd name="connsiteY31" fmla="*/ 1500146 h 2157454"/>
              <a:gd name="connsiteX32" fmla="*/ 2759103 w 8093102"/>
              <a:gd name="connsiteY32" fmla="*/ 1404731 h 2157454"/>
              <a:gd name="connsiteX33" fmla="*/ 2822713 w 8093102"/>
              <a:gd name="connsiteY33" fmla="*/ 1420633 h 2157454"/>
              <a:gd name="connsiteX34" fmla="*/ 2934031 w 8093102"/>
              <a:gd name="connsiteY34" fmla="*/ 1261607 h 2157454"/>
              <a:gd name="connsiteX35" fmla="*/ 2989690 w 8093102"/>
              <a:gd name="connsiteY35" fmla="*/ 1062824 h 2157454"/>
              <a:gd name="connsiteX36" fmla="*/ 2997642 w 8093102"/>
              <a:gd name="connsiteY36" fmla="*/ 832237 h 2157454"/>
              <a:gd name="connsiteX37" fmla="*/ 3045350 w 8093102"/>
              <a:gd name="connsiteY37" fmla="*/ 593697 h 2157454"/>
              <a:gd name="connsiteX38" fmla="*/ 3156668 w 8093102"/>
              <a:gd name="connsiteY38" fmla="*/ 307451 h 2157454"/>
              <a:gd name="connsiteX39" fmla="*/ 3196424 w 8093102"/>
              <a:gd name="connsiteY39" fmla="*/ 68911 h 2157454"/>
              <a:gd name="connsiteX40" fmla="*/ 3228230 w 8093102"/>
              <a:gd name="connsiteY40" fmla="*/ 13252 h 2157454"/>
              <a:gd name="connsiteX41" fmla="*/ 3236181 w 8093102"/>
              <a:gd name="connsiteY41" fmla="*/ 148424 h 2157454"/>
              <a:gd name="connsiteX42" fmla="*/ 3299791 w 8093102"/>
              <a:gd name="connsiteY42" fmla="*/ 243840 h 2157454"/>
              <a:gd name="connsiteX43" fmla="*/ 3355450 w 8093102"/>
              <a:gd name="connsiteY43" fmla="*/ 275645 h 2157454"/>
              <a:gd name="connsiteX44" fmla="*/ 3387256 w 8093102"/>
              <a:gd name="connsiteY44" fmla="*/ 180230 h 2157454"/>
              <a:gd name="connsiteX45" fmla="*/ 3434963 w 8093102"/>
              <a:gd name="connsiteY45" fmla="*/ 307451 h 2157454"/>
              <a:gd name="connsiteX46" fmla="*/ 3498574 w 8093102"/>
              <a:gd name="connsiteY46" fmla="*/ 212035 h 2157454"/>
              <a:gd name="connsiteX47" fmla="*/ 3657600 w 8093102"/>
              <a:gd name="connsiteY47" fmla="*/ 68911 h 2157454"/>
              <a:gd name="connsiteX48" fmla="*/ 3753016 w 8093102"/>
              <a:gd name="connsiteY48" fmla="*/ 116619 h 2157454"/>
              <a:gd name="connsiteX49" fmla="*/ 3808675 w 8093102"/>
              <a:gd name="connsiteY49" fmla="*/ 267694 h 2157454"/>
              <a:gd name="connsiteX50" fmla="*/ 4007457 w 8093102"/>
              <a:gd name="connsiteY50" fmla="*/ 331304 h 2157454"/>
              <a:gd name="connsiteX51" fmla="*/ 4182386 w 8093102"/>
              <a:gd name="connsiteY51" fmla="*/ 307451 h 2157454"/>
              <a:gd name="connsiteX52" fmla="*/ 4277802 w 8093102"/>
              <a:gd name="connsiteY52" fmla="*/ 212035 h 2157454"/>
              <a:gd name="connsiteX53" fmla="*/ 4444779 w 8093102"/>
              <a:gd name="connsiteY53" fmla="*/ 275645 h 2157454"/>
              <a:gd name="connsiteX54" fmla="*/ 4619708 w 8093102"/>
              <a:gd name="connsiteY54" fmla="*/ 291548 h 2157454"/>
              <a:gd name="connsiteX55" fmla="*/ 4778734 w 8093102"/>
              <a:gd name="connsiteY55" fmla="*/ 235889 h 2157454"/>
              <a:gd name="connsiteX56" fmla="*/ 4850296 w 8093102"/>
              <a:gd name="connsiteY56" fmla="*/ 331304 h 2157454"/>
              <a:gd name="connsiteX57" fmla="*/ 4921857 w 8093102"/>
              <a:gd name="connsiteY57" fmla="*/ 514184 h 2157454"/>
              <a:gd name="connsiteX58" fmla="*/ 5009322 w 8093102"/>
              <a:gd name="connsiteY58" fmla="*/ 903798 h 2157454"/>
              <a:gd name="connsiteX59" fmla="*/ 5144494 w 8093102"/>
              <a:gd name="connsiteY59" fmla="*/ 1539903 h 2157454"/>
              <a:gd name="connsiteX60" fmla="*/ 5192202 w 8093102"/>
              <a:gd name="connsiteY60" fmla="*/ 1993127 h 2157454"/>
              <a:gd name="connsiteX61" fmla="*/ 5263763 w 8093102"/>
              <a:gd name="connsiteY61" fmla="*/ 1706880 h 2157454"/>
              <a:gd name="connsiteX62" fmla="*/ 5311471 w 8093102"/>
              <a:gd name="connsiteY62" fmla="*/ 1166191 h 2157454"/>
              <a:gd name="connsiteX63" fmla="*/ 5367130 w 8093102"/>
              <a:gd name="connsiteY63" fmla="*/ 951506 h 2157454"/>
              <a:gd name="connsiteX64" fmla="*/ 5446643 w 8093102"/>
              <a:gd name="connsiteY64" fmla="*/ 728870 h 2157454"/>
              <a:gd name="connsiteX65" fmla="*/ 5486400 w 8093102"/>
              <a:gd name="connsiteY65" fmla="*/ 1023068 h 2157454"/>
              <a:gd name="connsiteX66" fmla="*/ 5589767 w 8093102"/>
              <a:gd name="connsiteY66" fmla="*/ 951506 h 2157454"/>
              <a:gd name="connsiteX67" fmla="*/ 5661329 w 8093102"/>
              <a:gd name="connsiteY67" fmla="*/ 728870 h 2157454"/>
              <a:gd name="connsiteX68" fmla="*/ 5772647 w 8093102"/>
              <a:gd name="connsiteY68" fmla="*/ 864042 h 2157454"/>
              <a:gd name="connsiteX69" fmla="*/ 6050943 w 8093102"/>
              <a:gd name="connsiteY69" fmla="*/ 808383 h 2157454"/>
              <a:gd name="connsiteX70" fmla="*/ 6225871 w 8093102"/>
              <a:gd name="connsiteY70" fmla="*/ 864042 h 2157454"/>
              <a:gd name="connsiteX71" fmla="*/ 6313336 w 8093102"/>
              <a:gd name="connsiteY71" fmla="*/ 1102581 h 2157454"/>
              <a:gd name="connsiteX72" fmla="*/ 6416703 w 8093102"/>
              <a:gd name="connsiteY72" fmla="*/ 1301364 h 2157454"/>
              <a:gd name="connsiteX73" fmla="*/ 6559826 w 8093102"/>
              <a:gd name="connsiteY73" fmla="*/ 1444487 h 2157454"/>
              <a:gd name="connsiteX74" fmla="*/ 6702950 w 8093102"/>
              <a:gd name="connsiteY74" fmla="*/ 1563757 h 2157454"/>
              <a:gd name="connsiteX75" fmla="*/ 6830170 w 8093102"/>
              <a:gd name="connsiteY75" fmla="*/ 1452438 h 2157454"/>
              <a:gd name="connsiteX76" fmla="*/ 6957391 w 8093102"/>
              <a:gd name="connsiteY76" fmla="*/ 1563757 h 2157454"/>
              <a:gd name="connsiteX77" fmla="*/ 7187979 w 8093102"/>
              <a:gd name="connsiteY77" fmla="*/ 1595562 h 2157454"/>
              <a:gd name="connsiteX78" fmla="*/ 7243638 w 8093102"/>
              <a:gd name="connsiteY78" fmla="*/ 1770491 h 2157454"/>
              <a:gd name="connsiteX79" fmla="*/ 7354956 w 8093102"/>
              <a:gd name="connsiteY79" fmla="*/ 1842052 h 2157454"/>
              <a:gd name="connsiteX80" fmla="*/ 7482177 w 8093102"/>
              <a:gd name="connsiteY80" fmla="*/ 1945419 h 2157454"/>
              <a:gd name="connsiteX81" fmla="*/ 7609398 w 8093102"/>
              <a:gd name="connsiteY81" fmla="*/ 1961322 h 2157454"/>
              <a:gd name="connsiteX82" fmla="*/ 7776376 w 8093102"/>
              <a:gd name="connsiteY82" fmla="*/ 2032884 h 2157454"/>
              <a:gd name="connsiteX83" fmla="*/ 7927450 w 8093102"/>
              <a:gd name="connsiteY83" fmla="*/ 2152153 h 2157454"/>
              <a:gd name="connsiteX84" fmla="*/ 8078525 w 8093102"/>
              <a:gd name="connsiteY84" fmla="*/ 2064689 h 2157454"/>
              <a:gd name="connsiteX85" fmla="*/ 8014915 w 8093102"/>
              <a:gd name="connsiteY85" fmla="*/ 2064689 h 215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093102" h="2157454">
                <a:moveTo>
                  <a:pt x="0" y="2064689"/>
                </a:moveTo>
                <a:cubicBezTo>
                  <a:pt x="39756" y="2054087"/>
                  <a:pt x="79513" y="2043485"/>
                  <a:pt x="103367" y="2040835"/>
                </a:cubicBezTo>
                <a:cubicBezTo>
                  <a:pt x="127221" y="2038185"/>
                  <a:pt x="129871" y="2038184"/>
                  <a:pt x="143123" y="2048786"/>
                </a:cubicBezTo>
                <a:cubicBezTo>
                  <a:pt x="156375" y="2059388"/>
                  <a:pt x="145774" y="2095169"/>
                  <a:pt x="182880" y="2104445"/>
                </a:cubicBezTo>
                <a:cubicBezTo>
                  <a:pt x="219986" y="2113721"/>
                  <a:pt x="315402" y="2105770"/>
                  <a:pt x="365760" y="2104445"/>
                </a:cubicBezTo>
                <a:cubicBezTo>
                  <a:pt x="416118" y="2103120"/>
                  <a:pt x="451900" y="2104445"/>
                  <a:pt x="485030" y="2096494"/>
                </a:cubicBezTo>
                <a:cubicBezTo>
                  <a:pt x="518160" y="2088543"/>
                  <a:pt x="545990" y="2062038"/>
                  <a:pt x="564543" y="2056737"/>
                </a:cubicBezTo>
                <a:cubicBezTo>
                  <a:pt x="583096" y="2051436"/>
                  <a:pt x="575145" y="2063364"/>
                  <a:pt x="596348" y="2064689"/>
                </a:cubicBezTo>
                <a:cubicBezTo>
                  <a:pt x="617551" y="2066014"/>
                  <a:pt x="663934" y="2058063"/>
                  <a:pt x="691763" y="2064689"/>
                </a:cubicBezTo>
                <a:cubicBezTo>
                  <a:pt x="719592" y="2071315"/>
                  <a:pt x="739471" y="2115047"/>
                  <a:pt x="763325" y="2104445"/>
                </a:cubicBezTo>
                <a:cubicBezTo>
                  <a:pt x="787179" y="2093843"/>
                  <a:pt x="809708" y="2022281"/>
                  <a:pt x="834887" y="2001078"/>
                </a:cubicBezTo>
                <a:cubicBezTo>
                  <a:pt x="860066" y="1979875"/>
                  <a:pt x="885245" y="1979874"/>
                  <a:pt x="914400" y="1977224"/>
                </a:cubicBezTo>
                <a:cubicBezTo>
                  <a:pt x="943555" y="1974574"/>
                  <a:pt x="971385" y="1990477"/>
                  <a:pt x="1009816" y="1985176"/>
                </a:cubicBezTo>
                <a:cubicBezTo>
                  <a:pt x="1048247" y="1979875"/>
                  <a:pt x="1114508" y="1962647"/>
                  <a:pt x="1144988" y="1945419"/>
                </a:cubicBezTo>
                <a:cubicBezTo>
                  <a:pt x="1175468" y="1928191"/>
                  <a:pt x="1170167" y="1897711"/>
                  <a:pt x="1192696" y="1881809"/>
                </a:cubicBezTo>
                <a:cubicBezTo>
                  <a:pt x="1215225" y="1865907"/>
                  <a:pt x="1256306" y="1875183"/>
                  <a:pt x="1280160" y="1850004"/>
                </a:cubicBezTo>
                <a:cubicBezTo>
                  <a:pt x="1304014" y="1824825"/>
                  <a:pt x="1300038" y="1762539"/>
                  <a:pt x="1335819" y="1730734"/>
                </a:cubicBezTo>
                <a:cubicBezTo>
                  <a:pt x="1371600" y="1698929"/>
                  <a:pt x="1463040" y="1672424"/>
                  <a:pt x="1494845" y="1659172"/>
                </a:cubicBezTo>
                <a:cubicBezTo>
                  <a:pt x="1526650" y="1645920"/>
                  <a:pt x="1506772" y="1645920"/>
                  <a:pt x="1526650" y="1651221"/>
                </a:cubicBezTo>
                <a:cubicBezTo>
                  <a:pt x="1546528" y="1656522"/>
                  <a:pt x="1577009" y="1681701"/>
                  <a:pt x="1614115" y="1690977"/>
                </a:cubicBezTo>
                <a:cubicBezTo>
                  <a:pt x="1651221" y="1700253"/>
                  <a:pt x="1694953" y="1708205"/>
                  <a:pt x="1749287" y="1706880"/>
                </a:cubicBezTo>
                <a:cubicBezTo>
                  <a:pt x="1803621" y="1705555"/>
                  <a:pt x="1899036" y="1679050"/>
                  <a:pt x="1940118" y="1683026"/>
                </a:cubicBezTo>
                <a:cubicBezTo>
                  <a:pt x="1981200" y="1687002"/>
                  <a:pt x="1973248" y="1725433"/>
                  <a:pt x="1995777" y="1730734"/>
                </a:cubicBezTo>
                <a:cubicBezTo>
                  <a:pt x="2018306" y="1736035"/>
                  <a:pt x="2047460" y="1743986"/>
                  <a:pt x="2075290" y="1714831"/>
                </a:cubicBezTo>
                <a:cubicBezTo>
                  <a:pt x="2103120" y="1685676"/>
                  <a:pt x="2137576" y="1592911"/>
                  <a:pt x="2162755" y="1555805"/>
                </a:cubicBezTo>
                <a:cubicBezTo>
                  <a:pt x="2187934" y="1518699"/>
                  <a:pt x="2201186" y="1509423"/>
                  <a:pt x="2226365" y="1492195"/>
                </a:cubicBezTo>
                <a:cubicBezTo>
                  <a:pt x="2251544" y="1474967"/>
                  <a:pt x="2270098" y="1457739"/>
                  <a:pt x="2313830" y="1452438"/>
                </a:cubicBezTo>
                <a:cubicBezTo>
                  <a:pt x="2357562" y="1447137"/>
                  <a:pt x="2450327" y="1444487"/>
                  <a:pt x="2488758" y="1460390"/>
                </a:cubicBezTo>
                <a:cubicBezTo>
                  <a:pt x="2527189" y="1476293"/>
                  <a:pt x="2535141" y="1522675"/>
                  <a:pt x="2544417" y="1547854"/>
                </a:cubicBezTo>
                <a:cubicBezTo>
                  <a:pt x="2553693" y="1573033"/>
                  <a:pt x="2537791" y="1608814"/>
                  <a:pt x="2544417" y="1611464"/>
                </a:cubicBezTo>
                <a:cubicBezTo>
                  <a:pt x="2551043" y="1614114"/>
                  <a:pt x="2561645" y="1582310"/>
                  <a:pt x="2584174" y="1563757"/>
                </a:cubicBezTo>
                <a:cubicBezTo>
                  <a:pt x="2606703" y="1545204"/>
                  <a:pt x="2650435" y="1526650"/>
                  <a:pt x="2679590" y="1500146"/>
                </a:cubicBezTo>
                <a:cubicBezTo>
                  <a:pt x="2708745" y="1473642"/>
                  <a:pt x="2735249" y="1417983"/>
                  <a:pt x="2759103" y="1404731"/>
                </a:cubicBezTo>
                <a:cubicBezTo>
                  <a:pt x="2782957" y="1391479"/>
                  <a:pt x="2793558" y="1444487"/>
                  <a:pt x="2822713" y="1420633"/>
                </a:cubicBezTo>
                <a:cubicBezTo>
                  <a:pt x="2851868" y="1396779"/>
                  <a:pt x="2906202" y="1321242"/>
                  <a:pt x="2934031" y="1261607"/>
                </a:cubicBezTo>
                <a:cubicBezTo>
                  <a:pt x="2961860" y="1201972"/>
                  <a:pt x="2979088" y="1134386"/>
                  <a:pt x="2989690" y="1062824"/>
                </a:cubicBezTo>
                <a:cubicBezTo>
                  <a:pt x="3000292" y="991262"/>
                  <a:pt x="2988365" y="910425"/>
                  <a:pt x="2997642" y="832237"/>
                </a:cubicBezTo>
                <a:cubicBezTo>
                  <a:pt x="3006919" y="754049"/>
                  <a:pt x="3018846" y="681161"/>
                  <a:pt x="3045350" y="593697"/>
                </a:cubicBezTo>
                <a:cubicBezTo>
                  <a:pt x="3071854" y="506233"/>
                  <a:pt x="3131489" y="394915"/>
                  <a:pt x="3156668" y="307451"/>
                </a:cubicBezTo>
                <a:cubicBezTo>
                  <a:pt x="3181847" y="219987"/>
                  <a:pt x="3184497" y="117944"/>
                  <a:pt x="3196424" y="68911"/>
                </a:cubicBezTo>
                <a:cubicBezTo>
                  <a:pt x="3208351" y="19878"/>
                  <a:pt x="3221604" y="0"/>
                  <a:pt x="3228230" y="13252"/>
                </a:cubicBezTo>
                <a:cubicBezTo>
                  <a:pt x="3234856" y="26504"/>
                  <a:pt x="3224254" y="109993"/>
                  <a:pt x="3236181" y="148424"/>
                </a:cubicBezTo>
                <a:cubicBezTo>
                  <a:pt x="3248108" y="186855"/>
                  <a:pt x="3279913" y="222637"/>
                  <a:pt x="3299791" y="243840"/>
                </a:cubicBezTo>
                <a:cubicBezTo>
                  <a:pt x="3319669" y="265043"/>
                  <a:pt x="3340873" y="286247"/>
                  <a:pt x="3355450" y="275645"/>
                </a:cubicBezTo>
                <a:cubicBezTo>
                  <a:pt x="3370027" y="265043"/>
                  <a:pt x="3374004" y="174929"/>
                  <a:pt x="3387256" y="180230"/>
                </a:cubicBezTo>
                <a:cubicBezTo>
                  <a:pt x="3400508" y="185531"/>
                  <a:pt x="3416410" y="302150"/>
                  <a:pt x="3434963" y="307451"/>
                </a:cubicBezTo>
                <a:cubicBezTo>
                  <a:pt x="3453516" y="312752"/>
                  <a:pt x="3461468" y="251792"/>
                  <a:pt x="3498574" y="212035"/>
                </a:cubicBezTo>
                <a:cubicBezTo>
                  <a:pt x="3535680" y="172278"/>
                  <a:pt x="3615193" y="84814"/>
                  <a:pt x="3657600" y="68911"/>
                </a:cubicBezTo>
                <a:cubicBezTo>
                  <a:pt x="3700007" y="53008"/>
                  <a:pt x="3727837" y="83489"/>
                  <a:pt x="3753016" y="116619"/>
                </a:cubicBezTo>
                <a:cubicBezTo>
                  <a:pt x="3778195" y="149750"/>
                  <a:pt x="3766268" y="231913"/>
                  <a:pt x="3808675" y="267694"/>
                </a:cubicBezTo>
                <a:cubicBezTo>
                  <a:pt x="3851082" y="303475"/>
                  <a:pt x="3945172" y="324678"/>
                  <a:pt x="4007457" y="331304"/>
                </a:cubicBezTo>
                <a:cubicBezTo>
                  <a:pt x="4069742" y="337930"/>
                  <a:pt x="4137329" y="327329"/>
                  <a:pt x="4182386" y="307451"/>
                </a:cubicBezTo>
                <a:cubicBezTo>
                  <a:pt x="4227443" y="287573"/>
                  <a:pt x="4234070" y="217336"/>
                  <a:pt x="4277802" y="212035"/>
                </a:cubicBezTo>
                <a:cubicBezTo>
                  <a:pt x="4321534" y="206734"/>
                  <a:pt x="4387795" y="262393"/>
                  <a:pt x="4444779" y="275645"/>
                </a:cubicBezTo>
                <a:cubicBezTo>
                  <a:pt x="4501763" y="288897"/>
                  <a:pt x="4564049" y="298174"/>
                  <a:pt x="4619708" y="291548"/>
                </a:cubicBezTo>
                <a:cubicBezTo>
                  <a:pt x="4675367" y="284922"/>
                  <a:pt x="4740303" y="229263"/>
                  <a:pt x="4778734" y="235889"/>
                </a:cubicBezTo>
                <a:cubicBezTo>
                  <a:pt x="4817165" y="242515"/>
                  <a:pt x="4826442" y="284922"/>
                  <a:pt x="4850296" y="331304"/>
                </a:cubicBezTo>
                <a:cubicBezTo>
                  <a:pt x="4874150" y="377686"/>
                  <a:pt x="4895353" y="418769"/>
                  <a:pt x="4921857" y="514184"/>
                </a:cubicBezTo>
                <a:cubicBezTo>
                  <a:pt x="4948361" y="609599"/>
                  <a:pt x="4972216" y="732845"/>
                  <a:pt x="5009322" y="903798"/>
                </a:cubicBezTo>
                <a:cubicBezTo>
                  <a:pt x="5046428" y="1074751"/>
                  <a:pt x="5114014" y="1358348"/>
                  <a:pt x="5144494" y="1539903"/>
                </a:cubicBezTo>
                <a:cubicBezTo>
                  <a:pt x="5174974" y="1721458"/>
                  <a:pt x="5172324" y="1965298"/>
                  <a:pt x="5192202" y="1993127"/>
                </a:cubicBezTo>
                <a:cubicBezTo>
                  <a:pt x="5212080" y="2020956"/>
                  <a:pt x="5243885" y="1844703"/>
                  <a:pt x="5263763" y="1706880"/>
                </a:cubicBezTo>
                <a:cubicBezTo>
                  <a:pt x="5283641" y="1569057"/>
                  <a:pt x="5294243" y="1292087"/>
                  <a:pt x="5311471" y="1166191"/>
                </a:cubicBezTo>
                <a:cubicBezTo>
                  <a:pt x="5328699" y="1040295"/>
                  <a:pt x="5344601" y="1024393"/>
                  <a:pt x="5367130" y="951506"/>
                </a:cubicBezTo>
                <a:cubicBezTo>
                  <a:pt x="5389659" y="878619"/>
                  <a:pt x="5426765" y="716943"/>
                  <a:pt x="5446643" y="728870"/>
                </a:cubicBezTo>
                <a:cubicBezTo>
                  <a:pt x="5466521" y="740797"/>
                  <a:pt x="5462546" y="985962"/>
                  <a:pt x="5486400" y="1023068"/>
                </a:cubicBezTo>
                <a:cubicBezTo>
                  <a:pt x="5510254" y="1060174"/>
                  <a:pt x="5560612" y="1000539"/>
                  <a:pt x="5589767" y="951506"/>
                </a:cubicBezTo>
                <a:cubicBezTo>
                  <a:pt x="5618922" y="902473"/>
                  <a:pt x="5630849" y="743447"/>
                  <a:pt x="5661329" y="728870"/>
                </a:cubicBezTo>
                <a:cubicBezTo>
                  <a:pt x="5691809" y="714293"/>
                  <a:pt x="5707711" y="850790"/>
                  <a:pt x="5772647" y="864042"/>
                </a:cubicBezTo>
                <a:cubicBezTo>
                  <a:pt x="5837583" y="877294"/>
                  <a:pt x="5975406" y="808383"/>
                  <a:pt x="6050943" y="808383"/>
                </a:cubicBezTo>
                <a:cubicBezTo>
                  <a:pt x="6126480" y="808383"/>
                  <a:pt x="6182139" y="815009"/>
                  <a:pt x="6225871" y="864042"/>
                </a:cubicBezTo>
                <a:cubicBezTo>
                  <a:pt x="6269603" y="913075"/>
                  <a:pt x="6281531" y="1029694"/>
                  <a:pt x="6313336" y="1102581"/>
                </a:cubicBezTo>
                <a:cubicBezTo>
                  <a:pt x="6345141" y="1175468"/>
                  <a:pt x="6375621" y="1244380"/>
                  <a:pt x="6416703" y="1301364"/>
                </a:cubicBezTo>
                <a:cubicBezTo>
                  <a:pt x="6457785" y="1358348"/>
                  <a:pt x="6512118" y="1400755"/>
                  <a:pt x="6559826" y="1444487"/>
                </a:cubicBezTo>
                <a:cubicBezTo>
                  <a:pt x="6607534" y="1488219"/>
                  <a:pt x="6657893" y="1562432"/>
                  <a:pt x="6702950" y="1563757"/>
                </a:cubicBezTo>
                <a:cubicBezTo>
                  <a:pt x="6748007" y="1565082"/>
                  <a:pt x="6787763" y="1452438"/>
                  <a:pt x="6830170" y="1452438"/>
                </a:cubicBezTo>
                <a:cubicBezTo>
                  <a:pt x="6872577" y="1452438"/>
                  <a:pt x="6897756" y="1539903"/>
                  <a:pt x="6957391" y="1563757"/>
                </a:cubicBezTo>
                <a:cubicBezTo>
                  <a:pt x="7017026" y="1587611"/>
                  <a:pt x="7140271" y="1561106"/>
                  <a:pt x="7187979" y="1595562"/>
                </a:cubicBezTo>
                <a:cubicBezTo>
                  <a:pt x="7235687" y="1630018"/>
                  <a:pt x="7215808" y="1729409"/>
                  <a:pt x="7243638" y="1770491"/>
                </a:cubicBezTo>
                <a:cubicBezTo>
                  <a:pt x="7271468" y="1811573"/>
                  <a:pt x="7315200" y="1812897"/>
                  <a:pt x="7354956" y="1842052"/>
                </a:cubicBezTo>
                <a:cubicBezTo>
                  <a:pt x="7394712" y="1871207"/>
                  <a:pt x="7439770" y="1925541"/>
                  <a:pt x="7482177" y="1945419"/>
                </a:cubicBezTo>
                <a:cubicBezTo>
                  <a:pt x="7524584" y="1965297"/>
                  <a:pt x="7560365" y="1946745"/>
                  <a:pt x="7609398" y="1961322"/>
                </a:cubicBezTo>
                <a:cubicBezTo>
                  <a:pt x="7658431" y="1975899"/>
                  <a:pt x="7723367" y="2001079"/>
                  <a:pt x="7776376" y="2032884"/>
                </a:cubicBezTo>
                <a:cubicBezTo>
                  <a:pt x="7829385" y="2064689"/>
                  <a:pt x="7877092" y="2146852"/>
                  <a:pt x="7927450" y="2152153"/>
                </a:cubicBezTo>
                <a:cubicBezTo>
                  <a:pt x="7977808" y="2157454"/>
                  <a:pt x="8063948" y="2079266"/>
                  <a:pt x="8078525" y="2064689"/>
                </a:cubicBezTo>
                <a:cubicBezTo>
                  <a:pt x="8093102" y="2050112"/>
                  <a:pt x="8054008" y="2057400"/>
                  <a:pt x="8014915" y="2064689"/>
                </a:cubicBezTo>
              </a:path>
            </a:pathLst>
          </a:custGeom>
          <a:ln w="25400">
            <a:solidFill>
              <a:srgbClr val="00B05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140" name="Connecteur droit 139"/>
          <p:cNvCxnSpPr>
            <a:cxnSpLocks noChangeShapeType="1"/>
          </p:cNvCxnSpPr>
          <p:nvPr/>
        </p:nvCxnSpPr>
        <p:spPr bwMode="auto">
          <a:xfrm>
            <a:off x="5775287" y="968294"/>
            <a:ext cx="0" cy="517934"/>
          </a:xfrm>
          <a:prstGeom prst="line">
            <a:avLst/>
          </a:prstGeom>
          <a:noFill/>
          <a:ln w="25400">
            <a:solidFill>
              <a:srgbClr val="474B78">
                <a:lumMod val="60000"/>
                <a:lumOff val="40000"/>
              </a:srgbClr>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9" name="Connecteur droit 128"/>
          <p:cNvCxnSpPr>
            <a:cxnSpLocks noChangeShapeType="1"/>
          </p:cNvCxnSpPr>
          <p:nvPr/>
        </p:nvCxnSpPr>
        <p:spPr bwMode="auto">
          <a:xfrm>
            <a:off x="1721923" y="1923650"/>
            <a:ext cx="0" cy="1381014"/>
          </a:xfrm>
          <a:prstGeom prst="line">
            <a:avLst/>
          </a:prstGeom>
          <a:noFill/>
          <a:ln w="25400">
            <a:solidFill>
              <a:srgbClr val="474B78">
                <a:lumMod val="60000"/>
                <a:lumOff val="40000"/>
              </a:srgbClr>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0" name="Connecteur droit 129"/>
          <p:cNvCxnSpPr>
            <a:cxnSpLocks noChangeShapeType="1"/>
          </p:cNvCxnSpPr>
          <p:nvPr/>
        </p:nvCxnSpPr>
        <p:spPr bwMode="auto">
          <a:xfrm>
            <a:off x="3085289" y="1901971"/>
            <a:ext cx="0" cy="978340"/>
          </a:xfrm>
          <a:prstGeom prst="line">
            <a:avLst/>
          </a:prstGeom>
          <a:noFill/>
          <a:ln w="25400">
            <a:solidFill>
              <a:srgbClr val="474B78">
                <a:lumMod val="60000"/>
                <a:lumOff val="40000"/>
              </a:srgbClr>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3" name="Connecteur droit 132"/>
          <p:cNvCxnSpPr>
            <a:cxnSpLocks noChangeShapeType="1"/>
          </p:cNvCxnSpPr>
          <p:nvPr/>
        </p:nvCxnSpPr>
        <p:spPr bwMode="auto">
          <a:xfrm>
            <a:off x="4526900" y="981887"/>
            <a:ext cx="0" cy="517934"/>
          </a:xfrm>
          <a:prstGeom prst="line">
            <a:avLst/>
          </a:prstGeom>
          <a:noFill/>
          <a:ln w="25400">
            <a:solidFill>
              <a:srgbClr val="474B78">
                <a:lumMod val="60000"/>
                <a:lumOff val="40000"/>
              </a:srgbClr>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2" name="Connecteur droit 131"/>
          <p:cNvCxnSpPr>
            <a:cxnSpLocks noChangeShapeType="1"/>
          </p:cNvCxnSpPr>
          <p:nvPr/>
        </p:nvCxnSpPr>
        <p:spPr bwMode="auto">
          <a:xfrm flipH="1">
            <a:off x="3841442" y="1836904"/>
            <a:ext cx="1" cy="886071"/>
          </a:xfrm>
          <a:prstGeom prst="line">
            <a:avLst/>
          </a:prstGeom>
          <a:noFill/>
          <a:ln w="25400">
            <a:solidFill>
              <a:srgbClr val="474B78">
                <a:lumMod val="60000"/>
                <a:lumOff val="40000"/>
              </a:srgbClr>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3" name="Connecteur droit 142"/>
          <p:cNvCxnSpPr>
            <a:cxnSpLocks noChangeShapeType="1"/>
          </p:cNvCxnSpPr>
          <p:nvPr/>
        </p:nvCxnSpPr>
        <p:spPr bwMode="auto">
          <a:xfrm>
            <a:off x="8021106" y="1510081"/>
            <a:ext cx="0" cy="1298655"/>
          </a:xfrm>
          <a:prstGeom prst="line">
            <a:avLst/>
          </a:prstGeom>
          <a:noFill/>
          <a:ln w="25400">
            <a:solidFill>
              <a:srgbClr val="474B78">
                <a:lumMod val="60000"/>
                <a:lumOff val="40000"/>
              </a:srgbClr>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1" name="Connecteur droit 140"/>
          <p:cNvCxnSpPr>
            <a:cxnSpLocks noChangeShapeType="1"/>
          </p:cNvCxnSpPr>
          <p:nvPr/>
        </p:nvCxnSpPr>
        <p:spPr bwMode="auto">
          <a:xfrm>
            <a:off x="6733310" y="1542591"/>
            <a:ext cx="0" cy="517934"/>
          </a:xfrm>
          <a:prstGeom prst="line">
            <a:avLst/>
          </a:prstGeom>
          <a:noFill/>
          <a:ln w="25400">
            <a:solidFill>
              <a:srgbClr val="474B78">
                <a:lumMod val="60000"/>
                <a:lumOff val="40000"/>
              </a:srgbClr>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2" name="Connecteur droit 141"/>
          <p:cNvCxnSpPr>
            <a:cxnSpLocks noChangeShapeType="1"/>
          </p:cNvCxnSpPr>
          <p:nvPr/>
        </p:nvCxnSpPr>
        <p:spPr bwMode="auto">
          <a:xfrm>
            <a:off x="7089580" y="1519647"/>
            <a:ext cx="0" cy="517934"/>
          </a:xfrm>
          <a:prstGeom prst="line">
            <a:avLst/>
          </a:prstGeom>
          <a:noFill/>
          <a:ln w="25400">
            <a:solidFill>
              <a:srgbClr val="474B78">
                <a:lumMod val="60000"/>
                <a:lumOff val="40000"/>
              </a:srgbClr>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3" name="Ellipse 212"/>
          <p:cNvSpPr/>
          <p:nvPr/>
        </p:nvSpPr>
        <p:spPr>
          <a:xfrm>
            <a:off x="5976368" y="1653102"/>
            <a:ext cx="136130" cy="236152"/>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5" name="Ellipse 214"/>
          <p:cNvSpPr/>
          <p:nvPr/>
        </p:nvSpPr>
        <p:spPr>
          <a:xfrm>
            <a:off x="6057623" y="1957155"/>
            <a:ext cx="136130" cy="391278"/>
          </a:xfrm>
          <a:prstGeom prst="ellipse">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6" name="Picture 111"/>
          <p:cNvPicPr>
            <a:picLocks noChangeAspect="1" noChangeArrowheads="1"/>
          </p:cNvPicPr>
          <p:nvPr/>
        </p:nvPicPr>
        <p:blipFill>
          <a:blip r:embed="rId4"/>
          <a:srcRect/>
          <a:stretch>
            <a:fillRect/>
          </a:stretch>
        </p:blipFill>
        <p:spPr bwMode="auto">
          <a:xfrm>
            <a:off x="6349568" y="85302"/>
            <a:ext cx="1079500" cy="503237"/>
          </a:xfrm>
          <a:prstGeom prst="rect">
            <a:avLst/>
          </a:prstGeom>
          <a:noFill/>
          <a:ln w="9525" cap="flat">
            <a:noFill/>
            <a:round/>
            <a:headEnd/>
            <a:tailEnd/>
          </a:ln>
          <a:effectLst/>
        </p:spPr>
      </p:pic>
      <p:sp>
        <p:nvSpPr>
          <p:cNvPr id="117" name="ZoneTexte 116"/>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
        <p:nvSpPr>
          <p:cNvPr id="114" name="ZoneTexte 113"/>
          <p:cNvSpPr txBox="1"/>
          <p:nvPr/>
        </p:nvSpPr>
        <p:spPr>
          <a:xfrm>
            <a:off x="830580" y="46335"/>
            <a:ext cx="6126480" cy="307777"/>
          </a:xfrm>
          <a:prstGeom prst="rect">
            <a:avLst/>
          </a:prstGeom>
          <a:noFill/>
        </p:spPr>
        <p:txBody>
          <a:bodyPr wrap="square" rtlCol="0">
            <a:spAutoFit/>
          </a:bodyPr>
          <a:lstStyle/>
          <a:p>
            <a:r>
              <a:rPr lang="fr-FR" sz="1400" b="1" dirty="0" smtClean="0">
                <a:solidFill>
                  <a:schemeClr val="bg1"/>
                </a:solidFill>
              </a:rPr>
              <a:t>Annexe</a:t>
            </a:r>
            <a:endParaRPr lang="fr-FR" sz="1400" b="1" dirty="0">
              <a:solidFill>
                <a:schemeClr val="bg1"/>
              </a:solidFill>
            </a:endParaRPr>
          </a:p>
        </p:txBody>
      </p:sp>
    </p:spTree>
    <p:extLst>
      <p:ext uri="{BB962C8B-B14F-4D97-AF65-F5344CB8AC3E}">
        <p14:creationId xmlns:p14="http://schemas.microsoft.com/office/powerpoint/2010/main" val="33998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strips(upRight)">
                                      <p:cBhvr>
                                        <p:cTn id="7" dur="20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112"/>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113"/>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500"/>
                                  </p:stCondLst>
                                  <p:childTnLst>
                                    <p:set>
                                      <p:cBhvr>
                                        <p:cTn id="25" dur="1" fill="hold">
                                          <p:stCondLst>
                                            <p:cond delay="0"/>
                                          </p:stCondLst>
                                        </p:cTn>
                                        <p:tgtEl>
                                          <p:spTgt spid="55"/>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50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0"/>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500"/>
                                  </p:stCondLst>
                                  <p:childTnLst>
                                    <p:set>
                                      <p:cBhvr>
                                        <p:cTn id="43" dur="1" fill="hold">
                                          <p:stCondLst>
                                            <p:cond delay="0"/>
                                          </p:stCondLst>
                                        </p:cTn>
                                        <p:tgtEl>
                                          <p:spTgt spid="103"/>
                                        </p:tgtEl>
                                        <p:attrNameLst>
                                          <p:attrName>style.visibility</p:attrName>
                                        </p:attrNameLst>
                                      </p:cBhvr>
                                      <p:to>
                                        <p:strVal val="visible"/>
                                      </p:to>
                                    </p:set>
                                  </p:childTnLst>
                                </p:cTn>
                              </p:par>
                              <p:par>
                                <p:cTn id="44" presetID="1" presetClass="entr" presetSubtype="0" fill="hold" nodeType="withEffect">
                                  <p:stCondLst>
                                    <p:cond delay="500"/>
                                  </p:stCondLst>
                                  <p:childTnLst>
                                    <p:set>
                                      <p:cBhvr>
                                        <p:cTn id="45" dur="1" fill="hold">
                                          <p:stCondLst>
                                            <p:cond delay="0"/>
                                          </p:stCondLst>
                                        </p:cTn>
                                        <p:tgtEl>
                                          <p:spTgt spid="150"/>
                                        </p:tgtEl>
                                        <p:attrNameLst>
                                          <p:attrName>style.visibility</p:attrName>
                                        </p:attrNameLst>
                                      </p:cBhvr>
                                      <p:to>
                                        <p:strVal val="visible"/>
                                      </p:to>
                                    </p:set>
                                  </p:childTnLst>
                                </p:cTn>
                              </p:par>
                              <p:par>
                                <p:cTn id="46" presetID="1" presetClass="entr" presetSubtype="0" fill="hold" grpId="0" nodeType="withEffect">
                                  <p:stCondLst>
                                    <p:cond delay="500"/>
                                  </p:stCondLst>
                                  <p:childTnLst>
                                    <p:set>
                                      <p:cBhvr>
                                        <p:cTn id="47" dur="1" fill="hold">
                                          <p:stCondLst>
                                            <p:cond delay="0"/>
                                          </p:stCondLst>
                                        </p:cTn>
                                        <p:tgtEl>
                                          <p:spTgt spid="161"/>
                                        </p:tgtEl>
                                        <p:attrNameLst>
                                          <p:attrName>style.visibility</p:attrName>
                                        </p:attrNameLst>
                                      </p:cBhvr>
                                      <p:to>
                                        <p:strVal val="visible"/>
                                      </p:to>
                                    </p:set>
                                  </p:childTnLst>
                                </p:cTn>
                              </p:par>
                              <p:par>
                                <p:cTn id="48" presetID="1" presetClass="entr" presetSubtype="0" fill="hold" nodeType="withEffect">
                                  <p:stCondLst>
                                    <p:cond delay="500"/>
                                  </p:stCondLst>
                                  <p:childTnLst>
                                    <p:set>
                                      <p:cBhvr>
                                        <p:cTn id="49" dur="1" fill="hold">
                                          <p:stCondLst>
                                            <p:cond delay="0"/>
                                          </p:stCondLst>
                                        </p:cTn>
                                        <p:tgtEl>
                                          <p:spTgt spid="197"/>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nodeType="afterEffect">
                                  <p:stCondLst>
                                    <p:cond delay="500"/>
                                  </p:stCondLst>
                                  <p:childTnLst>
                                    <p:set>
                                      <p:cBhvr>
                                        <p:cTn id="52" dur="1" fill="hold">
                                          <p:stCondLst>
                                            <p:cond delay="0"/>
                                          </p:stCondLst>
                                        </p:cTn>
                                        <p:tgtEl>
                                          <p:spTgt spid="130"/>
                                        </p:tgtEl>
                                        <p:attrNameLst>
                                          <p:attrName>style.visibility</p:attrName>
                                        </p:attrNameLst>
                                      </p:cBhvr>
                                      <p:to>
                                        <p:strVal val="visible"/>
                                      </p:to>
                                    </p:set>
                                  </p:childTnLst>
                                </p:cTn>
                              </p:par>
                            </p:childTnLst>
                          </p:cTn>
                        </p:par>
                        <p:par>
                          <p:cTn id="53" fill="hold">
                            <p:stCondLst>
                              <p:cond delay="1000"/>
                            </p:stCondLst>
                            <p:childTnLst>
                              <p:par>
                                <p:cTn id="54" presetID="1" presetClass="entr" presetSubtype="0" fill="hold" nodeType="afterEffect">
                                  <p:stCondLst>
                                    <p:cond delay="500"/>
                                  </p:stCondLst>
                                  <p:childTnLst>
                                    <p:set>
                                      <p:cBhvr>
                                        <p:cTn id="55" dur="1" fill="hold">
                                          <p:stCondLst>
                                            <p:cond delay="0"/>
                                          </p:stCondLst>
                                        </p:cTn>
                                        <p:tgtEl>
                                          <p:spTgt spid="59"/>
                                        </p:tgtEl>
                                        <p:attrNameLst>
                                          <p:attrName>style.visibility</p:attrName>
                                        </p:attrNameLst>
                                      </p:cBhvr>
                                      <p:to>
                                        <p:strVal val="visible"/>
                                      </p:to>
                                    </p:set>
                                  </p:childTnLst>
                                </p:cTn>
                              </p:par>
                              <p:par>
                                <p:cTn id="56" presetID="1" presetClass="entr" presetSubtype="0" fill="hold" nodeType="withEffect">
                                  <p:stCondLst>
                                    <p:cond delay="500"/>
                                  </p:stCondLst>
                                  <p:childTnLst>
                                    <p:set>
                                      <p:cBhvr>
                                        <p:cTn id="57" dur="1" fill="hold">
                                          <p:stCondLst>
                                            <p:cond delay="0"/>
                                          </p:stCondLst>
                                        </p:cTn>
                                        <p:tgtEl>
                                          <p:spTgt spid="152"/>
                                        </p:tgtEl>
                                        <p:attrNameLst>
                                          <p:attrName>style.visibility</p:attrName>
                                        </p:attrNameLst>
                                      </p:cBhvr>
                                      <p:to>
                                        <p:strVal val="visible"/>
                                      </p:to>
                                    </p:set>
                                  </p:childTnLst>
                                </p:cTn>
                              </p:par>
                              <p:par>
                                <p:cTn id="58" presetID="1" presetClass="entr" presetSubtype="0" fill="hold" grpId="0" nodeType="withEffect">
                                  <p:stCondLst>
                                    <p:cond delay="500"/>
                                  </p:stCondLst>
                                  <p:childTnLst>
                                    <p:set>
                                      <p:cBhvr>
                                        <p:cTn id="59" dur="1" fill="hold">
                                          <p:stCondLst>
                                            <p:cond delay="0"/>
                                          </p:stCondLst>
                                        </p:cTn>
                                        <p:tgtEl>
                                          <p:spTgt spid="16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9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8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32"/>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500"/>
                                  </p:stCondLst>
                                  <p:childTnLst>
                                    <p:set>
                                      <p:cBhvr>
                                        <p:cTn id="78" dur="1" fill="hold">
                                          <p:stCondLst>
                                            <p:cond delay="0"/>
                                          </p:stCondLst>
                                        </p:cTn>
                                        <p:tgtEl>
                                          <p:spTgt spid="91"/>
                                        </p:tgtEl>
                                        <p:attrNameLst>
                                          <p:attrName>style.visibility</p:attrName>
                                        </p:attrNameLst>
                                      </p:cBhvr>
                                      <p:to>
                                        <p:strVal val="visible"/>
                                      </p:to>
                                    </p:set>
                                  </p:childTnLst>
                                </p:cTn>
                              </p:par>
                            </p:childTnLst>
                          </p:cTn>
                        </p:par>
                        <p:par>
                          <p:cTn id="79" fill="hold">
                            <p:stCondLst>
                              <p:cond delay="500"/>
                            </p:stCondLst>
                            <p:childTnLst>
                              <p:par>
                                <p:cTn id="80" presetID="1" presetClass="entr" presetSubtype="0" fill="hold" nodeType="afterEffect">
                                  <p:stCondLst>
                                    <p:cond delay="0"/>
                                  </p:stCondLst>
                                  <p:childTnLst>
                                    <p:set>
                                      <p:cBhvr>
                                        <p:cTn id="81" dur="1" fill="hold">
                                          <p:stCondLst>
                                            <p:cond delay="0"/>
                                          </p:stCondLst>
                                        </p:cTn>
                                        <p:tgtEl>
                                          <p:spTgt spid="153"/>
                                        </p:tgtEl>
                                        <p:attrNameLst>
                                          <p:attrName>style.visibility</p:attrName>
                                        </p:attrNameLst>
                                      </p:cBhvr>
                                      <p:to>
                                        <p:strVal val="visible"/>
                                      </p:to>
                                    </p:set>
                                  </p:childTnLst>
                                </p:cTn>
                              </p:par>
                            </p:childTnLst>
                          </p:cTn>
                        </p:par>
                        <p:par>
                          <p:cTn id="82" fill="hold">
                            <p:stCondLst>
                              <p:cond delay="500"/>
                            </p:stCondLst>
                            <p:childTnLst>
                              <p:par>
                                <p:cTn id="83" presetID="1" presetClass="entr" presetSubtype="0" fill="hold" grpId="0" nodeType="afterEffect">
                                  <p:stCondLst>
                                    <p:cond delay="0"/>
                                  </p:stCondLst>
                                  <p:childTnLst>
                                    <p:set>
                                      <p:cBhvr>
                                        <p:cTn id="84" dur="1" fill="hold">
                                          <p:stCondLst>
                                            <p:cond delay="0"/>
                                          </p:stCondLst>
                                        </p:cTn>
                                        <p:tgtEl>
                                          <p:spTgt spid="163"/>
                                        </p:tgtEl>
                                        <p:attrNameLst>
                                          <p:attrName>style.visibility</p:attrName>
                                        </p:attrNameLst>
                                      </p:cBhvr>
                                      <p:to>
                                        <p:strVal val="visible"/>
                                      </p:to>
                                    </p:set>
                                  </p:childTnLst>
                                </p:cTn>
                              </p:par>
                            </p:childTnLst>
                          </p:cTn>
                        </p:par>
                        <p:par>
                          <p:cTn id="85" fill="hold">
                            <p:stCondLst>
                              <p:cond delay="500"/>
                            </p:stCondLst>
                            <p:childTnLst>
                              <p:par>
                                <p:cTn id="86" presetID="1" presetClass="entr" presetSubtype="0" fill="hold" nodeType="afterEffect">
                                  <p:stCondLst>
                                    <p:cond delay="500"/>
                                  </p:stCondLst>
                                  <p:childTnLst>
                                    <p:set>
                                      <p:cBhvr>
                                        <p:cTn id="87" dur="1" fill="hold">
                                          <p:stCondLst>
                                            <p:cond delay="0"/>
                                          </p:stCondLst>
                                        </p:cTn>
                                        <p:tgtEl>
                                          <p:spTgt spid="67"/>
                                        </p:tgtEl>
                                        <p:attrNameLst>
                                          <p:attrName>style.visibility</p:attrName>
                                        </p:attrNameLst>
                                      </p:cBhvr>
                                      <p:to>
                                        <p:strVal val="visible"/>
                                      </p:to>
                                    </p:set>
                                  </p:childTnLst>
                                </p:cTn>
                              </p:par>
                            </p:childTnLst>
                          </p:cTn>
                        </p:par>
                        <p:par>
                          <p:cTn id="88" fill="hold">
                            <p:stCondLst>
                              <p:cond delay="1000"/>
                            </p:stCondLst>
                            <p:childTnLst>
                              <p:par>
                                <p:cTn id="89" presetID="1" presetClass="entr" presetSubtype="0" fill="hold" grpId="0" nodeType="afterEffect">
                                  <p:stCondLst>
                                    <p:cond delay="0"/>
                                  </p:stCondLst>
                                  <p:childTnLst>
                                    <p:set>
                                      <p:cBhvr>
                                        <p:cTn id="90" dur="1" fill="hold">
                                          <p:stCondLst>
                                            <p:cond delay="0"/>
                                          </p:stCondLst>
                                        </p:cTn>
                                        <p:tgtEl>
                                          <p:spTgt spid="92"/>
                                        </p:tgtEl>
                                        <p:attrNameLst>
                                          <p:attrName>style.visibility</p:attrName>
                                        </p:attrNameLst>
                                      </p:cBhvr>
                                      <p:to>
                                        <p:strVal val="visible"/>
                                      </p:to>
                                    </p:set>
                                  </p:childTnLst>
                                </p:cTn>
                              </p:par>
                            </p:childTnLst>
                          </p:cTn>
                        </p:par>
                        <p:par>
                          <p:cTn id="91" fill="hold">
                            <p:stCondLst>
                              <p:cond delay="1000"/>
                            </p:stCondLst>
                            <p:childTnLst>
                              <p:par>
                                <p:cTn id="92" presetID="1" presetClass="entr" presetSubtype="0" fill="hold" nodeType="afterEffect">
                                  <p:stCondLst>
                                    <p:cond delay="500"/>
                                  </p:stCondLst>
                                  <p:childTnLst>
                                    <p:set>
                                      <p:cBhvr>
                                        <p:cTn id="93" dur="1" fill="hold">
                                          <p:stCondLst>
                                            <p:cond delay="0"/>
                                          </p:stCondLst>
                                        </p:cTn>
                                        <p:tgtEl>
                                          <p:spTgt spid="133"/>
                                        </p:tgtEl>
                                        <p:attrNameLst>
                                          <p:attrName>style.visibility</p:attrName>
                                        </p:attrNameLst>
                                      </p:cBhvr>
                                      <p:to>
                                        <p:strVal val="visible"/>
                                      </p:to>
                                    </p:set>
                                  </p:childTnLst>
                                </p:cTn>
                              </p:par>
                            </p:childTnLst>
                          </p:cTn>
                        </p:par>
                        <p:par>
                          <p:cTn id="94" fill="hold">
                            <p:stCondLst>
                              <p:cond delay="1500"/>
                            </p:stCondLst>
                            <p:childTnLst>
                              <p:par>
                                <p:cTn id="95" presetID="1" presetClass="entr" presetSubtype="0"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childTnLst>
                                </p:cTn>
                              </p:par>
                              <p:par>
                                <p:cTn id="97" presetID="1" presetClass="entr" presetSubtype="0" fill="hold" nodeType="withEffect">
                                  <p:stCondLst>
                                    <p:cond delay="500"/>
                                  </p:stCondLst>
                                  <p:childTnLst>
                                    <p:set>
                                      <p:cBhvr>
                                        <p:cTn id="98" dur="1" fill="hold">
                                          <p:stCondLst>
                                            <p:cond delay="0"/>
                                          </p:stCondLst>
                                        </p:cTn>
                                        <p:tgtEl>
                                          <p:spTgt spid="154"/>
                                        </p:tgtEl>
                                        <p:attrNameLst>
                                          <p:attrName>style.visibility</p:attrName>
                                        </p:attrNameLst>
                                      </p:cBhvr>
                                      <p:to>
                                        <p:strVal val="visible"/>
                                      </p:to>
                                    </p:set>
                                  </p:childTnLst>
                                </p:cTn>
                              </p:par>
                              <p:par>
                                <p:cTn id="99" presetID="1" presetClass="entr" presetSubtype="0" fill="hold" grpId="0" nodeType="withEffect">
                                  <p:stCondLst>
                                    <p:cond delay="500"/>
                                  </p:stCondLst>
                                  <p:childTnLst>
                                    <p:set>
                                      <p:cBhvr>
                                        <p:cTn id="100" dur="1" fill="hold">
                                          <p:stCondLst>
                                            <p:cond delay="0"/>
                                          </p:stCondLst>
                                        </p:cTn>
                                        <p:tgtEl>
                                          <p:spTgt spid="164"/>
                                        </p:tgtEl>
                                        <p:attrNameLst>
                                          <p:attrName>style.visibility</p:attrName>
                                        </p:attrNameLst>
                                      </p:cBhvr>
                                      <p:to>
                                        <p:strVal val="visible"/>
                                      </p:to>
                                    </p:set>
                                  </p:childTnLst>
                                </p:cTn>
                              </p:par>
                            </p:childTnLst>
                          </p:cTn>
                        </p:par>
                        <p:par>
                          <p:cTn id="101" fill="hold">
                            <p:stCondLst>
                              <p:cond delay="2000"/>
                            </p:stCondLst>
                            <p:childTnLst>
                              <p:par>
                                <p:cTn id="102" presetID="1" presetClass="entr" presetSubtype="0" fill="hold" grpId="0" nodeType="afterEffect">
                                  <p:stCondLst>
                                    <p:cond delay="0"/>
                                  </p:stCondLst>
                                  <p:childTnLst>
                                    <p:set>
                                      <p:cBhvr>
                                        <p:cTn id="103" dur="1" fill="hold">
                                          <p:stCondLst>
                                            <p:cond delay="0"/>
                                          </p:stCondLst>
                                        </p:cTn>
                                        <p:tgtEl>
                                          <p:spTgt spid="98"/>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28"/>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84"/>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140"/>
                                        </p:tgtEl>
                                        <p:attrNameLst>
                                          <p:attrName>style.visibility</p:attrName>
                                        </p:attrNameLst>
                                      </p:cBhvr>
                                      <p:to>
                                        <p:strVal val="visible"/>
                                      </p:to>
                                    </p:set>
                                  </p:childTnLst>
                                </p:cTn>
                              </p:par>
                            </p:childTnLst>
                          </p:cTn>
                        </p:par>
                        <p:par>
                          <p:cTn id="112" fill="hold">
                            <p:stCondLst>
                              <p:cond delay="0"/>
                            </p:stCondLst>
                            <p:childTnLst>
                              <p:par>
                                <p:cTn id="113" presetID="1" presetClass="entr" presetSubtype="0" fill="hold" grpId="0" nodeType="afterEffect">
                                  <p:stCondLst>
                                    <p:cond delay="0"/>
                                  </p:stCondLst>
                                  <p:childTnLst>
                                    <p:set>
                                      <p:cBhvr>
                                        <p:cTn id="114" dur="1" fill="hold">
                                          <p:stCondLst>
                                            <p:cond delay="0"/>
                                          </p:stCondLst>
                                        </p:cTn>
                                        <p:tgtEl>
                                          <p:spTgt spid="8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5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5"/>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500"/>
                                  </p:stCondLst>
                                  <p:childTnLst>
                                    <p:set>
                                      <p:cBhvr>
                                        <p:cTn id="121" dur="1" fill="hold">
                                          <p:stCondLst>
                                            <p:cond delay="0"/>
                                          </p:stCondLst>
                                        </p:cTn>
                                        <p:tgtEl>
                                          <p:spTgt spid="70"/>
                                        </p:tgtEl>
                                        <p:attrNameLst>
                                          <p:attrName>style.visibility</p:attrName>
                                        </p:attrNameLst>
                                      </p:cBhvr>
                                      <p:to>
                                        <p:strVal val="visible"/>
                                      </p:to>
                                    </p:set>
                                  </p:childTnLst>
                                </p:cTn>
                              </p:par>
                            </p:childTnLst>
                          </p:cTn>
                        </p:par>
                        <p:par>
                          <p:cTn id="122" fill="hold">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145"/>
                                        </p:tgtEl>
                                        <p:attrNameLst>
                                          <p:attrName>style.visibility</p:attrName>
                                        </p:attrNameLst>
                                      </p:cBhvr>
                                      <p:to>
                                        <p:strVal val="visible"/>
                                      </p:to>
                                    </p:set>
                                  </p:childTnLst>
                                </p:cTn>
                              </p:par>
                            </p:childTnLst>
                          </p:cTn>
                        </p:par>
                        <p:par>
                          <p:cTn id="125" fill="hold">
                            <p:stCondLst>
                              <p:cond delay="500"/>
                            </p:stCondLst>
                            <p:childTnLst>
                              <p:par>
                                <p:cTn id="126" presetID="1" presetClass="entr" presetSubtype="0" fill="hold" grpId="0" nodeType="afterEffect">
                                  <p:stCondLst>
                                    <p:cond delay="0"/>
                                  </p:stCondLst>
                                  <p:childTnLst>
                                    <p:set>
                                      <p:cBhvr>
                                        <p:cTn id="127" dur="1" fill="hold">
                                          <p:stCondLst>
                                            <p:cond delay="0"/>
                                          </p:stCondLst>
                                        </p:cTn>
                                        <p:tgtEl>
                                          <p:spTgt spid="85"/>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141"/>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156"/>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166"/>
                                        </p:tgtEl>
                                        <p:attrNameLst>
                                          <p:attrName>style.visibility</p:attrName>
                                        </p:attrNameLst>
                                      </p:cBhvr>
                                      <p:to>
                                        <p:strVal val="visible"/>
                                      </p:to>
                                    </p:set>
                                  </p:childTnLst>
                                </p:cTn>
                              </p:par>
                            </p:childTnLst>
                          </p:cTn>
                        </p:par>
                        <p:par>
                          <p:cTn id="136" fill="hold">
                            <p:stCondLst>
                              <p:cond delay="0"/>
                            </p:stCondLst>
                            <p:childTnLst>
                              <p:par>
                                <p:cTn id="137" presetID="1" presetClass="entr" presetSubtype="0" fill="hold" nodeType="afterEffect">
                                  <p:stCondLst>
                                    <p:cond delay="500"/>
                                  </p:stCondLst>
                                  <p:childTnLst>
                                    <p:set>
                                      <p:cBhvr>
                                        <p:cTn id="138" dur="1" fill="hold">
                                          <p:stCondLst>
                                            <p:cond delay="0"/>
                                          </p:stCondLst>
                                        </p:cTn>
                                        <p:tgtEl>
                                          <p:spTgt spid="72"/>
                                        </p:tgtEl>
                                        <p:attrNameLst>
                                          <p:attrName>style.visibility</p:attrName>
                                        </p:attrNameLst>
                                      </p:cBhvr>
                                      <p:to>
                                        <p:strVal val="visible"/>
                                      </p:to>
                                    </p:set>
                                  </p:childTnLst>
                                </p:cTn>
                              </p:par>
                            </p:childTnLst>
                          </p:cTn>
                        </p:par>
                        <p:par>
                          <p:cTn id="139" fill="hold">
                            <p:stCondLst>
                              <p:cond delay="500"/>
                            </p:stCondLst>
                            <p:childTnLst>
                              <p:par>
                                <p:cTn id="140" presetID="1" presetClass="entr" presetSubtype="0" fill="hold" grpId="0" nodeType="afterEffect">
                                  <p:stCondLst>
                                    <p:cond delay="0"/>
                                  </p:stCondLst>
                                  <p:childTnLst>
                                    <p:set>
                                      <p:cBhvr>
                                        <p:cTn id="141" dur="1" fill="hold">
                                          <p:stCondLst>
                                            <p:cond delay="0"/>
                                          </p:stCondLst>
                                        </p:cTn>
                                        <p:tgtEl>
                                          <p:spTgt spid="86"/>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142"/>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90"/>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157"/>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167"/>
                                        </p:tgtEl>
                                        <p:attrNameLst>
                                          <p:attrName>style.visibility</p:attrName>
                                        </p:attrNameLst>
                                      </p:cBhvr>
                                      <p:to>
                                        <p:strVal val="visible"/>
                                      </p:to>
                                    </p:set>
                                  </p:childTnLst>
                                </p:cTn>
                              </p:par>
                            </p:childTnLst>
                          </p:cTn>
                        </p:par>
                        <p:par>
                          <p:cTn id="152" fill="hold">
                            <p:stCondLst>
                              <p:cond delay="0"/>
                            </p:stCondLst>
                            <p:childTnLst>
                              <p:par>
                                <p:cTn id="153" presetID="1" presetClass="entr" presetSubtype="0" fill="hold" nodeType="afterEffect">
                                  <p:stCondLst>
                                    <p:cond delay="500"/>
                                  </p:stCondLst>
                                  <p:childTnLst>
                                    <p:set>
                                      <p:cBhvr>
                                        <p:cTn id="154" dur="1" fill="hold">
                                          <p:stCondLst>
                                            <p:cond delay="0"/>
                                          </p:stCondLst>
                                        </p:cTn>
                                        <p:tgtEl>
                                          <p:spTgt spid="75"/>
                                        </p:tgtEl>
                                        <p:attrNameLst>
                                          <p:attrName>style.visibility</p:attrName>
                                        </p:attrNameLst>
                                      </p:cBhvr>
                                      <p:to>
                                        <p:strVal val="visible"/>
                                      </p:to>
                                    </p:set>
                                  </p:childTnLst>
                                </p:cTn>
                              </p:par>
                            </p:childTnLst>
                          </p:cTn>
                        </p:par>
                        <p:par>
                          <p:cTn id="155" fill="hold">
                            <p:stCondLst>
                              <p:cond delay="500"/>
                            </p:stCondLst>
                            <p:childTnLst>
                              <p:par>
                                <p:cTn id="156" presetID="1" presetClass="entr" presetSubtype="0" fill="hold" grpId="0" nodeType="afterEffect">
                                  <p:stCondLst>
                                    <p:cond delay="0"/>
                                  </p:stCondLst>
                                  <p:childTnLst>
                                    <p:set>
                                      <p:cBhvr>
                                        <p:cTn id="157" dur="1" fill="hold">
                                          <p:stCondLst>
                                            <p:cond delay="0"/>
                                          </p:stCondLst>
                                        </p:cTn>
                                        <p:tgtEl>
                                          <p:spTgt spid="87"/>
                                        </p:tgtEl>
                                        <p:attrNameLst>
                                          <p:attrName>style.visibility</p:attrName>
                                        </p:attrNameLst>
                                      </p:cBhvr>
                                      <p:to>
                                        <p:strVal val="visible"/>
                                      </p:to>
                                    </p:set>
                                  </p:childTnLst>
                                </p:cTn>
                              </p:par>
                            </p:childTnLst>
                          </p:cTn>
                        </p:par>
                        <p:par>
                          <p:cTn id="158" fill="hold">
                            <p:stCondLst>
                              <p:cond delay="500"/>
                            </p:stCondLst>
                            <p:childTnLst>
                              <p:par>
                                <p:cTn id="159" presetID="1" presetClass="entr" presetSubtype="0" fill="hold" nodeType="afterEffect">
                                  <p:stCondLst>
                                    <p:cond delay="500"/>
                                  </p:stCondLst>
                                  <p:childTnLst>
                                    <p:set>
                                      <p:cBhvr>
                                        <p:cTn id="160" dur="1" fill="hold">
                                          <p:stCondLst>
                                            <p:cond delay="0"/>
                                          </p:stCondLst>
                                        </p:cTn>
                                        <p:tgtEl>
                                          <p:spTgt spid="143"/>
                                        </p:tgtEl>
                                        <p:attrNameLst>
                                          <p:attrName>style.visibility</p:attrName>
                                        </p:attrNameLst>
                                      </p:cBhvr>
                                      <p:to>
                                        <p:strVal val="visible"/>
                                      </p:to>
                                    </p:set>
                                  </p:childTnLst>
                                </p:cTn>
                              </p:par>
                            </p:childTnLst>
                          </p:cTn>
                        </p:par>
                        <p:par>
                          <p:cTn id="161" fill="hold">
                            <p:stCondLst>
                              <p:cond delay="1000"/>
                            </p:stCondLst>
                            <p:childTnLst>
                              <p:par>
                                <p:cTn id="162" presetID="1" presetClass="entr" presetSubtype="0" fill="hold" grpId="0" nodeType="afterEffect">
                                  <p:stCondLst>
                                    <p:cond delay="0"/>
                                  </p:stCondLst>
                                  <p:childTnLst>
                                    <p:set>
                                      <p:cBhvr>
                                        <p:cTn id="163" dur="1" fill="hold">
                                          <p:stCondLst>
                                            <p:cond delay="0"/>
                                          </p:stCondLst>
                                        </p:cTn>
                                        <p:tgtEl>
                                          <p:spTgt spid="147"/>
                                        </p:tgtEl>
                                        <p:attrNameLst>
                                          <p:attrName>style.visibility</p:attrName>
                                        </p:attrNameLst>
                                      </p:cBhvr>
                                      <p:to>
                                        <p:strVal val="visible"/>
                                      </p:to>
                                    </p:set>
                                  </p:childTnLst>
                                </p:cTn>
                              </p:par>
                            </p:childTnLst>
                          </p:cTn>
                        </p:par>
                        <p:par>
                          <p:cTn id="164" fill="hold">
                            <p:stCondLst>
                              <p:cond delay="1000"/>
                            </p:stCondLst>
                            <p:childTnLst>
                              <p:par>
                                <p:cTn id="165" presetID="1" presetClass="entr" presetSubtype="0" fill="hold" grpId="0" nodeType="afterEffect">
                                  <p:stCondLst>
                                    <p:cond delay="500"/>
                                  </p:stCondLst>
                                  <p:childTnLst>
                                    <p:set>
                                      <p:cBhvr>
                                        <p:cTn id="166" dur="1" fill="hold">
                                          <p:stCondLst>
                                            <p:cond delay="0"/>
                                          </p:stCondLst>
                                        </p:cTn>
                                        <p:tgtEl>
                                          <p:spTgt spid="191"/>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94"/>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55" grpId="0" animBg="1"/>
      <p:bldP spid="191" grpId="0" animBg="1"/>
      <p:bldP spid="98" grpId="0" animBg="1"/>
      <p:bldP spid="99" grpId="0"/>
      <p:bldP spid="106" grpId="0"/>
      <p:bldP spid="110" grpId="0"/>
      <p:bldP spid="111" grpId="0" animBg="1"/>
      <p:bldP spid="112" grpId="0" animBg="1"/>
      <p:bldP spid="113" grpId="0" animBg="1"/>
      <p:bldP spid="135" grpId="0"/>
      <p:bldP spid="56" grpId="0" animBg="1"/>
      <p:bldP spid="81" grpId="0"/>
      <p:bldP spid="83" grpId="0"/>
      <p:bldP spid="84" grpId="0"/>
      <p:bldP spid="85" grpId="0"/>
      <p:bldP spid="86" grpId="0"/>
      <p:bldP spid="87" grpId="0"/>
      <p:bldP spid="88" grpId="0"/>
      <p:bldP spid="89" grpId="0"/>
      <p:bldP spid="90" grpId="0"/>
      <p:bldP spid="91" grpId="0"/>
      <p:bldP spid="92" grpId="0"/>
      <p:bldP spid="147" grpId="0"/>
      <p:bldP spid="160" grpId="0"/>
      <p:bldP spid="161" grpId="0"/>
      <p:bldP spid="162" grpId="0"/>
      <p:bldP spid="163" grpId="0"/>
      <p:bldP spid="164" grpId="0"/>
      <p:bldP spid="165" grpId="0"/>
      <p:bldP spid="166" grpId="0"/>
      <p:bldP spid="167" grpId="0"/>
      <p:bldP spid="128" grpId="0" animBg="1"/>
      <p:bldP spid="195" grpId="0"/>
      <p:bldP spid="145" grpId="0" animBg="1"/>
      <p:bldP spid="2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379566" y="559756"/>
          <a:ext cx="8428020" cy="5606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Ellipse 13"/>
          <p:cNvSpPr/>
          <p:nvPr/>
        </p:nvSpPr>
        <p:spPr>
          <a:xfrm>
            <a:off x="99060" y="857241"/>
            <a:ext cx="5326955" cy="5132600"/>
          </a:xfrm>
          <a:prstGeom prst="ellipse">
            <a:avLst/>
          </a:prstGeom>
          <a:solidFill>
            <a:schemeClr val="bg1">
              <a:alpha val="60000"/>
            </a:schemeClr>
          </a:solidFill>
          <a:ln>
            <a:noFill/>
          </a:ln>
          <a:effectLst>
            <a:outerShdw blurRad="1270000" dist="2540000" dir="21540000" sx="200000" sy="2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 name="Ellipse 14"/>
          <p:cNvSpPr/>
          <p:nvPr/>
        </p:nvSpPr>
        <p:spPr>
          <a:xfrm>
            <a:off x="3508237" y="899325"/>
            <a:ext cx="5331153" cy="5136041"/>
          </a:xfrm>
          <a:prstGeom prst="ellipse">
            <a:avLst/>
          </a:prstGeom>
          <a:solidFill>
            <a:schemeClr val="bg1">
              <a:alpha val="60000"/>
            </a:schemeClr>
          </a:solidFill>
          <a:ln>
            <a:noFill/>
          </a:ln>
          <a:effectLst>
            <a:outerShdw blurRad="1270000" dist="2540000" dir="21540000" sx="200000" sy="2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p:txBody>
          <a:bodyPr/>
          <a:lstStyle/>
          <a:p>
            <a:r>
              <a:rPr lang="fr-FR" dirty="0" smtClean="0"/>
              <a:t>Motivation</a:t>
            </a:r>
            <a:endParaRPr lang="fr-FR" dirty="0"/>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22</a:t>
            </a:fld>
            <a:endParaRPr lang="fr-FR"/>
          </a:p>
        </p:txBody>
      </p:sp>
      <p:sp>
        <p:nvSpPr>
          <p:cNvPr id="7" name="ZoneTexte 6"/>
          <p:cNvSpPr txBox="1"/>
          <p:nvPr/>
        </p:nvSpPr>
        <p:spPr>
          <a:xfrm>
            <a:off x="3312517" y="3375835"/>
            <a:ext cx="2268754" cy="1231106"/>
          </a:xfrm>
          <a:prstGeom prst="rect">
            <a:avLst/>
          </a:prstGeom>
          <a:noFill/>
        </p:spPr>
        <p:txBody>
          <a:bodyPr wrap="square" rtlCol="0">
            <a:spAutoFit/>
          </a:bodyPr>
          <a:lstStyle/>
          <a:p>
            <a:pPr algn="ctr"/>
            <a:r>
              <a:rPr lang="fr-FR" sz="1600" b="1" dirty="0" err="1" smtClean="0">
                <a:solidFill>
                  <a:srgbClr val="C00000"/>
                </a:solidFill>
              </a:rPr>
              <a:t>ssthresh</a:t>
            </a:r>
            <a:r>
              <a:rPr lang="fr-FR" sz="1600" b="1" dirty="0" smtClean="0">
                <a:solidFill>
                  <a:srgbClr val="C00000"/>
                </a:solidFill>
              </a:rPr>
              <a:t> </a:t>
            </a:r>
            <a:r>
              <a:rPr lang="fr-FR" sz="1600" b="1" dirty="0" err="1" smtClean="0">
                <a:solidFill>
                  <a:srgbClr val="C00000"/>
                </a:solidFill>
              </a:rPr>
              <a:t>positionning</a:t>
            </a:r>
            <a:r>
              <a:rPr lang="fr-FR" sz="1600" b="1" dirty="0" smtClean="0">
                <a:solidFill>
                  <a:srgbClr val="C00000"/>
                </a:solidFill>
              </a:rPr>
              <a:t> </a:t>
            </a:r>
            <a:r>
              <a:rPr lang="fr-FR" sz="1600" b="1" dirty="0" err="1" smtClean="0">
                <a:solidFill>
                  <a:srgbClr val="000099"/>
                </a:solidFill>
              </a:rPr>
              <a:t>should</a:t>
            </a:r>
            <a:r>
              <a:rPr lang="fr-FR" sz="1600" b="1" dirty="0" smtClean="0">
                <a:solidFill>
                  <a:srgbClr val="000099"/>
                </a:solidFill>
              </a:rPr>
              <a:t> </a:t>
            </a:r>
            <a:r>
              <a:rPr lang="fr-FR" sz="1600" b="1" dirty="0" err="1" smtClean="0">
                <a:solidFill>
                  <a:srgbClr val="000099"/>
                </a:solidFill>
              </a:rPr>
              <a:t>be</a:t>
            </a:r>
            <a:r>
              <a:rPr lang="fr-FR" sz="1600" b="1" dirty="0" smtClean="0">
                <a:solidFill>
                  <a:srgbClr val="000099"/>
                </a:solidFill>
              </a:rPr>
              <a:t> </a:t>
            </a:r>
            <a:r>
              <a:rPr lang="fr-FR" sz="1600" b="1" dirty="0" err="1" smtClean="0">
                <a:solidFill>
                  <a:srgbClr val="000099"/>
                </a:solidFill>
              </a:rPr>
              <a:t>optimized</a:t>
            </a:r>
            <a:endParaRPr lang="fr-FR" sz="1600" b="1" dirty="0" smtClean="0">
              <a:solidFill>
                <a:srgbClr val="000099"/>
              </a:solidFill>
            </a:endParaRPr>
          </a:p>
          <a:p>
            <a:pPr algn="ctr"/>
            <a:r>
              <a:rPr lang="fr-FR" sz="1400" b="1" dirty="0" smtClean="0">
                <a:solidFill>
                  <a:srgbClr val="000099"/>
                </a:solidFill>
              </a:rPr>
              <a:t>(convergence speed </a:t>
            </a:r>
          </a:p>
          <a:p>
            <a:pPr algn="ctr"/>
            <a:r>
              <a:rPr lang="fr-FR" sz="1400" b="1" dirty="0" smtClean="0">
                <a:solidFill>
                  <a:srgbClr val="000099"/>
                </a:solidFill>
              </a:rPr>
              <a:t>+</a:t>
            </a:r>
          </a:p>
          <a:p>
            <a:pPr algn="ctr"/>
            <a:r>
              <a:rPr lang="fr-FR" sz="1400" b="1" dirty="0" smtClean="0">
                <a:solidFill>
                  <a:srgbClr val="000099"/>
                </a:solidFill>
              </a:rPr>
              <a:t> congestion rate)</a:t>
            </a:r>
            <a:endParaRPr lang="fr-FR" sz="1400" b="1" dirty="0">
              <a:solidFill>
                <a:srgbClr val="000099"/>
              </a:solidFill>
            </a:endParaRPr>
          </a:p>
        </p:txBody>
      </p:sp>
      <p:sp>
        <p:nvSpPr>
          <p:cNvPr id="8" name="ZoneTexte 7"/>
          <p:cNvSpPr txBox="1"/>
          <p:nvPr/>
        </p:nvSpPr>
        <p:spPr>
          <a:xfrm>
            <a:off x="3338395" y="2300410"/>
            <a:ext cx="2268754" cy="830997"/>
          </a:xfrm>
          <a:prstGeom prst="rect">
            <a:avLst/>
          </a:prstGeom>
          <a:noFill/>
        </p:spPr>
        <p:txBody>
          <a:bodyPr wrap="square" rtlCol="0">
            <a:spAutoFit/>
          </a:bodyPr>
          <a:lstStyle/>
          <a:p>
            <a:pPr algn="ctr"/>
            <a:r>
              <a:rPr lang="fr-FR" sz="1600" b="1" dirty="0" smtClean="0">
                <a:solidFill>
                  <a:srgbClr val="C00000"/>
                </a:solidFill>
              </a:rPr>
              <a:t>Congestion </a:t>
            </a:r>
          </a:p>
          <a:p>
            <a:pPr algn="ctr"/>
            <a:r>
              <a:rPr lang="fr-FR" sz="1600" b="1" dirty="0" err="1" smtClean="0">
                <a:solidFill>
                  <a:srgbClr val="C00000"/>
                </a:solidFill>
              </a:rPr>
              <a:t>window</a:t>
            </a:r>
            <a:r>
              <a:rPr lang="fr-FR" sz="1600" b="1" dirty="0" smtClean="0">
                <a:solidFill>
                  <a:srgbClr val="C00000"/>
                </a:solidFill>
              </a:rPr>
              <a:t> validation </a:t>
            </a:r>
            <a:r>
              <a:rPr lang="fr-FR" sz="1600" b="1" dirty="0" err="1" smtClean="0">
                <a:solidFill>
                  <a:srgbClr val="000099"/>
                </a:solidFill>
              </a:rPr>
              <a:t>reduces</a:t>
            </a:r>
            <a:r>
              <a:rPr lang="fr-FR" sz="1600" b="1" dirty="0" smtClean="0">
                <a:solidFill>
                  <a:srgbClr val="000099"/>
                </a:solidFill>
              </a:rPr>
              <a:t> </a:t>
            </a:r>
            <a:r>
              <a:rPr lang="fr-FR" sz="1600" b="1" dirty="0" err="1" smtClean="0">
                <a:solidFill>
                  <a:srgbClr val="000099"/>
                </a:solidFill>
              </a:rPr>
              <a:t>QoE</a:t>
            </a:r>
            <a:r>
              <a:rPr lang="fr-FR" sz="1600" b="1" dirty="0" smtClean="0">
                <a:solidFill>
                  <a:srgbClr val="000099"/>
                </a:solidFill>
              </a:rPr>
              <a:t> and </a:t>
            </a:r>
            <a:r>
              <a:rPr lang="fr-FR" sz="1600" b="1" dirty="0" err="1" smtClean="0">
                <a:solidFill>
                  <a:srgbClr val="000099"/>
                </a:solidFill>
              </a:rPr>
              <a:t>QoS</a:t>
            </a:r>
            <a:endParaRPr lang="fr-FR" sz="1600" b="1" dirty="0">
              <a:solidFill>
                <a:srgbClr val="000099"/>
              </a:solidFill>
            </a:endParaRPr>
          </a:p>
        </p:txBody>
      </p:sp>
      <p:sp>
        <p:nvSpPr>
          <p:cNvPr id="11" name="ZoneTexte 10"/>
          <p:cNvSpPr txBox="1"/>
          <p:nvPr/>
        </p:nvSpPr>
        <p:spPr>
          <a:xfrm>
            <a:off x="3269387" y="1746206"/>
            <a:ext cx="2268754" cy="400110"/>
          </a:xfrm>
          <a:prstGeom prst="rect">
            <a:avLst/>
          </a:prstGeom>
          <a:noFill/>
        </p:spPr>
        <p:txBody>
          <a:bodyPr wrap="square" rtlCol="0">
            <a:spAutoFit/>
          </a:bodyPr>
          <a:lstStyle/>
          <a:p>
            <a:pPr algn="ctr"/>
            <a:r>
              <a:rPr lang="fr-FR"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Combination</a:t>
            </a: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Picture 142" descr="http://www.berchem.irisnet.be/berchem-sainte-agathe/panneau%20attention%20carre.png/image_previe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3254" y="2120847"/>
            <a:ext cx="221109" cy="2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2" descr="http://www.berchem.irisnet.be/berchem-sainte-agathe/panneau%20attention%20carre.png/image_previe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0333" y="3206482"/>
            <a:ext cx="221109" cy="2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cteur droit avec flèche 16"/>
          <p:cNvCxnSpPr/>
          <p:nvPr/>
        </p:nvCxnSpPr>
        <p:spPr>
          <a:xfrm>
            <a:off x="4317504" y="4632819"/>
            <a:ext cx="31800" cy="1091819"/>
          </a:xfrm>
          <a:prstGeom prst="straightConnector1">
            <a:avLst/>
          </a:prstGeom>
          <a:ln>
            <a:solidFill>
              <a:srgbClr val="000099"/>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849702" y="5724638"/>
            <a:ext cx="7289321" cy="769441"/>
          </a:xfrm>
          <a:prstGeom prst="rect">
            <a:avLst/>
          </a:prstGeom>
          <a:ln w="19050" cap="rnd" cmpd="sng">
            <a:solidFill>
              <a:srgbClr val="000099"/>
            </a:solidFill>
            <a:prstDash val="solid"/>
            <a:round/>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err="1" smtClean="0">
                <a:solidFill>
                  <a:srgbClr val="FF3300"/>
                </a:solidFill>
              </a:rPr>
              <a:t>TcpHAS</a:t>
            </a:r>
            <a:r>
              <a:rPr lang="en-US" b="1" dirty="0" smtClean="0">
                <a:solidFill>
                  <a:srgbClr val="FF3300"/>
                </a:solidFill>
              </a:rPr>
              <a:t>: HAS-Based Congestion Control Variant</a:t>
            </a:r>
          </a:p>
          <a:p>
            <a:pPr algn="ctr"/>
            <a:r>
              <a:rPr lang="en-US" sz="2000" b="1" dirty="0" smtClean="0">
                <a:solidFill>
                  <a:schemeClr val="tx2"/>
                </a:solidFill>
              </a:rPr>
              <a:t>Server-based Shaping Method implemented in TCP layer</a:t>
            </a:r>
            <a:endParaRPr lang="en-US" sz="2000" b="1" dirty="0">
              <a:solidFill>
                <a:schemeClr val="tx2"/>
              </a:solidFill>
            </a:endParaRPr>
          </a:p>
        </p:txBody>
      </p:sp>
      <p:cxnSp>
        <p:nvCxnSpPr>
          <p:cNvPr id="22" name="Forme 21"/>
          <p:cNvCxnSpPr>
            <a:endCxn id="19" idx="3"/>
          </p:cNvCxnSpPr>
          <p:nvPr/>
        </p:nvCxnSpPr>
        <p:spPr>
          <a:xfrm rot="16200000" flipH="1">
            <a:off x="7085681" y="5056017"/>
            <a:ext cx="1226808" cy="879876"/>
          </a:xfrm>
          <a:prstGeom prst="bentConnector4">
            <a:avLst>
              <a:gd name="adj1" fmla="val 34320"/>
              <a:gd name="adj2" fmla="val 125981"/>
            </a:avLst>
          </a:prstGeom>
          <a:ln>
            <a:solidFill>
              <a:srgbClr val="000099"/>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3" name="Forme 22"/>
          <p:cNvCxnSpPr/>
          <p:nvPr/>
        </p:nvCxnSpPr>
        <p:spPr>
          <a:xfrm rot="5400000">
            <a:off x="785538" y="4972592"/>
            <a:ext cx="1072922" cy="944593"/>
          </a:xfrm>
          <a:prstGeom prst="bentConnector4">
            <a:avLst>
              <a:gd name="adj1" fmla="val 39243"/>
              <a:gd name="adj2" fmla="val 124201"/>
            </a:avLst>
          </a:prstGeom>
          <a:ln>
            <a:solidFill>
              <a:srgbClr val="000099"/>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26" name="Picture 5" descr="C:\Users\ngtd5579\Downloads\0Orange_Logo.png"/>
          <p:cNvPicPr>
            <a:picLocks noChangeAspect="1" noChangeArrowheads="1"/>
          </p:cNvPicPr>
          <p:nvPr/>
        </p:nvPicPr>
        <p:blipFill>
          <a:blip r:embed="rId9"/>
          <a:srcRect/>
          <a:stretch>
            <a:fillRect/>
          </a:stretch>
        </p:blipFill>
        <p:spPr bwMode="auto">
          <a:xfrm>
            <a:off x="99060" y="0"/>
            <a:ext cx="624840" cy="624840"/>
          </a:xfrm>
          <a:prstGeom prst="rect">
            <a:avLst/>
          </a:prstGeom>
          <a:noFill/>
        </p:spPr>
      </p:pic>
      <p:sp>
        <p:nvSpPr>
          <p:cNvPr id="21" name="Rectangle 20"/>
          <p:cNvSpPr/>
          <p:nvPr/>
        </p:nvSpPr>
        <p:spPr>
          <a:xfrm>
            <a:off x="751070" y="1667003"/>
            <a:ext cx="3125945" cy="1154162"/>
          </a:xfrm>
          <a:prstGeom prst="rect">
            <a:avLst/>
          </a:prstGeom>
        </p:spPr>
        <p:txBody>
          <a:bodyPr wrap="square">
            <a:spAutoFit/>
          </a:bodyPr>
          <a:lstStyle/>
          <a:p>
            <a:pPr lvl="0" algn="ctr"/>
            <a:r>
              <a:rPr lang="en-US" sz="2300" b="1" dirty="0" smtClean="0">
                <a:solidFill>
                  <a:schemeClr val="bg1"/>
                </a:solidFill>
                <a:latin typeface="+mn-lt"/>
              </a:rPr>
              <a:t>TCP Congestion Control Algorithm </a:t>
            </a:r>
          </a:p>
          <a:p>
            <a:pPr lvl="0" algn="ctr"/>
            <a:r>
              <a:rPr lang="en-US" sz="2300" b="1" dirty="0" smtClean="0">
                <a:solidFill>
                  <a:schemeClr val="bg1"/>
                </a:solidFill>
                <a:latin typeface="+mn-lt"/>
              </a:rPr>
              <a:t>in HAS server</a:t>
            </a:r>
          </a:p>
        </p:txBody>
      </p:sp>
      <p:sp>
        <p:nvSpPr>
          <p:cNvPr id="24" name="Rectangle 23"/>
          <p:cNvSpPr/>
          <p:nvPr/>
        </p:nvSpPr>
        <p:spPr>
          <a:xfrm>
            <a:off x="306131" y="2972387"/>
            <a:ext cx="4572000" cy="1569660"/>
          </a:xfrm>
          <a:prstGeom prst="rect">
            <a:avLst/>
          </a:prstGeom>
        </p:spPr>
        <p:txBody>
          <a:bodyPr>
            <a:spAutoFit/>
          </a:bodyPr>
          <a:lstStyle/>
          <a:p>
            <a:pPr lvl="0"/>
            <a:r>
              <a:rPr lang="en-US" sz="1600" b="1" dirty="0" smtClean="0">
                <a:solidFill>
                  <a:schemeClr val="bg1"/>
                </a:solidFill>
                <a:latin typeface="+mn-lt"/>
              </a:rPr>
              <a:t>   - is aggressive</a:t>
            </a:r>
            <a:endParaRPr lang="en-US" b="1" dirty="0" smtClean="0">
              <a:solidFill>
                <a:schemeClr val="bg1"/>
              </a:solidFill>
              <a:latin typeface="+mn-lt"/>
            </a:endParaRPr>
          </a:p>
          <a:p>
            <a:pPr lvl="0"/>
            <a:r>
              <a:rPr lang="en-US" sz="1600" b="1" dirty="0" smtClean="0">
                <a:solidFill>
                  <a:schemeClr val="bg1"/>
                </a:solidFill>
                <a:latin typeface="+mn-lt"/>
              </a:rPr>
              <a:t>   - maximizes BW occupancy</a:t>
            </a:r>
          </a:p>
          <a:p>
            <a:pPr lvl="0"/>
            <a:r>
              <a:rPr lang="en-US" sz="1600" b="1" dirty="0" smtClean="0">
                <a:solidFill>
                  <a:schemeClr val="bg1"/>
                </a:solidFill>
                <a:latin typeface="+mn-lt"/>
              </a:rPr>
              <a:t>   - is independent to video </a:t>
            </a:r>
          </a:p>
          <a:p>
            <a:pPr lvl="0"/>
            <a:r>
              <a:rPr lang="en-US" sz="1600" b="1" dirty="0" smtClean="0">
                <a:solidFill>
                  <a:schemeClr val="bg1"/>
                </a:solidFill>
                <a:latin typeface="+mn-lt"/>
              </a:rPr>
              <a:t>	encoding bitrates</a:t>
            </a:r>
          </a:p>
          <a:p>
            <a:pPr lvl="0"/>
            <a:r>
              <a:rPr lang="en-US" sz="1600" b="1" dirty="0" smtClean="0">
                <a:solidFill>
                  <a:srgbClr val="C00000"/>
                </a:solidFill>
                <a:latin typeface="+mn-lt"/>
                <a:sym typeface="Wingdings" pitchFamily="2" charset="2"/>
              </a:rPr>
              <a:t>     </a:t>
            </a:r>
          </a:p>
          <a:p>
            <a:pPr lvl="0"/>
            <a:r>
              <a:rPr lang="en-US" sz="1600" b="1" dirty="0" smtClean="0">
                <a:solidFill>
                  <a:srgbClr val="C00000"/>
                </a:solidFill>
                <a:latin typeface="+mn-lt"/>
                <a:sym typeface="Wingdings" pitchFamily="2" charset="2"/>
              </a:rPr>
              <a:t>      not well-adapted to HAS</a:t>
            </a:r>
            <a:endParaRPr lang="en-US" sz="1600" b="1" dirty="0" smtClean="0">
              <a:solidFill>
                <a:srgbClr val="C00000"/>
              </a:solidFill>
              <a:latin typeface="+mn-lt"/>
            </a:endParaRPr>
          </a:p>
        </p:txBody>
      </p:sp>
      <p:sp>
        <p:nvSpPr>
          <p:cNvPr id="3" name="Rectangle 2"/>
          <p:cNvSpPr/>
          <p:nvPr/>
        </p:nvSpPr>
        <p:spPr>
          <a:xfrm>
            <a:off x="571500" y="5958747"/>
            <a:ext cx="8115300" cy="461665"/>
          </a:xfrm>
          <a:prstGeom prst="rect">
            <a:avLst/>
          </a:prstGeom>
        </p:spPr>
        <p:txBody>
          <a:bodyPr wrap="square">
            <a:spAutoFit/>
          </a:bodyPr>
          <a:lstStyle/>
          <a:p>
            <a:r>
              <a:rPr lang="fr-FR" sz="1200" dirty="0" smtClean="0"/>
              <a:t>*C</a:t>
            </a:r>
            <a:r>
              <a:rPr lang="fr-FR" sz="1200" dirty="0"/>
              <a:t>. Ben </a:t>
            </a:r>
            <a:r>
              <a:rPr lang="fr-FR" sz="1200" dirty="0" err="1"/>
              <a:t>Ameur</a:t>
            </a:r>
            <a:r>
              <a:rPr lang="fr-FR" sz="1200" dirty="0"/>
              <a:t>, E. Mory, and B. Cousin, “</a:t>
            </a:r>
            <a:r>
              <a:rPr lang="fr-FR" sz="1200" dirty="0" err="1" smtClean="0"/>
              <a:t>Combining</a:t>
            </a:r>
            <a:r>
              <a:rPr lang="fr-FR" sz="1200" dirty="0" smtClean="0"/>
              <a:t> </a:t>
            </a:r>
            <a:r>
              <a:rPr lang="fr-FR" sz="1200" dirty="0" err="1"/>
              <a:t>traffic</a:t>
            </a:r>
            <a:r>
              <a:rPr lang="fr-FR" sz="1200" dirty="0"/>
              <a:t> </a:t>
            </a:r>
            <a:r>
              <a:rPr lang="fr-FR" sz="1200" dirty="0" err="1" smtClean="0"/>
              <a:t>shaping</a:t>
            </a:r>
            <a:r>
              <a:rPr lang="fr-FR" sz="1200" dirty="0"/>
              <a:t> </a:t>
            </a:r>
            <a:r>
              <a:rPr lang="fr-FR" sz="1200" dirty="0" err="1" smtClean="0"/>
              <a:t>methods</a:t>
            </a:r>
            <a:r>
              <a:rPr lang="fr-FR" sz="1200" dirty="0" smtClean="0"/>
              <a:t> </a:t>
            </a:r>
            <a:r>
              <a:rPr lang="fr-FR" sz="1200" dirty="0" err="1"/>
              <a:t>with</a:t>
            </a:r>
            <a:r>
              <a:rPr lang="fr-FR" sz="1200" dirty="0"/>
              <a:t> congestion control </a:t>
            </a:r>
            <a:r>
              <a:rPr lang="fr-FR" sz="1200" dirty="0" err="1"/>
              <a:t>variants</a:t>
            </a:r>
            <a:r>
              <a:rPr lang="fr-FR" sz="1200" dirty="0"/>
              <a:t> for </a:t>
            </a:r>
            <a:r>
              <a:rPr lang="fr-FR" sz="1200" dirty="0" smtClean="0"/>
              <a:t>HTTP adaptive </a:t>
            </a:r>
            <a:r>
              <a:rPr lang="fr-FR" sz="1200" dirty="0"/>
              <a:t>streaming</a:t>
            </a:r>
            <a:r>
              <a:rPr lang="fr-FR" sz="1200" dirty="0" smtClean="0"/>
              <a:t>,” </a:t>
            </a:r>
            <a:r>
              <a:rPr lang="fr-FR" sz="1200" dirty="0" err="1" smtClean="0"/>
              <a:t>Multimedia</a:t>
            </a:r>
            <a:r>
              <a:rPr lang="fr-FR" sz="1200" dirty="0" smtClean="0"/>
              <a:t> </a:t>
            </a:r>
            <a:r>
              <a:rPr lang="fr-FR" sz="1200" dirty="0" err="1"/>
              <a:t>Systems</a:t>
            </a:r>
            <a:r>
              <a:rPr lang="fr-FR" sz="1200" dirty="0"/>
              <a:t>, pp. 1–18, 2016.</a:t>
            </a:r>
          </a:p>
        </p:txBody>
      </p:sp>
      <p:sp>
        <p:nvSpPr>
          <p:cNvPr id="29" name="ZoneTexte 28"/>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solidFill>
              </a:rPr>
              <a:t>Introduction</a:t>
            </a:r>
            <a:r>
              <a:rPr lang="fr-FR" sz="1400" b="1" dirty="0">
                <a:solidFill>
                  <a:schemeClr val="bg1">
                    <a:lumMod val="50000"/>
                  </a:schemeClr>
                </a:solidFill>
              </a:rPr>
              <a:t>	</a:t>
            </a:r>
            <a:r>
              <a:rPr lang="fr-FR" sz="1400" b="1" dirty="0" err="1" smtClean="0">
                <a:solidFill>
                  <a:schemeClr val="bg1">
                    <a:lumMod val="50000"/>
                  </a:schemeClr>
                </a:solidFill>
              </a:rPr>
              <a:t>TcpHas</a:t>
            </a:r>
            <a:r>
              <a:rPr lang="fr-FR" sz="1400" b="1" dirty="0" smtClean="0">
                <a:solidFill>
                  <a:schemeClr val="bg1">
                    <a:lumMod val="50000"/>
                  </a:schemeClr>
                </a:solidFill>
              </a:rPr>
              <a:t>	 </a:t>
            </a:r>
            <a:r>
              <a:rPr lang="fr-FR" sz="1400" b="1" dirty="0" smtClean="0">
                <a:solidFill>
                  <a:schemeClr val="bg1">
                    <a:lumMod val="50000"/>
                  </a:schemeClr>
                </a:solidFill>
              </a:rPr>
              <a:t>Framework</a:t>
            </a:r>
            <a:r>
              <a:rPr lang="fr-FR" sz="1400" b="1" dirty="0">
                <a:solidFill>
                  <a:schemeClr val="bg1">
                    <a:lumMod val="50000"/>
                  </a:schemeClr>
                </a:solidFill>
              </a:rPr>
              <a:t>	</a:t>
            </a:r>
            <a:r>
              <a:rPr lang="fr-FR" sz="1400" b="1" dirty="0" smtClean="0">
                <a:solidFill>
                  <a:schemeClr val="bg1">
                    <a:lumMod val="50000"/>
                  </a:schemeClr>
                </a:solidFill>
              </a:rPr>
              <a:t>	Evaluation</a:t>
            </a:r>
            <a:r>
              <a:rPr lang="fr-FR" sz="1400" b="1" dirty="0" smtClean="0">
                <a:solidFill>
                  <a:schemeClr val="bg1">
                    <a:lumMod val="50000"/>
                  </a:schemeClr>
                </a:solidFill>
              </a:rPr>
              <a:t>	Conclusion</a:t>
            </a:r>
            <a:endParaRPr lang="fr-FR" sz="1400" b="1" dirty="0">
              <a:solidFill>
                <a:schemeClr val="bg1">
                  <a:lumMod val="50000"/>
                </a:schemeClr>
              </a:solidFill>
            </a:endParaRPr>
          </a:p>
        </p:txBody>
      </p:sp>
      <p:pic>
        <p:nvPicPr>
          <p:cNvPr id="30" name="Picture 111"/>
          <p:cNvPicPr>
            <a:picLocks noChangeAspect="1" noChangeArrowheads="1"/>
          </p:cNvPicPr>
          <p:nvPr/>
        </p:nvPicPr>
        <p:blipFill>
          <a:blip r:embed="rId10"/>
          <a:srcRect/>
          <a:stretch>
            <a:fillRect/>
          </a:stretch>
        </p:blipFill>
        <p:spPr bwMode="auto">
          <a:xfrm>
            <a:off x="6349568" y="85302"/>
            <a:ext cx="1079500" cy="503237"/>
          </a:xfrm>
          <a:prstGeom prst="rect">
            <a:avLst/>
          </a:prstGeom>
          <a:noFill/>
          <a:ln w="9525" cap="flat">
            <a:noFill/>
            <a:round/>
            <a:headEnd/>
            <a:tailEnd/>
          </a:ln>
          <a:effectLst/>
        </p:spPr>
      </p:pic>
      <p:sp>
        <p:nvSpPr>
          <p:cNvPr id="31" name="ZoneTexte 30"/>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Tree>
    <p:extLst>
      <p:ext uri="{BB962C8B-B14F-4D97-AF65-F5344CB8AC3E}">
        <p14:creationId xmlns:p14="http://schemas.microsoft.com/office/powerpoint/2010/main" val="57462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strips(downLeft)">
                                      <p:cBhvr>
                                        <p:cTn id="34" dur="2000"/>
                                        <p:tgtEl>
                                          <p:spTgt spid="23"/>
                                        </p:tgtEl>
                                      </p:cBhvr>
                                    </p:animEffect>
                                  </p:childTnLst>
                                </p:cTn>
                              </p:par>
                              <p:par>
                                <p:cTn id="35" presetID="18" presetClass="entr" presetSubtype="1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Left)">
                                      <p:cBhvr>
                                        <p:cTn id="37" dur="2000"/>
                                        <p:tgtEl>
                                          <p:spTgt spid="17"/>
                                        </p:tgtEl>
                                      </p:cBhvr>
                                    </p:animEffect>
                                  </p:childTnLst>
                                </p:cTn>
                              </p:par>
                              <p:par>
                                <p:cTn id="38" presetID="18" presetClass="entr" presetSubtype="6"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strips(downRight)">
                                      <p:cBhvr>
                                        <p:cTn id="40" dur="2000"/>
                                        <p:tgtEl>
                                          <p:spTgt spid="22"/>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000"/>
                                        <p:tgtEl>
                                          <p:spTgt spid="19"/>
                                        </p:tgtEl>
                                      </p:cBhvr>
                                    </p:animEffect>
                                  </p:childTnLst>
                                </p:cTn>
                              </p:par>
                              <p:par>
                                <p:cTn id="44" presetID="14" presetClass="exit" presetSubtype="10" fill="hold" grpId="1" nodeType="withEffect">
                                  <p:stCondLst>
                                    <p:cond delay="0"/>
                                  </p:stCondLst>
                                  <p:childTnLst>
                                    <p:animEffect transition="out" filter="randombar(horizontal)">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7" grpId="0"/>
      <p:bldP spid="8" grpId="0"/>
      <p:bldP spid="11" grpId="0"/>
      <p:bldP spid="19" grpId="0" animBg="1"/>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3300"/>
                </a:solidFill>
              </a:rPr>
              <a:t>1. </a:t>
            </a:r>
            <a:r>
              <a:rPr lang="fr-FR" dirty="0" err="1" smtClean="0"/>
              <a:t>Bandwidth</a:t>
            </a:r>
            <a:r>
              <a:rPr lang="fr-FR" dirty="0" smtClean="0"/>
              <a:t> Estimation </a:t>
            </a:r>
            <a:r>
              <a:rPr lang="fr-FR" dirty="0" err="1" smtClean="0"/>
              <a:t>Scheme</a:t>
            </a:r>
            <a:r>
              <a:rPr lang="fr-FR" dirty="0" smtClean="0"/>
              <a:t> of TCP</a:t>
            </a:r>
            <a:endParaRPr lang="fr-FR" dirty="0"/>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23</a:t>
            </a:fld>
            <a:endParaRPr lang="fr-FR"/>
          </a:p>
        </p:txBody>
      </p:sp>
      <p:pic>
        <p:nvPicPr>
          <p:cNvPr id="6"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sp>
        <p:nvSpPr>
          <p:cNvPr id="9" name="Rectangle 8"/>
          <p:cNvSpPr/>
          <p:nvPr/>
        </p:nvSpPr>
        <p:spPr>
          <a:xfrm>
            <a:off x="2183624" y="1398324"/>
            <a:ext cx="1775460" cy="1264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Bandwidth</a:t>
            </a:r>
            <a:r>
              <a:rPr lang="fr-FR" dirty="0" smtClean="0"/>
              <a:t> </a:t>
            </a:r>
            <a:r>
              <a:rPr lang="fr-FR" dirty="0" err="1" smtClean="0"/>
              <a:t>estimator</a:t>
            </a:r>
            <a:endParaRPr lang="fr-FR" dirty="0"/>
          </a:p>
        </p:txBody>
      </p:sp>
      <p:cxnSp>
        <p:nvCxnSpPr>
          <p:cNvPr id="10" name="Connecteur droit avec flèche 9"/>
          <p:cNvCxnSpPr/>
          <p:nvPr/>
        </p:nvCxnSpPr>
        <p:spPr>
          <a:xfrm>
            <a:off x="1170164" y="2007924"/>
            <a:ext cx="1013460" cy="7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a:off x="3959084" y="2000304"/>
            <a:ext cx="1013460" cy="7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6748004" y="1992684"/>
            <a:ext cx="1013460" cy="7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195" name="Picture 3"/>
          <p:cNvPicPr>
            <a:picLocks noChangeAspect="1" noChangeArrowheads="1"/>
          </p:cNvPicPr>
          <p:nvPr/>
        </p:nvPicPr>
        <p:blipFill>
          <a:blip r:embed="rId3"/>
          <a:srcRect/>
          <a:stretch>
            <a:fillRect/>
          </a:stretch>
        </p:blipFill>
        <p:spPr bwMode="auto">
          <a:xfrm>
            <a:off x="4081916" y="1585667"/>
            <a:ext cx="685800" cy="352425"/>
          </a:xfrm>
          <a:prstGeom prst="rect">
            <a:avLst/>
          </a:prstGeom>
          <a:noFill/>
          <a:ln w="9525">
            <a:noFill/>
            <a:miter lim="800000"/>
            <a:headEnd/>
            <a:tailEnd/>
          </a:ln>
        </p:spPr>
      </p:pic>
      <p:pic>
        <p:nvPicPr>
          <p:cNvPr id="8196" name="Picture 4"/>
          <p:cNvPicPr>
            <a:picLocks noChangeAspect="1" noChangeArrowheads="1"/>
          </p:cNvPicPr>
          <p:nvPr/>
        </p:nvPicPr>
        <p:blipFill>
          <a:blip r:embed="rId4"/>
          <a:srcRect/>
          <a:stretch>
            <a:fillRect/>
          </a:stretch>
        </p:blipFill>
        <p:spPr bwMode="auto">
          <a:xfrm>
            <a:off x="7556744" y="1373273"/>
            <a:ext cx="923925" cy="523875"/>
          </a:xfrm>
          <a:prstGeom prst="rect">
            <a:avLst/>
          </a:prstGeom>
          <a:noFill/>
          <a:ln w="9525">
            <a:noFill/>
            <a:miter lim="800000"/>
            <a:headEnd/>
            <a:tailEnd/>
          </a:ln>
        </p:spPr>
      </p:pic>
      <p:pic>
        <p:nvPicPr>
          <p:cNvPr id="8197" name="Picture 5"/>
          <p:cNvPicPr>
            <a:picLocks noChangeAspect="1" noChangeArrowheads="1"/>
          </p:cNvPicPr>
          <p:nvPr/>
        </p:nvPicPr>
        <p:blipFill>
          <a:blip r:embed="rId5"/>
          <a:srcRect/>
          <a:stretch>
            <a:fillRect/>
          </a:stretch>
        </p:blipFill>
        <p:spPr bwMode="auto">
          <a:xfrm>
            <a:off x="4228272" y="2697924"/>
            <a:ext cx="3114222" cy="367376"/>
          </a:xfrm>
          <a:prstGeom prst="rect">
            <a:avLst/>
          </a:prstGeom>
          <a:noFill/>
          <a:ln w="9525">
            <a:noFill/>
            <a:miter lim="800000"/>
            <a:headEnd/>
            <a:tailEnd/>
          </a:ln>
        </p:spPr>
      </p:pic>
      <p:sp>
        <p:nvSpPr>
          <p:cNvPr id="12" name="Rectangle 11"/>
          <p:cNvSpPr/>
          <p:nvPr/>
        </p:nvSpPr>
        <p:spPr>
          <a:xfrm>
            <a:off x="4972544" y="1398324"/>
            <a:ext cx="1775460" cy="1264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Low</a:t>
            </a:r>
            <a:r>
              <a:rPr lang="fr-FR" dirty="0" smtClean="0"/>
              <a:t> </a:t>
            </a:r>
            <a:r>
              <a:rPr lang="fr-FR" dirty="0" err="1" smtClean="0"/>
              <a:t>pass</a:t>
            </a:r>
            <a:r>
              <a:rPr lang="fr-FR" dirty="0" smtClean="0"/>
              <a:t> </a:t>
            </a:r>
            <a:r>
              <a:rPr lang="fr-FR" dirty="0" err="1" smtClean="0"/>
              <a:t>filter</a:t>
            </a:r>
            <a:endParaRPr lang="fr-FR" dirty="0"/>
          </a:p>
        </p:txBody>
      </p:sp>
      <p:pic>
        <p:nvPicPr>
          <p:cNvPr id="8198" name="Picture 6"/>
          <p:cNvPicPr>
            <a:picLocks noChangeAspect="1" noChangeArrowheads="1"/>
          </p:cNvPicPr>
          <p:nvPr/>
        </p:nvPicPr>
        <p:blipFill>
          <a:blip r:embed="rId6"/>
          <a:srcRect/>
          <a:stretch>
            <a:fillRect/>
          </a:stretch>
        </p:blipFill>
        <p:spPr bwMode="auto">
          <a:xfrm>
            <a:off x="5272088" y="2985182"/>
            <a:ext cx="809270" cy="225715"/>
          </a:xfrm>
          <a:prstGeom prst="rect">
            <a:avLst/>
          </a:prstGeom>
          <a:noFill/>
          <a:ln w="9525">
            <a:noFill/>
            <a:miter lim="800000"/>
            <a:headEnd/>
            <a:tailEnd/>
          </a:ln>
        </p:spPr>
      </p:pic>
      <p:sp>
        <p:nvSpPr>
          <p:cNvPr id="14" name="Rectangle 13"/>
          <p:cNvSpPr/>
          <p:nvPr/>
        </p:nvSpPr>
        <p:spPr>
          <a:xfrm>
            <a:off x="1487606" y="1255713"/>
            <a:ext cx="5950424" cy="1955184"/>
          </a:xfrm>
          <a:prstGeom prst="rect">
            <a:avLst/>
          </a:prstGeom>
          <a:noFill/>
          <a:ln w="2857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2169976" y="1360224"/>
            <a:ext cx="2788920" cy="1310404"/>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0" name="ZoneTexte 19"/>
          <p:cNvSpPr txBox="1"/>
          <p:nvPr/>
        </p:nvSpPr>
        <p:spPr>
          <a:xfrm>
            <a:off x="99060" y="1558315"/>
            <a:ext cx="1487959" cy="830997"/>
          </a:xfrm>
          <a:prstGeom prst="rect">
            <a:avLst/>
          </a:prstGeom>
          <a:noFill/>
        </p:spPr>
        <p:txBody>
          <a:bodyPr wrap="square" rtlCol="0">
            <a:spAutoFit/>
          </a:bodyPr>
          <a:lstStyle/>
          <a:p>
            <a:pPr algn="ctr"/>
            <a:r>
              <a:rPr lang="fr-FR" dirty="0" smtClean="0"/>
              <a:t>ACK </a:t>
            </a:r>
            <a:r>
              <a:rPr lang="en-US" dirty="0" smtClean="0"/>
              <a:t>reception</a:t>
            </a:r>
            <a:endParaRPr lang="en-US" dirty="0"/>
          </a:p>
        </p:txBody>
      </p:sp>
      <p:sp>
        <p:nvSpPr>
          <p:cNvPr id="21" name="Rectangle 20"/>
          <p:cNvSpPr/>
          <p:nvPr/>
        </p:nvSpPr>
        <p:spPr>
          <a:xfrm>
            <a:off x="4972544" y="1373272"/>
            <a:ext cx="2424542" cy="1289971"/>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2" name="Rectangle 21"/>
          <p:cNvSpPr/>
          <p:nvPr/>
        </p:nvSpPr>
        <p:spPr>
          <a:xfrm>
            <a:off x="7465326" y="1371028"/>
            <a:ext cx="1042639" cy="990988"/>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cxnSp>
        <p:nvCxnSpPr>
          <p:cNvPr id="24" name="Connecteur droit 23"/>
          <p:cNvCxnSpPr/>
          <p:nvPr/>
        </p:nvCxnSpPr>
        <p:spPr>
          <a:xfrm>
            <a:off x="3733771" y="4129710"/>
            <a:ext cx="0" cy="17251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nvCxnSpPr>
        <p:spPr>
          <a:xfrm>
            <a:off x="2720311" y="4262148"/>
            <a:ext cx="1013460" cy="264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necteur droit avec flèche 26"/>
          <p:cNvCxnSpPr/>
          <p:nvPr/>
        </p:nvCxnSpPr>
        <p:spPr>
          <a:xfrm>
            <a:off x="2720311" y="4975871"/>
            <a:ext cx="1013460" cy="264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1860484" y="3898877"/>
            <a:ext cx="855683" cy="461665"/>
          </a:xfrm>
          <a:prstGeom prst="rect">
            <a:avLst/>
          </a:prstGeom>
        </p:spPr>
        <p:txBody>
          <a:bodyPr wrap="none">
            <a:spAutoFit/>
          </a:bodyPr>
          <a:lstStyle/>
          <a:p>
            <a:r>
              <a:rPr lang="fr-FR" dirty="0" err="1" smtClean="0"/>
              <a:t>ACK</a:t>
            </a:r>
            <a:r>
              <a:rPr lang="fr-FR" baseline="-25000" dirty="0" err="1" smtClean="0"/>
              <a:t>n</a:t>
            </a:r>
            <a:r>
              <a:rPr lang="fr-FR" dirty="0" smtClean="0"/>
              <a:t> </a:t>
            </a:r>
            <a:endParaRPr lang="fr-FR" dirty="0"/>
          </a:p>
        </p:txBody>
      </p:sp>
      <p:sp>
        <p:nvSpPr>
          <p:cNvPr id="32" name="Rectangle 31"/>
          <p:cNvSpPr/>
          <p:nvPr/>
        </p:nvSpPr>
        <p:spPr>
          <a:xfrm>
            <a:off x="1774180" y="4663150"/>
            <a:ext cx="1062470" cy="461665"/>
          </a:xfrm>
          <a:prstGeom prst="rect">
            <a:avLst/>
          </a:prstGeom>
        </p:spPr>
        <p:txBody>
          <a:bodyPr wrap="none">
            <a:spAutoFit/>
          </a:bodyPr>
          <a:lstStyle/>
          <a:p>
            <a:r>
              <a:rPr lang="fr-FR" dirty="0" err="1" smtClean="0"/>
              <a:t>ACK</a:t>
            </a:r>
            <a:r>
              <a:rPr lang="fr-FR" baseline="-25000" dirty="0" err="1" smtClean="0"/>
              <a:t>n</a:t>
            </a:r>
            <a:r>
              <a:rPr lang="fr-FR" baseline="-25000" dirty="0" smtClean="0"/>
              <a:t>+1</a:t>
            </a:r>
            <a:r>
              <a:rPr lang="fr-FR" dirty="0" smtClean="0"/>
              <a:t> </a:t>
            </a:r>
            <a:endParaRPr lang="fr-FR" dirty="0"/>
          </a:p>
        </p:txBody>
      </p:sp>
      <p:sp>
        <p:nvSpPr>
          <p:cNvPr id="33" name="Rectangle 32"/>
          <p:cNvSpPr/>
          <p:nvPr/>
        </p:nvSpPr>
        <p:spPr>
          <a:xfrm>
            <a:off x="3733771" y="4296192"/>
            <a:ext cx="463588" cy="461665"/>
          </a:xfrm>
          <a:prstGeom prst="rect">
            <a:avLst/>
          </a:prstGeom>
        </p:spPr>
        <p:txBody>
          <a:bodyPr wrap="none">
            <a:spAutoFit/>
          </a:bodyPr>
          <a:lstStyle/>
          <a:p>
            <a:r>
              <a:rPr lang="fr-FR" dirty="0" err="1" smtClean="0"/>
              <a:t>t</a:t>
            </a:r>
            <a:r>
              <a:rPr lang="fr-FR" baseline="-25000" dirty="0" err="1" smtClean="0"/>
              <a:t>n</a:t>
            </a:r>
            <a:r>
              <a:rPr lang="fr-FR" dirty="0" smtClean="0"/>
              <a:t> </a:t>
            </a:r>
            <a:endParaRPr lang="fr-FR" dirty="0"/>
          </a:p>
        </p:txBody>
      </p:sp>
      <p:sp>
        <p:nvSpPr>
          <p:cNvPr id="34" name="Rectangle 33"/>
          <p:cNvSpPr/>
          <p:nvPr/>
        </p:nvSpPr>
        <p:spPr>
          <a:xfrm>
            <a:off x="3774715" y="5009915"/>
            <a:ext cx="670376" cy="461665"/>
          </a:xfrm>
          <a:prstGeom prst="rect">
            <a:avLst/>
          </a:prstGeom>
        </p:spPr>
        <p:txBody>
          <a:bodyPr wrap="none">
            <a:spAutoFit/>
          </a:bodyPr>
          <a:lstStyle/>
          <a:p>
            <a:r>
              <a:rPr lang="fr-FR" dirty="0" err="1" smtClean="0"/>
              <a:t>t</a:t>
            </a:r>
            <a:r>
              <a:rPr lang="fr-FR" baseline="-25000" dirty="0" err="1" smtClean="0"/>
              <a:t>n</a:t>
            </a:r>
            <a:r>
              <a:rPr lang="fr-FR" baseline="-25000" dirty="0" smtClean="0"/>
              <a:t>+1</a:t>
            </a:r>
            <a:r>
              <a:rPr lang="fr-FR" dirty="0" smtClean="0"/>
              <a:t> </a:t>
            </a:r>
            <a:endParaRPr lang="fr-FR" dirty="0"/>
          </a:p>
        </p:txBody>
      </p:sp>
      <p:sp>
        <p:nvSpPr>
          <p:cNvPr id="36" name="ZoneTexte 35"/>
          <p:cNvSpPr txBox="1"/>
          <p:nvPr/>
        </p:nvSpPr>
        <p:spPr>
          <a:xfrm>
            <a:off x="3234811" y="3640749"/>
            <a:ext cx="1188992" cy="461665"/>
          </a:xfrm>
          <a:prstGeom prst="rect">
            <a:avLst/>
          </a:prstGeom>
          <a:noFill/>
        </p:spPr>
        <p:txBody>
          <a:bodyPr wrap="square" rtlCol="0">
            <a:spAutoFit/>
          </a:bodyPr>
          <a:lstStyle/>
          <a:p>
            <a:r>
              <a:rPr lang="fr-FR" dirty="0" err="1" smtClean="0">
                <a:solidFill>
                  <a:srgbClr val="336699"/>
                </a:solidFill>
              </a:rPr>
              <a:t>sender</a:t>
            </a:r>
            <a:endParaRPr lang="fr-FR" dirty="0">
              <a:solidFill>
                <a:srgbClr val="336699"/>
              </a:solidFill>
            </a:endParaRPr>
          </a:p>
        </p:txBody>
      </p:sp>
      <p:sp>
        <p:nvSpPr>
          <p:cNvPr id="38" name="Accolade ouvrante 37"/>
          <p:cNvSpPr/>
          <p:nvPr/>
        </p:nvSpPr>
        <p:spPr>
          <a:xfrm>
            <a:off x="2340354" y="1236966"/>
            <a:ext cx="383177" cy="2403783"/>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0" name="ZoneTexte 39"/>
          <p:cNvSpPr txBox="1"/>
          <p:nvPr/>
        </p:nvSpPr>
        <p:spPr>
          <a:xfrm>
            <a:off x="2631299" y="1240092"/>
            <a:ext cx="1792504" cy="2400657"/>
          </a:xfrm>
          <a:prstGeom prst="rect">
            <a:avLst/>
          </a:prstGeom>
          <a:noFill/>
        </p:spPr>
        <p:txBody>
          <a:bodyPr wrap="square" rtlCol="0">
            <a:spAutoFit/>
          </a:bodyPr>
          <a:lstStyle/>
          <a:p>
            <a:r>
              <a:rPr lang="fr-FR" dirty="0" err="1" smtClean="0">
                <a:solidFill>
                  <a:srgbClr val="00B050"/>
                </a:solidFill>
              </a:rPr>
              <a:t>Westwood</a:t>
            </a:r>
            <a:endParaRPr lang="fr-FR" dirty="0" smtClean="0">
              <a:solidFill>
                <a:srgbClr val="00B050"/>
              </a:solidFill>
            </a:endParaRPr>
          </a:p>
          <a:p>
            <a:endParaRPr lang="fr-FR" dirty="0" smtClean="0">
              <a:solidFill>
                <a:srgbClr val="00B050"/>
              </a:solidFill>
            </a:endParaRPr>
          </a:p>
          <a:p>
            <a:endParaRPr lang="fr-FR" sz="1400" dirty="0" smtClean="0">
              <a:solidFill>
                <a:srgbClr val="00B050"/>
              </a:solidFill>
            </a:endParaRPr>
          </a:p>
          <a:p>
            <a:r>
              <a:rPr lang="fr-FR" dirty="0" err="1" smtClean="0">
                <a:solidFill>
                  <a:srgbClr val="00B050"/>
                </a:solidFill>
              </a:rPr>
              <a:t>Westwood</a:t>
            </a:r>
            <a:r>
              <a:rPr lang="fr-FR" dirty="0" smtClean="0">
                <a:solidFill>
                  <a:srgbClr val="00B050"/>
                </a:solidFill>
              </a:rPr>
              <a:t>+</a:t>
            </a:r>
          </a:p>
          <a:p>
            <a:endParaRPr lang="fr-FR" dirty="0" smtClean="0">
              <a:solidFill>
                <a:srgbClr val="00B050"/>
              </a:solidFill>
            </a:endParaRPr>
          </a:p>
          <a:p>
            <a:endParaRPr lang="fr-FR" sz="1400" dirty="0" smtClean="0">
              <a:solidFill>
                <a:srgbClr val="00B050"/>
              </a:solidFill>
            </a:endParaRPr>
          </a:p>
          <a:p>
            <a:r>
              <a:rPr lang="fr-FR" dirty="0" smtClean="0">
                <a:solidFill>
                  <a:srgbClr val="00B050"/>
                </a:solidFill>
              </a:rPr>
              <a:t>TIBET</a:t>
            </a:r>
            <a:endParaRPr lang="fr-FR" dirty="0">
              <a:solidFill>
                <a:srgbClr val="00B050"/>
              </a:solidFill>
            </a:endParaRPr>
          </a:p>
        </p:txBody>
      </p:sp>
      <p:sp>
        <p:nvSpPr>
          <p:cNvPr id="39" name="Rectangle 38"/>
          <p:cNvSpPr/>
          <p:nvPr/>
        </p:nvSpPr>
        <p:spPr>
          <a:xfrm>
            <a:off x="2750243" y="2194599"/>
            <a:ext cx="1792504" cy="503325"/>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1" name="Rectangle 40"/>
          <p:cNvSpPr/>
          <p:nvPr/>
        </p:nvSpPr>
        <p:spPr>
          <a:xfrm>
            <a:off x="2704475" y="3065300"/>
            <a:ext cx="1792504" cy="503325"/>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2" name="Rectangle 41"/>
          <p:cNvSpPr/>
          <p:nvPr/>
        </p:nvSpPr>
        <p:spPr>
          <a:xfrm>
            <a:off x="2744819" y="1236966"/>
            <a:ext cx="1792504" cy="503325"/>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8199" name="Picture 7"/>
          <p:cNvPicPr>
            <a:picLocks noChangeAspect="1" noChangeArrowheads="1"/>
          </p:cNvPicPr>
          <p:nvPr/>
        </p:nvPicPr>
        <p:blipFill>
          <a:blip r:embed="rId7"/>
          <a:srcRect/>
          <a:stretch>
            <a:fillRect/>
          </a:stretch>
        </p:blipFill>
        <p:spPr bwMode="auto">
          <a:xfrm>
            <a:off x="4201632" y="1145917"/>
            <a:ext cx="2095500" cy="742950"/>
          </a:xfrm>
          <a:prstGeom prst="rect">
            <a:avLst/>
          </a:prstGeom>
          <a:noFill/>
          <a:ln w="9525">
            <a:noFill/>
            <a:miter lim="800000"/>
            <a:headEnd/>
            <a:tailEnd/>
          </a:ln>
        </p:spPr>
      </p:pic>
      <p:pic>
        <p:nvPicPr>
          <p:cNvPr id="44" name="Picture 7"/>
          <p:cNvPicPr>
            <a:picLocks noChangeAspect="1" noChangeArrowheads="1"/>
          </p:cNvPicPr>
          <p:nvPr/>
        </p:nvPicPr>
        <p:blipFill>
          <a:blip r:embed="rId7"/>
          <a:srcRect/>
          <a:stretch>
            <a:fillRect/>
          </a:stretch>
        </p:blipFill>
        <p:spPr bwMode="auto">
          <a:xfrm>
            <a:off x="4537323" y="4386382"/>
            <a:ext cx="2419736" cy="857906"/>
          </a:xfrm>
          <a:prstGeom prst="rect">
            <a:avLst/>
          </a:prstGeom>
          <a:noFill/>
          <a:ln w="9525">
            <a:noFill/>
            <a:miter lim="800000"/>
            <a:headEnd/>
            <a:tailEnd/>
          </a:ln>
        </p:spPr>
      </p:pic>
      <p:pic>
        <p:nvPicPr>
          <p:cNvPr id="45" name="Picture 142" descr="http://www.berchem.irisnet.be/berchem-sainte-agathe/panneau%20attention%20carre.png/image_previe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86768" y="1061177"/>
            <a:ext cx="566526" cy="56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ZoneTexte 45"/>
          <p:cNvSpPr txBox="1"/>
          <p:nvPr/>
        </p:nvSpPr>
        <p:spPr>
          <a:xfrm>
            <a:off x="6224369" y="1032601"/>
            <a:ext cx="2341475" cy="830997"/>
          </a:xfrm>
          <a:prstGeom prst="rect">
            <a:avLst/>
          </a:prstGeom>
          <a:noFill/>
        </p:spPr>
        <p:txBody>
          <a:bodyPr wrap="none" rtlCol="0">
            <a:spAutoFit/>
          </a:bodyPr>
          <a:lstStyle/>
          <a:p>
            <a:r>
              <a:rPr lang="fr-FR" dirty="0" smtClean="0">
                <a:solidFill>
                  <a:srgbClr val="FF0000"/>
                </a:solidFill>
                <a:latin typeface="Calibri" pitchFamily="34" charset="0"/>
              </a:rPr>
              <a:t>ACK compression</a:t>
            </a:r>
          </a:p>
          <a:p>
            <a:r>
              <a:rPr lang="fr-FR" dirty="0" smtClean="0">
                <a:solidFill>
                  <a:srgbClr val="FF0000"/>
                </a:solidFill>
                <a:latin typeface="Calibri" pitchFamily="34" charset="0"/>
              </a:rPr>
              <a:t>ACK </a:t>
            </a:r>
            <a:r>
              <a:rPr lang="fr-FR" dirty="0" err="1" smtClean="0">
                <a:solidFill>
                  <a:srgbClr val="FF0000"/>
                </a:solidFill>
                <a:latin typeface="Calibri" pitchFamily="34" charset="0"/>
              </a:rPr>
              <a:t>clustering</a:t>
            </a:r>
            <a:endParaRPr lang="fr-FR" dirty="0">
              <a:solidFill>
                <a:srgbClr val="FF0000"/>
              </a:solidFill>
              <a:latin typeface="Calibri" pitchFamily="34" charset="0"/>
            </a:endParaRPr>
          </a:p>
        </p:txBody>
      </p:sp>
      <p:pic>
        <p:nvPicPr>
          <p:cNvPr id="8200" name="Picture 8"/>
          <p:cNvPicPr>
            <a:picLocks noChangeAspect="1" noChangeArrowheads="1"/>
          </p:cNvPicPr>
          <p:nvPr/>
        </p:nvPicPr>
        <p:blipFill>
          <a:blip r:embed="rId9"/>
          <a:srcRect/>
          <a:stretch>
            <a:fillRect/>
          </a:stretch>
        </p:blipFill>
        <p:spPr bwMode="auto">
          <a:xfrm>
            <a:off x="4794507" y="4365186"/>
            <a:ext cx="1694557" cy="759629"/>
          </a:xfrm>
          <a:prstGeom prst="rect">
            <a:avLst/>
          </a:prstGeom>
          <a:noFill/>
          <a:ln w="9525">
            <a:noFill/>
            <a:miter lim="800000"/>
            <a:headEnd/>
            <a:tailEnd/>
          </a:ln>
        </p:spPr>
      </p:pic>
      <p:pic>
        <p:nvPicPr>
          <p:cNvPr id="70" name="Picture 8"/>
          <p:cNvPicPr>
            <a:picLocks noChangeAspect="1" noChangeArrowheads="1"/>
          </p:cNvPicPr>
          <p:nvPr/>
        </p:nvPicPr>
        <p:blipFill>
          <a:blip r:embed="rId9"/>
          <a:srcRect/>
          <a:stretch>
            <a:fillRect/>
          </a:stretch>
        </p:blipFill>
        <p:spPr bwMode="auto">
          <a:xfrm>
            <a:off x="4159907" y="2140044"/>
            <a:ext cx="1381125" cy="619125"/>
          </a:xfrm>
          <a:prstGeom prst="rect">
            <a:avLst/>
          </a:prstGeom>
          <a:noFill/>
          <a:ln w="9525">
            <a:noFill/>
            <a:miter lim="800000"/>
            <a:headEnd/>
            <a:tailEnd/>
          </a:ln>
        </p:spPr>
      </p:pic>
      <p:cxnSp>
        <p:nvCxnSpPr>
          <p:cNvPr id="71" name="Connecteur droit 70"/>
          <p:cNvCxnSpPr/>
          <p:nvPr/>
        </p:nvCxnSpPr>
        <p:spPr>
          <a:xfrm>
            <a:off x="3736991" y="4146215"/>
            <a:ext cx="0" cy="1725181"/>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Connecteur droit avec flèche 71"/>
          <p:cNvCxnSpPr/>
          <p:nvPr/>
        </p:nvCxnSpPr>
        <p:spPr>
          <a:xfrm>
            <a:off x="2723531" y="4278653"/>
            <a:ext cx="1013460" cy="264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Connecteur droit avec flèche 72"/>
          <p:cNvCxnSpPr/>
          <p:nvPr/>
        </p:nvCxnSpPr>
        <p:spPr>
          <a:xfrm>
            <a:off x="2723531" y="4992376"/>
            <a:ext cx="1013460" cy="264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1863704" y="3915382"/>
            <a:ext cx="855683" cy="461665"/>
          </a:xfrm>
          <a:prstGeom prst="rect">
            <a:avLst/>
          </a:prstGeom>
        </p:spPr>
        <p:txBody>
          <a:bodyPr wrap="none">
            <a:spAutoFit/>
          </a:bodyPr>
          <a:lstStyle/>
          <a:p>
            <a:r>
              <a:rPr lang="fr-FR" dirty="0" err="1" smtClean="0"/>
              <a:t>ACK</a:t>
            </a:r>
            <a:r>
              <a:rPr lang="fr-FR" baseline="-25000" dirty="0" err="1" smtClean="0"/>
              <a:t>n</a:t>
            </a:r>
            <a:r>
              <a:rPr lang="fr-FR" dirty="0" smtClean="0"/>
              <a:t> </a:t>
            </a:r>
            <a:endParaRPr lang="fr-FR" dirty="0"/>
          </a:p>
        </p:txBody>
      </p:sp>
      <p:sp>
        <p:nvSpPr>
          <p:cNvPr id="75" name="Rectangle 74"/>
          <p:cNvSpPr/>
          <p:nvPr/>
        </p:nvSpPr>
        <p:spPr>
          <a:xfrm>
            <a:off x="1777400" y="4665367"/>
            <a:ext cx="1064074" cy="461665"/>
          </a:xfrm>
          <a:prstGeom prst="rect">
            <a:avLst/>
          </a:prstGeom>
        </p:spPr>
        <p:txBody>
          <a:bodyPr wrap="none">
            <a:spAutoFit/>
          </a:bodyPr>
          <a:lstStyle/>
          <a:p>
            <a:r>
              <a:rPr lang="fr-FR" dirty="0" err="1" smtClean="0"/>
              <a:t>ACK</a:t>
            </a:r>
            <a:r>
              <a:rPr lang="fr-FR" baseline="-25000" dirty="0" err="1" smtClean="0"/>
              <a:t>n</a:t>
            </a:r>
            <a:r>
              <a:rPr lang="fr-FR" baseline="-25000" dirty="0" smtClean="0"/>
              <a:t>+X</a:t>
            </a:r>
            <a:r>
              <a:rPr lang="fr-FR" dirty="0" smtClean="0"/>
              <a:t> </a:t>
            </a:r>
            <a:endParaRPr lang="fr-FR" dirty="0"/>
          </a:p>
        </p:txBody>
      </p:sp>
      <p:sp>
        <p:nvSpPr>
          <p:cNvPr id="76" name="Rectangle 75"/>
          <p:cNvSpPr/>
          <p:nvPr/>
        </p:nvSpPr>
        <p:spPr>
          <a:xfrm>
            <a:off x="4076360" y="4695930"/>
            <a:ext cx="722890" cy="461665"/>
          </a:xfrm>
          <a:prstGeom prst="rect">
            <a:avLst/>
          </a:prstGeom>
        </p:spPr>
        <p:txBody>
          <a:bodyPr wrap="none">
            <a:spAutoFit/>
          </a:bodyPr>
          <a:lstStyle/>
          <a:p>
            <a:r>
              <a:rPr lang="fr-FR" dirty="0" smtClean="0"/>
              <a:t>RTT </a:t>
            </a:r>
            <a:endParaRPr lang="fr-FR" dirty="0"/>
          </a:p>
        </p:txBody>
      </p:sp>
      <p:sp>
        <p:nvSpPr>
          <p:cNvPr id="77" name="ZoneTexte 76"/>
          <p:cNvSpPr txBox="1"/>
          <p:nvPr/>
        </p:nvSpPr>
        <p:spPr>
          <a:xfrm>
            <a:off x="3238031" y="3657254"/>
            <a:ext cx="1188992" cy="461665"/>
          </a:xfrm>
          <a:prstGeom prst="rect">
            <a:avLst/>
          </a:prstGeom>
          <a:noFill/>
        </p:spPr>
        <p:txBody>
          <a:bodyPr wrap="square" rtlCol="0">
            <a:spAutoFit/>
          </a:bodyPr>
          <a:lstStyle/>
          <a:p>
            <a:r>
              <a:rPr lang="fr-FR" dirty="0" err="1" smtClean="0">
                <a:solidFill>
                  <a:srgbClr val="336699"/>
                </a:solidFill>
              </a:rPr>
              <a:t>sender</a:t>
            </a:r>
            <a:endParaRPr lang="fr-FR" dirty="0">
              <a:solidFill>
                <a:srgbClr val="336699"/>
              </a:solidFill>
            </a:endParaRPr>
          </a:p>
        </p:txBody>
      </p:sp>
      <p:cxnSp>
        <p:nvCxnSpPr>
          <p:cNvPr id="78" name="Connecteur droit avec flèche 77"/>
          <p:cNvCxnSpPr/>
          <p:nvPr/>
        </p:nvCxnSpPr>
        <p:spPr>
          <a:xfrm>
            <a:off x="3959084" y="4576310"/>
            <a:ext cx="0" cy="71372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Connecteur droit avec flèche 78"/>
          <p:cNvCxnSpPr/>
          <p:nvPr/>
        </p:nvCxnSpPr>
        <p:spPr>
          <a:xfrm>
            <a:off x="2745136" y="4431053"/>
            <a:ext cx="1013460" cy="264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Connecteur droit avec flèche 79"/>
          <p:cNvCxnSpPr/>
          <p:nvPr/>
        </p:nvCxnSpPr>
        <p:spPr>
          <a:xfrm>
            <a:off x="2690187" y="4616797"/>
            <a:ext cx="1013460" cy="264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Connecteur droit avec flèche 80"/>
          <p:cNvCxnSpPr/>
          <p:nvPr/>
        </p:nvCxnSpPr>
        <p:spPr>
          <a:xfrm>
            <a:off x="2704475" y="4802541"/>
            <a:ext cx="1013460" cy="264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5438494" y="2011049"/>
            <a:ext cx="3627872" cy="1015663"/>
          </a:xfrm>
          <a:prstGeom prst="rect">
            <a:avLst/>
          </a:prstGeom>
        </p:spPr>
        <p:txBody>
          <a:bodyPr wrap="square">
            <a:spAutoFit/>
          </a:bodyPr>
          <a:lstStyle/>
          <a:p>
            <a:r>
              <a:rPr lang="fr-FR" sz="2000" dirty="0" err="1" smtClean="0">
                <a:solidFill>
                  <a:srgbClr val="00B050"/>
                </a:solidFill>
                <a:latin typeface="Calibri" pitchFamily="34" charset="0"/>
              </a:rPr>
              <a:t>reduces</a:t>
            </a:r>
            <a:r>
              <a:rPr lang="fr-FR" sz="2000" dirty="0" smtClean="0">
                <a:solidFill>
                  <a:srgbClr val="00B050"/>
                </a:solidFill>
                <a:latin typeface="Calibri" pitchFamily="34" charset="0"/>
              </a:rPr>
              <a:t> ACK compression </a:t>
            </a:r>
            <a:r>
              <a:rPr lang="fr-FR" sz="2000" dirty="0" err="1" smtClean="0">
                <a:solidFill>
                  <a:srgbClr val="00B050"/>
                </a:solidFill>
                <a:latin typeface="Calibri" pitchFamily="34" charset="0"/>
              </a:rPr>
              <a:t>effect</a:t>
            </a:r>
            <a:endParaRPr lang="fr-FR" sz="2000" dirty="0" smtClean="0">
              <a:solidFill>
                <a:srgbClr val="00B050"/>
              </a:solidFill>
              <a:latin typeface="Calibri" pitchFamily="34" charset="0"/>
            </a:endParaRPr>
          </a:p>
          <a:p>
            <a:r>
              <a:rPr lang="fr-FR" sz="2000" dirty="0" err="1" smtClean="0">
                <a:solidFill>
                  <a:srgbClr val="00B050"/>
                </a:solidFill>
                <a:latin typeface="Calibri" pitchFamily="34" charset="0"/>
              </a:rPr>
              <a:t>reduces</a:t>
            </a:r>
            <a:r>
              <a:rPr lang="fr-FR" sz="2000" dirty="0" smtClean="0">
                <a:solidFill>
                  <a:srgbClr val="00B050"/>
                </a:solidFill>
                <a:latin typeface="Calibri" pitchFamily="34" charset="0"/>
              </a:rPr>
              <a:t> ACK </a:t>
            </a:r>
            <a:r>
              <a:rPr lang="fr-FR" sz="2000" dirty="0" err="1" smtClean="0">
                <a:solidFill>
                  <a:srgbClr val="00B050"/>
                </a:solidFill>
                <a:latin typeface="Calibri" pitchFamily="34" charset="0"/>
              </a:rPr>
              <a:t>clustering</a:t>
            </a:r>
            <a:r>
              <a:rPr lang="fr-FR" sz="2000" dirty="0" smtClean="0">
                <a:solidFill>
                  <a:srgbClr val="00B050"/>
                </a:solidFill>
                <a:latin typeface="Calibri" pitchFamily="34" charset="0"/>
              </a:rPr>
              <a:t> </a:t>
            </a:r>
            <a:r>
              <a:rPr lang="fr-FR" sz="2000" dirty="0" err="1" smtClean="0">
                <a:solidFill>
                  <a:srgbClr val="00B050"/>
                </a:solidFill>
                <a:latin typeface="Calibri" pitchFamily="34" charset="0"/>
              </a:rPr>
              <a:t>effect</a:t>
            </a:r>
            <a:endParaRPr lang="fr-FR" sz="2000" dirty="0" smtClean="0">
              <a:solidFill>
                <a:srgbClr val="00B050"/>
              </a:solidFill>
              <a:latin typeface="Calibri" pitchFamily="34" charset="0"/>
            </a:endParaRPr>
          </a:p>
          <a:p>
            <a:r>
              <a:rPr lang="fr-FR" sz="2000" dirty="0" err="1" smtClean="0">
                <a:solidFill>
                  <a:srgbClr val="FF0000"/>
                </a:solidFill>
                <a:latin typeface="Calibri" pitchFamily="34" charset="0"/>
              </a:rPr>
              <a:t>is</a:t>
            </a:r>
            <a:r>
              <a:rPr lang="fr-FR" sz="2000" dirty="0" smtClean="0">
                <a:solidFill>
                  <a:srgbClr val="FF0000"/>
                </a:solidFill>
                <a:latin typeface="Calibri" pitchFamily="34" charset="0"/>
              </a:rPr>
              <a:t> </a:t>
            </a:r>
            <a:r>
              <a:rPr lang="fr-FR" sz="2000" dirty="0" err="1" smtClean="0">
                <a:solidFill>
                  <a:srgbClr val="FF0000"/>
                </a:solidFill>
                <a:latin typeface="Calibri" pitchFamily="34" charset="0"/>
              </a:rPr>
              <a:t>dependent</a:t>
            </a:r>
            <a:r>
              <a:rPr lang="fr-FR" sz="2000" dirty="0" smtClean="0">
                <a:solidFill>
                  <a:srgbClr val="FF0000"/>
                </a:solidFill>
                <a:latin typeface="Calibri" pitchFamily="34" charset="0"/>
              </a:rPr>
              <a:t> to </a:t>
            </a:r>
            <a:r>
              <a:rPr lang="fr-FR" sz="2000" i="1" dirty="0" smtClean="0">
                <a:solidFill>
                  <a:srgbClr val="FF0000"/>
                </a:solidFill>
                <a:latin typeface="Calibri" pitchFamily="34" charset="0"/>
              </a:rPr>
              <a:t>min(</a:t>
            </a:r>
            <a:r>
              <a:rPr lang="fr-FR" sz="2000" i="1" dirty="0" err="1" smtClean="0">
                <a:solidFill>
                  <a:srgbClr val="FF0000"/>
                </a:solidFill>
                <a:latin typeface="Calibri" pitchFamily="34" charset="0"/>
              </a:rPr>
              <a:t>rwnd,cwnd</a:t>
            </a:r>
            <a:r>
              <a:rPr lang="fr-FR" sz="2000" i="1" dirty="0" smtClean="0">
                <a:solidFill>
                  <a:srgbClr val="FF0000"/>
                </a:solidFill>
                <a:latin typeface="Calibri" pitchFamily="34" charset="0"/>
              </a:rPr>
              <a:t>)</a:t>
            </a:r>
            <a:endParaRPr lang="fr-FR" sz="2000" i="1" dirty="0">
              <a:solidFill>
                <a:srgbClr val="FF0000"/>
              </a:solidFill>
              <a:latin typeface="Calibri" pitchFamily="34" charset="0"/>
            </a:endParaRPr>
          </a:p>
        </p:txBody>
      </p:sp>
      <p:pic>
        <p:nvPicPr>
          <p:cNvPr id="83" name="Picture 142" descr="http://www.berchem.irisnet.be/berchem-sainte-agathe/panneau%20attention%20carre.png/image_previe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30729" y="2627713"/>
            <a:ext cx="313271" cy="31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p:cNvPicPr>
            <a:picLocks noChangeAspect="1" noChangeArrowheads="1"/>
          </p:cNvPicPr>
          <p:nvPr/>
        </p:nvPicPr>
        <p:blipFill>
          <a:blip r:embed="rId10"/>
          <a:srcRect/>
          <a:stretch>
            <a:fillRect/>
          </a:stretch>
        </p:blipFill>
        <p:spPr bwMode="auto">
          <a:xfrm>
            <a:off x="3567167" y="3102859"/>
            <a:ext cx="3044357" cy="568043"/>
          </a:xfrm>
          <a:prstGeom prst="rect">
            <a:avLst/>
          </a:prstGeom>
          <a:noFill/>
          <a:ln w="9525">
            <a:noFill/>
            <a:miter lim="800000"/>
            <a:headEnd/>
            <a:tailEnd/>
          </a:ln>
        </p:spPr>
      </p:pic>
      <p:pic>
        <p:nvPicPr>
          <p:cNvPr id="85" name="Picture 9"/>
          <p:cNvPicPr>
            <a:picLocks noChangeAspect="1" noChangeArrowheads="1"/>
          </p:cNvPicPr>
          <p:nvPr/>
        </p:nvPicPr>
        <p:blipFill>
          <a:blip r:embed="rId10"/>
          <a:srcRect/>
          <a:stretch>
            <a:fillRect/>
          </a:stretch>
        </p:blipFill>
        <p:spPr bwMode="auto">
          <a:xfrm>
            <a:off x="4356666" y="5717244"/>
            <a:ext cx="3718131" cy="693762"/>
          </a:xfrm>
          <a:prstGeom prst="rect">
            <a:avLst/>
          </a:prstGeom>
          <a:noFill/>
          <a:ln w="9525">
            <a:noFill/>
            <a:miter lim="800000"/>
            <a:headEnd/>
            <a:tailEnd/>
          </a:ln>
        </p:spPr>
      </p:pic>
      <p:pic>
        <p:nvPicPr>
          <p:cNvPr id="86" name="Picture 7"/>
          <p:cNvPicPr>
            <a:picLocks noChangeAspect="1" noChangeArrowheads="1"/>
          </p:cNvPicPr>
          <p:nvPr/>
        </p:nvPicPr>
        <p:blipFill>
          <a:blip r:embed="rId7"/>
          <a:srcRect/>
          <a:stretch>
            <a:fillRect/>
          </a:stretch>
        </p:blipFill>
        <p:spPr bwMode="auto">
          <a:xfrm>
            <a:off x="5096866" y="4686162"/>
            <a:ext cx="2095500" cy="742950"/>
          </a:xfrm>
          <a:prstGeom prst="rect">
            <a:avLst/>
          </a:prstGeom>
          <a:noFill/>
          <a:ln w="9525">
            <a:noFill/>
            <a:miter lim="800000"/>
            <a:headEnd/>
            <a:tailEnd/>
          </a:ln>
        </p:spPr>
      </p:pic>
      <p:cxnSp>
        <p:nvCxnSpPr>
          <p:cNvPr id="87" name="Connecteur droit avec flèche 86"/>
          <p:cNvCxnSpPr/>
          <p:nvPr/>
        </p:nvCxnSpPr>
        <p:spPr>
          <a:xfrm>
            <a:off x="6081358" y="5302239"/>
            <a:ext cx="0" cy="3514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3" name="Rectangle 92"/>
          <p:cNvSpPr/>
          <p:nvPr/>
        </p:nvSpPr>
        <p:spPr>
          <a:xfrm>
            <a:off x="5134601" y="3616310"/>
            <a:ext cx="4175105" cy="1015663"/>
          </a:xfrm>
          <a:prstGeom prst="rect">
            <a:avLst/>
          </a:prstGeom>
        </p:spPr>
        <p:txBody>
          <a:bodyPr wrap="square">
            <a:spAutoFit/>
          </a:bodyPr>
          <a:lstStyle/>
          <a:p>
            <a:r>
              <a:rPr lang="fr-FR" sz="2000" dirty="0" err="1" smtClean="0">
                <a:solidFill>
                  <a:srgbClr val="00B050"/>
                </a:solidFill>
                <a:latin typeface="Calibri" pitchFamily="34" charset="0"/>
              </a:rPr>
              <a:t>reduces</a:t>
            </a:r>
            <a:r>
              <a:rPr lang="fr-FR" sz="2000" dirty="0" smtClean="0">
                <a:solidFill>
                  <a:srgbClr val="00B050"/>
                </a:solidFill>
                <a:latin typeface="Calibri" pitchFamily="34" charset="0"/>
              </a:rPr>
              <a:t> ACK compression </a:t>
            </a:r>
            <a:r>
              <a:rPr lang="fr-FR" sz="2000" dirty="0" err="1" smtClean="0">
                <a:solidFill>
                  <a:srgbClr val="00B050"/>
                </a:solidFill>
                <a:latin typeface="Calibri" pitchFamily="34" charset="0"/>
              </a:rPr>
              <a:t>effect</a:t>
            </a:r>
            <a:endParaRPr lang="fr-FR" sz="2000" dirty="0" smtClean="0">
              <a:solidFill>
                <a:srgbClr val="00B050"/>
              </a:solidFill>
              <a:latin typeface="Calibri" pitchFamily="34" charset="0"/>
            </a:endParaRPr>
          </a:p>
          <a:p>
            <a:r>
              <a:rPr lang="fr-FR" sz="2000" dirty="0" err="1" smtClean="0">
                <a:solidFill>
                  <a:srgbClr val="00B050"/>
                </a:solidFill>
                <a:latin typeface="Calibri" pitchFamily="34" charset="0"/>
              </a:rPr>
              <a:t>reduces</a:t>
            </a:r>
            <a:r>
              <a:rPr lang="fr-FR" sz="2000" dirty="0" smtClean="0">
                <a:solidFill>
                  <a:srgbClr val="00B050"/>
                </a:solidFill>
                <a:latin typeface="Calibri" pitchFamily="34" charset="0"/>
              </a:rPr>
              <a:t> ACK </a:t>
            </a:r>
            <a:r>
              <a:rPr lang="fr-FR" sz="2000" dirty="0" err="1" smtClean="0">
                <a:solidFill>
                  <a:srgbClr val="00B050"/>
                </a:solidFill>
                <a:latin typeface="Calibri" pitchFamily="34" charset="0"/>
              </a:rPr>
              <a:t>clustering</a:t>
            </a:r>
            <a:r>
              <a:rPr lang="fr-FR" sz="2000" dirty="0" smtClean="0">
                <a:solidFill>
                  <a:srgbClr val="00B050"/>
                </a:solidFill>
                <a:latin typeface="Calibri" pitchFamily="34" charset="0"/>
              </a:rPr>
              <a:t> </a:t>
            </a:r>
            <a:r>
              <a:rPr lang="fr-FR" sz="2000" dirty="0" err="1" smtClean="0">
                <a:solidFill>
                  <a:srgbClr val="00B050"/>
                </a:solidFill>
                <a:latin typeface="Calibri" pitchFamily="34" charset="0"/>
              </a:rPr>
              <a:t>effect</a:t>
            </a:r>
            <a:endParaRPr lang="fr-FR" sz="2000" dirty="0" smtClean="0">
              <a:solidFill>
                <a:srgbClr val="00B050"/>
              </a:solidFill>
              <a:latin typeface="Calibri" pitchFamily="34" charset="0"/>
            </a:endParaRPr>
          </a:p>
          <a:p>
            <a:r>
              <a:rPr lang="fr-FR" sz="2000" dirty="0" err="1" smtClean="0">
                <a:solidFill>
                  <a:srgbClr val="00B050"/>
                </a:solidFill>
                <a:latin typeface="Calibri" pitchFamily="34" charset="0"/>
              </a:rPr>
              <a:t>is</a:t>
            </a:r>
            <a:r>
              <a:rPr lang="fr-FR" sz="2000" dirty="0" smtClean="0">
                <a:solidFill>
                  <a:srgbClr val="00B050"/>
                </a:solidFill>
                <a:latin typeface="Calibri" pitchFamily="34" charset="0"/>
              </a:rPr>
              <a:t> </a:t>
            </a:r>
            <a:r>
              <a:rPr lang="fr-FR" sz="2000" dirty="0" err="1" smtClean="0">
                <a:solidFill>
                  <a:srgbClr val="00B050"/>
                </a:solidFill>
                <a:latin typeface="Calibri" pitchFamily="34" charset="0"/>
              </a:rPr>
              <a:t>less</a:t>
            </a:r>
            <a:r>
              <a:rPr lang="fr-FR" sz="2000" dirty="0" smtClean="0">
                <a:solidFill>
                  <a:srgbClr val="00B050"/>
                </a:solidFill>
                <a:latin typeface="Calibri" pitchFamily="34" charset="0"/>
              </a:rPr>
              <a:t> </a:t>
            </a:r>
            <a:r>
              <a:rPr lang="fr-FR" sz="2000" dirty="0" err="1" smtClean="0">
                <a:solidFill>
                  <a:srgbClr val="00B050"/>
                </a:solidFill>
                <a:latin typeface="Calibri" pitchFamily="34" charset="0"/>
              </a:rPr>
              <a:t>dependent</a:t>
            </a:r>
            <a:r>
              <a:rPr lang="fr-FR" sz="2000" dirty="0" smtClean="0">
                <a:solidFill>
                  <a:srgbClr val="00B050"/>
                </a:solidFill>
                <a:latin typeface="Calibri" pitchFamily="34" charset="0"/>
              </a:rPr>
              <a:t> to </a:t>
            </a:r>
            <a:r>
              <a:rPr lang="fr-FR" sz="2000" i="1" dirty="0" smtClean="0">
                <a:solidFill>
                  <a:srgbClr val="00B050"/>
                </a:solidFill>
                <a:latin typeface="Calibri" pitchFamily="34" charset="0"/>
              </a:rPr>
              <a:t>min(</a:t>
            </a:r>
            <a:r>
              <a:rPr lang="fr-FR" sz="2000" i="1" dirty="0" err="1" smtClean="0">
                <a:solidFill>
                  <a:srgbClr val="00B050"/>
                </a:solidFill>
                <a:latin typeface="Calibri" pitchFamily="34" charset="0"/>
              </a:rPr>
              <a:t>rwnd,cwnd</a:t>
            </a:r>
            <a:r>
              <a:rPr lang="fr-FR" sz="2000" i="1" dirty="0" smtClean="0">
                <a:solidFill>
                  <a:srgbClr val="00B050"/>
                </a:solidFill>
                <a:latin typeface="Calibri" pitchFamily="34" charset="0"/>
              </a:rPr>
              <a:t>)</a:t>
            </a:r>
          </a:p>
        </p:txBody>
      </p:sp>
      <p:sp>
        <p:nvSpPr>
          <p:cNvPr id="96" name="Rectangle 95"/>
          <p:cNvSpPr/>
          <p:nvPr/>
        </p:nvSpPr>
        <p:spPr>
          <a:xfrm>
            <a:off x="2690187" y="3102859"/>
            <a:ext cx="4057817" cy="568043"/>
          </a:xfrm>
          <a:prstGeom prst="rect">
            <a:avLst/>
          </a:prstGeom>
          <a:noFill/>
          <a:ln w="28575">
            <a:solidFill>
              <a:srgbClr val="FF33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97" name="Connecteur droit avec flèche 96"/>
          <p:cNvCxnSpPr/>
          <p:nvPr/>
        </p:nvCxnSpPr>
        <p:spPr>
          <a:xfrm>
            <a:off x="6752339" y="4834170"/>
            <a:ext cx="3854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Connecteur droit avec flèche 98"/>
          <p:cNvCxnSpPr>
            <a:endCxn id="101" idx="1"/>
          </p:cNvCxnSpPr>
          <p:nvPr/>
        </p:nvCxnSpPr>
        <p:spPr>
          <a:xfrm>
            <a:off x="7081540" y="5186157"/>
            <a:ext cx="288250" cy="34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ZoneTexte 99"/>
          <p:cNvSpPr txBox="1"/>
          <p:nvPr/>
        </p:nvSpPr>
        <p:spPr>
          <a:xfrm>
            <a:off x="7067888" y="4571708"/>
            <a:ext cx="1655646" cy="400110"/>
          </a:xfrm>
          <a:prstGeom prst="rect">
            <a:avLst/>
          </a:prstGeom>
          <a:noFill/>
        </p:spPr>
        <p:txBody>
          <a:bodyPr wrap="none" rtlCol="0">
            <a:spAutoFit/>
          </a:bodyPr>
          <a:lstStyle/>
          <a:p>
            <a:r>
              <a:rPr lang="fr-FR" sz="2000" dirty="0" err="1" smtClean="0"/>
              <a:t>low</a:t>
            </a:r>
            <a:r>
              <a:rPr lang="fr-FR" sz="2000" dirty="0" smtClean="0"/>
              <a:t>-</a:t>
            </a:r>
            <a:r>
              <a:rPr lang="fr-FR" sz="2000" dirty="0" err="1" smtClean="0"/>
              <a:t>pass</a:t>
            </a:r>
            <a:r>
              <a:rPr lang="fr-FR" sz="2000" dirty="0" smtClean="0"/>
              <a:t> </a:t>
            </a:r>
            <a:r>
              <a:rPr lang="fr-FR" sz="2000" dirty="0" err="1" smtClean="0"/>
              <a:t>filter</a:t>
            </a:r>
            <a:endParaRPr lang="fr-FR" sz="2000" dirty="0"/>
          </a:p>
        </p:txBody>
      </p:sp>
      <p:sp>
        <p:nvSpPr>
          <p:cNvPr id="101" name="ZoneTexte 100"/>
          <p:cNvSpPr txBox="1"/>
          <p:nvPr/>
        </p:nvSpPr>
        <p:spPr>
          <a:xfrm>
            <a:off x="7369790" y="4989582"/>
            <a:ext cx="1655646" cy="400110"/>
          </a:xfrm>
          <a:prstGeom prst="rect">
            <a:avLst/>
          </a:prstGeom>
          <a:noFill/>
        </p:spPr>
        <p:txBody>
          <a:bodyPr wrap="none" rtlCol="0">
            <a:spAutoFit/>
          </a:bodyPr>
          <a:lstStyle/>
          <a:p>
            <a:r>
              <a:rPr lang="fr-FR" sz="2000" dirty="0" err="1" smtClean="0"/>
              <a:t>low</a:t>
            </a:r>
            <a:r>
              <a:rPr lang="fr-FR" sz="2000" dirty="0" smtClean="0"/>
              <a:t>-</a:t>
            </a:r>
            <a:r>
              <a:rPr lang="fr-FR" sz="2000" dirty="0" err="1" smtClean="0"/>
              <a:t>pass</a:t>
            </a:r>
            <a:r>
              <a:rPr lang="fr-FR" sz="2000" dirty="0" smtClean="0"/>
              <a:t> </a:t>
            </a:r>
            <a:r>
              <a:rPr lang="fr-FR" sz="2000" dirty="0" err="1" smtClean="0"/>
              <a:t>filter</a:t>
            </a:r>
            <a:endParaRPr lang="fr-FR" sz="2000" dirty="0"/>
          </a:p>
        </p:txBody>
      </p:sp>
      <p:pic>
        <p:nvPicPr>
          <p:cNvPr id="65" name="Picture 111"/>
          <p:cNvPicPr>
            <a:picLocks noChangeAspect="1" noChangeArrowheads="1"/>
          </p:cNvPicPr>
          <p:nvPr/>
        </p:nvPicPr>
        <p:blipFill>
          <a:blip r:embed="rId11"/>
          <a:srcRect/>
          <a:stretch>
            <a:fillRect/>
          </a:stretch>
        </p:blipFill>
        <p:spPr bwMode="auto">
          <a:xfrm>
            <a:off x="6349568" y="85302"/>
            <a:ext cx="1079500" cy="503237"/>
          </a:xfrm>
          <a:prstGeom prst="rect">
            <a:avLst/>
          </a:prstGeom>
          <a:noFill/>
          <a:ln w="9525" cap="flat">
            <a:noFill/>
            <a:round/>
            <a:headEnd/>
            <a:tailEnd/>
          </a:ln>
          <a:effectLst/>
        </p:spPr>
      </p:pic>
      <p:sp>
        <p:nvSpPr>
          <p:cNvPr id="66" name="ZoneTexte 65"/>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
        <p:nvSpPr>
          <p:cNvPr id="67" name="ZoneTexte 66"/>
          <p:cNvSpPr txBox="1"/>
          <p:nvPr/>
        </p:nvSpPr>
        <p:spPr>
          <a:xfrm>
            <a:off x="830580" y="46335"/>
            <a:ext cx="6126480" cy="307777"/>
          </a:xfrm>
          <a:prstGeom prst="rect">
            <a:avLst/>
          </a:prstGeom>
          <a:noFill/>
        </p:spPr>
        <p:txBody>
          <a:bodyPr wrap="square" rtlCol="0">
            <a:spAutoFit/>
          </a:bodyPr>
          <a:lstStyle/>
          <a:p>
            <a:r>
              <a:rPr lang="fr-FR" sz="1400" b="1" dirty="0" smtClean="0">
                <a:solidFill>
                  <a:schemeClr val="bg1"/>
                </a:solidFill>
              </a:rPr>
              <a:t>Annexe: </a:t>
            </a:r>
            <a:r>
              <a:rPr lang="fr-FR" sz="1400" b="1" dirty="0" err="1" smtClean="0">
                <a:solidFill>
                  <a:schemeClr val="bg1"/>
                </a:solidFill>
              </a:rPr>
              <a:t>TcpHas</a:t>
            </a:r>
            <a:endParaRPr lang="fr-FR" sz="1400" b="1" dirty="0">
              <a:solidFill>
                <a:schemeClr val="bg1"/>
              </a:solidFill>
            </a:endParaRPr>
          </a:p>
        </p:txBody>
      </p:sp>
    </p:spTree>
    <p:extLst>
      <p:ext uri="{BB962C8B-B14F-4D97-AF65-F5344CB8AC3E}">
        <p14:creationId xmlns:p14="http://schemas.microsoft.com/office/powerpoint/2010/main" val="2965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21"/>
                                        </p:tgtEl>
                                      </p:cBhvr>
                                    </p:animEffect>
                                    <p:set>
                                      <p:cBhvr>
                                        <p:cTn id="12" dur="1" fill="hold">
                                          <p:stCondLst>
                                            <p:cond delay="1999"/>
                                          </p:stCondLst>
                                        </p:cTn>
                                        <p:tgtEl>
                                          <p:spTgt spid="21"/>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819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19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22"/>
                                        </p:tgtEl>
                                      </p:cBhvr>
                                    </p:animEffect>
                                    <p:set>
                                      <p:cBhvr>
                                        <p:cTn id="22" dur="1" fill="hold">
                                          <p:stCondLst>
                                            <p:cond delay="19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mph" presetSubtype="0" fill="hold" grpId="0" nodeType="clickEffect">
                                  <p:stCondLst>
                                    <p:cond delay="0"/>
                                  </p:stCondLst>
                                  <p:childTnLst>
                                    <p:animClr clrSpc="hsl" dir="cw">
                                      <p:cBhvr override="childStyle">
                                        <p:cTn id="26" dur="500" fill="hold"/>
                                        <p:tgtEl>
                                          <p:spTgt spid="9"/>
                                        </p:tgtEl>
                                        <p:attrNameLst>
                                          <p:attrName>style.color</p:attrName>
                                        </p:attrNameLst>
                                      </p:cBhvr>
                                      <p:by>
                                        <p:hsl h="-7200000" s="0" l="0"/>
                                      </p:by>
                                    </p:animClr>
                                    <p:animClr clrSpc="hsl" dir="cw">
                                      <p:cBhvr>
                                        <p:cTn id="27" dur="500" fill="hold"/>
                                        <p:tgtEl>
                                          <p:spTgt spid="9"/>
                                        </p:tgtEl>
                                        <p:attrNameLst>
                                          <p:attrName>fillcolor</p:attrName>
                                        </p:attrNameLst>
                                      </p:cBhvr>
                                      <p:by>
                                        <p:hsl h="-7200000" s="0" l="0"/>
                                      </p:by>
                                    </p:animClr>
                                    <p:animClr clrSpc="hsl" dir="cw">
                                      <p:cBhvr>
                                        <p:cTn id="28" dur="500" fill="hold"/>
                                        <p:tgtEl>
                                          <p:spTgt spid="9"/>
                                        </p:tgtEl>
                                        <p:attrNameLst>
                                          <p:attrName>stroke.color</p:attrName>
                                        </p:attrNameLst>
                                      </p:cBhvr>
                                      <p:by>
                                        <p:hsl h="-7200000" s="0" l="0"/>
                                      </p:by>
                                    </p:animClr>
                                    <p:set>
                                      <p:cBhvr>
                                        <p:cTn id="29" dur="500" fill="hold"/>
                                        <p:tgtEl>
                                          <p:spTgt spid="9"/>
                                        </p:tgtEl>
                                        <p:attrNameLst>
                                          <p:attrName>fill.type</p:attrName>
                                        </p:attrNameLst>
                                      </p:cBhvr>
                                      <p:to>
                                        <p:strVal val="solid"/>
                                      </p:to>
                                    </p:set>
                                  </p:childTnLst>
                                </p:cTn>
                              </p:par>
                            </p:childTnLst>
                          </p:cTn>
                        </p:par>
                        <p:par>
                          <p:cTn id="30" fill="hold">
                            <p:stCondLst>
                              <p:cond delay="500"/>
                            </p:stCondLst>
                            <p:childTnLst>
                              <p:par>
                                <p:cTn id="31" presetID="10" presetClass="exit" presetSubtype="0" fill="hold" nodeType="afterEffect">
                                  <p:stCondLst>
                                    <p:cond delay="0"/>
                                  </p:stCondLst>
                                  <p:childTnLst>
                                    <p:animEffect transition="out" filter="fade">
                                      <p:cBhvr>
                                        <p:cTn id="32" dur="2000"/>
                                        <p:tgtEl>
                                          <p:spTgt spid="10"/>
                                        </p:tgtEl>
                                      </p:cBhvr>
                                    </p:animEffect>
                                    <p:set>
                                      <p:cBhvr>
                                        <p:cTn id="33" dur="1" fill="hold">
                                          <p:stCondLst>
                                            <p:cond delay="1999"/>
                                          </p:stCondLst>
                                        </p:cTn>
                                        <p:tgtEl>
                                          <p:spTgt spid="1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2000"/>
                                        <p:tgtEl>
                                          <p:spTgt spid="20"/>
                                        </p:tgtEl>
                                      </p:cBhvr>
                                    </p:animEffect>
                                    <p:set>
                                      <p:cBhvr>
                                        <p:cTn id="36" dur="1" fill="hold">
                                          <p:stCondLst>
                                            <p:cond delay="1999"/>
                                          </p:stCondLst>
                                        </p:cTn>
                                        <p:tgtEl>
                                          <p:spTgt spid="20"/>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2000"/>
                                        <p:tgtEl>
                                          <p:spTgt spid="14"/>
                                        </p:tgtEl>
                                      </p:cBhvr>
                                    </p:animEffect>
                                    <p:set>
                                      <p:cBhvr>
                                        <p:cTn id="39" dur="1" fill="hold">
                                          <p:stCondLst>
                                            <p:cond delay="19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8198"/>
                                        </p:tgtEl>
                                      </p:cBhvr>
                                    </p:animEffect>
                                    <p:set>
                                      <p:cBhvr>
                                        <p:cTn id="42" dur="1" fill="hold">
                                          <p:stCondLst>
                                            <p:cond delay="1999"/>
                                          </p:stCondLst>
                                        </p:cTn>
                                        <p:tgtEl>
                                          <p:spTgt spid="819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8197"/>
                                        </p:tgtEl>
                                      </p:cBhvr>
                                    </p:animEffect>
                                    <p:set>
                                      <p:cBhvr>
                                        <p:cTn id="45" dur="1" fill="hold">
                                          <p:stCondLst>
                                            <p:cond delay="1999"/>
                                          </p:stCondLst>
                                        </p:cTn>
                                        <p:tgtEl>
                                          <p:spTgt spid="819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8196"/>
                                        </p:tgtEl>
                                      </p:cBhvr>
                                    </p:animEffect>
                                    <p:set>
                                      <p:cBhvr>
                                        <p:cTn id="48" dur="1" fill="hold">
                                          <p:stCondLst>
                                            <p:cond delay="1999"/>
                                          </p:stCondLst>
                                        </p:cTn>
                                        <p:tgtEl>
                                          <p:spTgt spid="819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13"/>
                                        </p:tgtEl>
                                      </p:cBhvr>
                                    </p:animEffect>
                                    <p:set>
                                      <p:cBhvr>
                                        <p:cTn id="51" dur="1" fill="hold">
                                          <p:stCondLst>
                                            <p:cond delay="1999"/>
                                          </p:stCondLst>
                                        </p:cTn>
                                        <p:tgtEl>
                                          <p:spTgt spid="1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11"/>
                                        </p:tgtEl>
                                      </p:cBhvr>
                                    </p:animEffect>
                                    <p:set>
                                      <p:cBhvr>
                                        <p:cTn id="54" dur="1" fill="hold">
                                          <p:stCondLst>
                                            <p:cond delay="1999"/>
                                          </p:stCondLst>
                                        </p:cTn>
                                        <p:tgtEl>
                                          <p:spTgt spid="1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8195"/>
                                        </p:tgtEl>
                                      </p:cBhvr>
                                    </p:animEffect>
                                    <p:set>
                                      <p:cBhvr>
                                        <p:cTn id="57" dur="1" fill="hold">
                                          <p:stCondLst>
                                            <p:cond delay="1999"/>
                                          </p:stCondLst>
                                        </p:cTn>
                                        <p:tgtEl>
                                          <p:spTgt spid="8195"/>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2000"/>
                                        <p:tgtEl>
                                          <p:spTgt spid="12"/>
                                        </p:tgtEl>
                                      </p:cBhvr>
                                    </p:animEffect>
                                    <p:set>
                                      <p:cBhvr>
                                        <p:cTn id="60" dur="1" fill="hold">
                                          <p:stCondLst>
                                            <p:cond delay="1999"/>
                                          </p:stCondLst>
                                        </p:cTn>
                                        <p:tgtEl>
                                          <p:spTgt spid="12"/>
                                        </p:tgtEl>
                                        <p:attrNameLst>
                                          <p:attrName>style.visibility</p:attrName>
                                        </p:attrNameLst>
                                      </p:cBhvr>
                                      <p:to>
                                        <p:strVal val="hidden"/>
                                      </p:to>
                                    </p:set>
                                  </p:childTnLst>
                                </p:cTn>
                              </p:par>
                            </p:childTnLst>
                          </p:cTn>
                        </p:par>
                        <p:par>
                          <p:cTn id="61" fill="hold">
                            <p:stCondLst>
                              <p:cond delay="2500"/>
                            </p:stCondLst>
                            <p:childTnLst>
                              <p:par>
                                <p:cTn id="62" presetID="35" presetClass="path" presetSubtype="0" accel="50000" decel="50000" fill="hold" grpId="1" nodeType="afterEffect">
                                  <p:stCondLst>
                                    <p:cond delay="0"/>
                                  </p:stCondLst>
                                  <p:childTnLst>
                                    <p:animMotion origin="layout" path="M 2.5E-6 -9.3432E-7 L -0.21198 -9.3432E-7 " pathEditMode="relative" rAng="0" ptsTypes="AA">
                                      <p:cBhvr>
                                        <p:cTn id="63" dur="1000" fill="hold"/>
                                        <p:tgtEl>
                                          <p:spTgt spid="9"/>
                                        </p:tgtEl>
                                        <p:attrNameLst>
                                          <p:attrName>ppt_x</p:attrName>
                                          <p:attrName>ppt_y</p:attrName>
                                        </p:attrNameLst>
                                      </p:cBhvr>
                                      <p:rCtr x="-106" y="0"/>
                                    </p:animMotion>
                                  </p:childTnLst>
                                </p:cTn>
                              </p:par>
                            </p:childTnLst>
                          </p:cTn>
                        </p:par>
                        <p:par>
                          <p:cTn id="64" fill="hold">
                            <p:stCondLst>
                              <p:cond delay="3500"/>
                            </p:stCondLst>
                            <p:childTnLst>
                              <p:par>
                                <p:cTn id="65" presetID="1"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par>
                          <p:cTn id="73" fill="hold">
                            <p:stCondLst>
                              <p:cond delay="3500"/>
                            </p:stCondLst>
                            <p:childTnLst>
                              <p:par>
                                <p:cTn id="74" presetID="1" presetClass="entr" presetSubtype="0"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2000"/>
                                        <p:tgtEl>
                                          <p:spTgt spid="42"/>
                                        </p:tgtEl>
                                      </p:cBhvr>
                                    </p:animEffect>
                                    <p:set>
                                      <p:cBhvr>
                                        <p:cTn id="80" dur="1" fill="hold">
                                          <p:stCondLst>
                                            <p:cond delay="1999"/>
                                          </p:stCondLst>
                                        </p:cTn>
                                        <p:tgtEl>
                                          <p:spTgt spid="4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199"/>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nodeType="afterEffect">
                                  <p:stCondLst>
                                    <p:cond delay="0"/>
                                  </p:stCondLst>
                                  <p:childTnLst>
                                    <p:set>
                                      <p:cBhvr>
                                        <p:cTn id="105" dur="1" fill="hold">
                                          <p:stCondLst>
                                            <p:cond delay="0"/>
                                          </p:stCondLst>
                                        </p:cTn>
                                        <p:tgtEl>
                                          <p:spTgt spid="4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45"/>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2000"/>
                                        <p:tgtEl>
                                          <p:spTgt spid="32"/>
                                        </p:tgtEl>
                                      </p:cBhvr>
                                    </p:animEffect>
                                    <p:set>
                                      <p:cBhvr>
                                        <p:cTn id="118" dur="1" fill="hold">
                                          <p:stCondLst>
                                            <p:cond delay="1999"/>
                                          </p:stCondLst>
                                        </p:cTn>
                                        <p:tgtEl>
                                          <p:spTgt spid="32"/>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2000"/>
                                        <p:tgtEl>
                                          <p:spTgt spid="31"/>
                                        </p:tgtEl>
                                      </p:cBhvr>
                                    </p:animEffect>
                                    <p:set>
                                      <p:cBhvr>
                                        <p:cTn id="121" dur="1" fill="hold">
                                          <p:stCondLst>
                                            <p:cond delay="1999"/>
                                          </p:stCondLst>
                                        </p:cTn>
                                        <p:tgtEl>
                                          <p:spTgt spid="31"/>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2000"/>
                                        <p:tgtEl>
                                          <p:spTgt spid="25"/>
                                        </p:tgtEl>
                                      </p:cBhvr>
                                    </p:animEffect>
                                    <p:set>
                                      <p:cBhvr>
                                        <p:cTn id="124" dur="1" fill="hold">
                                          <p:stCondLst>
                                            <p:cond delay="1999"/>
                                          </p:stCondLst>
                                        </p:cTn>
                                        <p:tgtEl>
                                          <p:spTgt spid="25"/>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2000"/>
                                        <p:tgtEl>
                                          <p:spTgt spid="27"/>
                                        </p:tgtEl>
                                      </p:cBhvr>
                                    </p:animEffect>
                                    <p:set>
                                      <p:cBhvr>
                                        <p:cTn id="127" dur="1" fill="hold">
                                          <p:stCondLst>
                                            <p:cond delay="1999"/>
                                          </p:stCondLst>
                                        </p:cTn>
                                        <p:tgtEl>
                                          <p:spTgt spid="27"/>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2000"/>
                                        <p:tgtEl>
                                          <p:spTgt spid="33"/>
                                        </p:tgtEl>
                                      </p:cBhvr>
                                    </p:animEffect>
                                    <p:set>
                                      <p:cBhvr>
                                        <p:cTn id="130" dur="1" fill="hold">
                                          <p:stCondLst>
                                            <p:cond delay="1999"/>
                                          </p:stCondLst>
                                        </p:cTn>
                                        <p:tgtEl>
                                          <p:spTgt spid="33"/>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2000"/>
                                        <p:tgtEl>
                                          <p:spTgt spid="34"/>
                                        </p:tgtEl>
                                      </p:cBhvr>
                                    </p:animEffect>
                                    <p:set>
                                      <p:cBhvr>
                                        <p:cTn id="133" dur="1" fill="hold">
                                          <p:stCondLst>
                                            <p:cond delay="1999"/>
                                          </p:stCondLst>
                                        </p:cTn>
                                        <p:tgtEl>
                                          <p:spTgt spid="34"/>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2000"/>
                                        <p:tgtEl>
                                          <p:spTgt spid="24"/>
                                        </p:tgtEl>
                                      </p:cBhvr>
                                    </p:animEffect>
                                    <p:set>
                                      <p:cBhvr>
                                        <p:cTn id="136" dur="1" fill="hold">
                                          <p:stCondLst>
                                            <p:cond delay="1999"/>
                                          </p:stCondLst>
                                        </p:cTn>
                                        <p:tgtEl>
                                          <p:spTgt spid="24"/>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2000"/>
                                        <p:tgtEl>
                                          <p:spTgt spid="36"/>
                                        </p:tgtEl>
                                      </p:cBhvr>
                                    </p:animEffect>
                                    <p:set>
                                      <p:cBhvr>
                                        <p:cTn id="139" dur="1" fill="hold">
                                          <p:stCondLst>
                                            <p:cond delay="1999"/>
                                          </p:stCondLst>
                                        </p:cTn>
                                        <p:tgtEl>
                                          <p:spTgt spid="36"/>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2000"/>
                                        <p:tgtEl>
                                          <p:spTgt spid="39"/>
                                        </p:tgtEl>
                                      </p:cBhvr>
                                    </p:animEffect>
                                    <p:set>
                                      <p:cBhvr>
                                        <p:cTn id="142" dur="1" fill="hold">
                                          <p:stCondLst>
                                            <p:cond delay="1999"/>
                                          </p:stCondLst>
                                        </p:cTn>
                                        <p:tgtEl>
                                          <p:spTgt spid="39"/>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2000"/>
                                        <p:tgtEl>
                                          <p:spTgt spid="44"/>
                                        </p:tgtEl>
                                      </p:cBhvr>
                                    </p:animEffect>
                                    <p:set>
                                      <p:cBhvr>
                                        <p:cTn id="145" dur="1" fill="hold">
                                          <p:stCondLst>
                                            <p:cond delay="1999"/>
                                          </p:stCondLst>
                                        </p:cTn>
                                        <p:tgtEl>
                                          <p:spTgt spid="44"/>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77"/>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71"/>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72"/>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79"/>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80"/>
                                        </p:tgtEl>
                                        <p:attrNameLst>
                                          <p:attrName>style.visibility</p:attrName>
                                        </p:attrNameLst>
                                      </p:cBhvr>
                                      <p:to>
                                        <p:strVal val="visible"/>
                                      </p:to>
                                    </p:set>
                                  </p:childTnLst>
                                </p:cTn>
                              </p:par>
                              <p:par>
                                <p:cTn id="158" presetID="1" presetClass="entr" presetSubtype="0" fill="hold" nodeType="withEffect">
                                  <p:stCondLst>
                                    <p:cond delay="0"/>
                                  </p:stCondLst>
                                  <p:childTnLst>
                                    <p:set>
                                      <p:cBhvr>
                                        <p:cTn id="159" dur="1" fill="hold">
                                          <p:stCondLst>
                                            <p:cond delay="0"/>
                                          </p:stCondLst>
                                        </p:cTn>
                                        <p:tgtEl>
                                          <p:spTgt spid="81"/>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73"/>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75"/>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74"/>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78"/>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76"/>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8200"/>
                                        </p:tgtEl>
                                        <p:attrNameLst>
                                          <p:attrName>style.visibility</p:attrName>
                                        </p:attrNameLst>
                                      </p:cBhvr>
                                      <p:to>
                                        <p:strVal val="visible"/>
                                      </p:to>
                                    </p:set>
                                  </p:childTnLst>
                                </p:cTn>
                              </p:par>
                            </p:childTnLst>
                          </p:cTn>
                        </p:par>
                        <p:par>
                          <p:cTn id="172" fill="hold">
                            <p:stCondLst>
                              <p:cond delay="0"/>
                            </p:stCondLst>
                            <p:childTnLst>
                              <p:par>
                                <p:cTn id="173" presetID="1" presetClass="entr" presetSubtype="0" fill="hold" nodeType="afterEffect">
                                  <p:stCondLst>
                                    <p:cond delay="0"/>
                                  </p:stCondLst>
                                  <p:childTnLst>
                                    <p:set>
                                      <p:cBhvr>
                                        <p:cTn id="174" dur="1" fill="hold">
                                          <p:stCondLst>
                                            <p:cond delay="0"/>
                                          </p:stCondLst>
                                        </p:cTn>
                                        <p:tgtEl>
                                          <p:spTgt spid="70"/>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8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82"/>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0" presetClass="exit" presetSubtype="0" fill="hold" nodeType="clickEffect">
                                  <p:stCondLst>
                                    <p:cond delay="0"/>
                                  </p:stCondLst>
                                  <p:childTnLst>
                                    <p:animEffect transition="out" filter="fade">
                                      <p:cBhvr>
                                        <p:cTn id="184" dur="2000"/>
                                        <p:tgtEl>
                                          <p:spTgt spid="73"/>
                                        </p:tgtEl>
                                      </p:cBhvr>
                                    </p:animEffect>
                                    <p:set>
                                      <p:cBhvr>
                                        <p:cTn id="185" dur="1" fill="hold">
                                          <p:stCondLst>
                                            <p:cond delay="1999"/>
                                          </p:stCondLst>
                                        </p:cTn>
                                        <p:tgtEl>
                                          <p:spTgt spid="73"/>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2000"/>
                                        <p:tgtEl>
                                          <p:spTgt spid="81"/>
                                        </p:tgtEl>
                                      </p:cBhvr>
                                    </p:animEffect>
                                    <p:set>
                                      <p:cBhvr>
                                        <p:cTn id="188" dur="1" fill="hold">
                                          <p:stCondLst>
                                            <p:cond delay="1999"/>
                                          </p:stCondLst>
                                        </p:cTn>
                                        <p:tgtEl>
                                          <p:spTgt spid="81"/>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2000"/>
                                        <p:tgtEl>
                                          <p:spTgt spid="80"/>
                                        </p:tgtEl>
                                      </p:cBhvr>
                                    </p:animEffect>
                                    <p:set>
                                      <p:cBhvr>
                                        <p:cTn id="191" dur="1" fill="hold">
                                          <p:stCondLst>
                                            <p:cond delay="1999"/>
                                          </p:stCondLst>
                                        </p:cTn>
                                        <p:tgtEl>
                                          <p:spTgt spid="80"/>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2000"/>
                                        <p:tgtEl>
                                          <p:spTgt spid="79"/>
                                        </p:tgtEl>
                                      </p:cBhvr>
                                    </p:animEffect>
                                    <p:set>
                                      <p:cBhvr>
                                        <p:cTn id="194" dur="1" fill="hold">
                                          <p:stCondLst>
                                            <p:cond delay="1999"/>
                                          </p:stCondLst>
                                        </p:cTn>
                                        <p:tgtEl>
                                          <p:spTgt spid="79"/>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2000"/>
                                        <p:tgtEl>
                                          <p:spTgt spid="72"/>
                                        </p:tgtEl>
                                      </p:cBhvr>
                                    </p:animEffect>
                                    <p:set>
                                      <p:cBhvr>
                                        <p:cTn id="197" dur="1" fill="hold">
                                          <p:stCondLst>
                                            <p:cond delay="1999"/>
                                          </p:stCondLst>
                                        </p:cTn>
                                        <p:tgtEl>
                                          <p:spTgt spid="72"/>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2000"/>
                                        <p:tgtEl>
                                          <p:spTgt spid="74"/>
                                        </p:tgtEl>
                                      </p:cBhvr>
                                    </p:animEffect>
                                    <p:set>
                                      <p:cBhvr>
                                        <p:cTn id="200" dur="1" fill="hold">
                                          <p:stCondLst>
                                            <p:cond delay="1999"/>
                                          </p:stCondLst>
                                        </p:cTn>
                                        <p:tgtEl>
                                          <p:spTgt spid="74"/>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2000"/>
                                        <p:tgtEl>
                                          <p:spTgt spid="75"/>
                                        </p:tgtEl>
                                      </p:cBhvr>
                                    </p:animEffect>
                                    <p:set>
                                      <p:cBhvr>
                                        <p:cTn id="203" dur="1" fill="hold">
                                          <p:stCondLst>
                                            <p:cond delay="1999"/>
                                          </p:stCondLst>
                                        </p:cTn>
                                        <p:tgtEl>
                                          <p:spTgt spid="75"/>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2000"/>
                                        <p:tgtEl>
                                          <p:spTgt spid="71"/>
                                        </p:tgtEl>
                                      </p:cBhvr>
                                    </p:animEffect>
                                    <p:set>
                                      <p:cBhvr>
                                        <p:cTn id="206" dur="1" fill="hold">
                                          <p:stCondLst>
                                            <p:cond delay="1999"/>
                                          </p:stCondLst>
                                        </p:cTn>
                                        <p:tgtEl>
                                          <p:spTgt spid="71"/>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2000"/>
                                        <p:tgtEl>
                                          <p:spTgt spid="77"/>
                                        </p:tgtEl>
                                      </p:cBhvr>
                                    </p:animEffect>
                                    <p:set>
                                      <p:cBhvr>
                                        <p:cTn id="209" dur="1" fill="hold">
                                          <p:stCondLst>
                                            <p:cond delay="1999"/>
                                          </p:stCondLst>
                                        </p:cTn>
                                        <p:tgtEl>
                                          <p:spTgt spid="77"/>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2000"/>
                                        <p:tgtEl>
                                          <p:spTgt spid="78"/>
                                        </p:tgtEl>
                                      </p:cBhvr>
                                    </p:animEffect>
                                    <p:set>
                                      <p:cBhvr>
                                        <p:cTn id="212" dur="1" fill="hold">
                                          <p:stCondLst>
                                            <p:cond delay="1999"/>
                                          </p:stCondLst>
                                        </p:cTn>
                                        <p:tgtEl>
                                          <p:spTgt spid="78"/>
                                        </p:tgtEl>
                                        <p:attrNameLst>
                                          <p:attrName>style.visibility</p:attrName>
                                        </p:attrNameLst>
                                      </p:cBhvr>
                                      <p:to>
                                        <p:strVal val="hidden"/>
                                      </p:to>
                                    </p:set>
                                  </p:childTnLst>
                                </p:cTn>
                              </p:par>
                              <p:par>
                                <p:cTn id="213" presetID="10" presetClass="exit" presetSubtype="0" fill="hold" grpId="1" nodeType="withEffect">
                                  <p:stCondLst>
                                    <p:cond delay="0"/>
                                  </p:stCondLst>
                                  <p:childTnLst>
                                    <p:animEffect transition="out" filter="fade">
                                      <p:cBhvr>
                                        <p:cTn id="214" dur="2000"/>
                                        <p:tgtEl>
                                          <p:spTgt spid="76"/>
                                        </p:tgtEl>
                                      </p:cBhvr>
                                    </p:animEffect>
                                    <p:set>
                                      <p:cBhvr>
                                        <p:cTn id="215" dur="1" fill="hold">
                                          <p:stCondLst>
                                            <p:cond delay="1999"/>
                                          </p:stCondLst>
                                        </p:cTn>
                                        <p:tgtEl>
                                          <p:spTgt spid="76"/>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2000"/>
                                        <p:tgtEl>
                                          <p:spTgt spid="8200"/>
                                        </p:tgtEl>
                                      </p:cBhvr>
                                    </p:animEffect>
                                    <p:set>
                                      <p:cBhvr>
                                        <p:cTn id="218" dur="1" fill="hold">
                                          <p:stCondLst>
                                            <p:cond delay="1999"/>
                                          </p:stCondLst>
                                        </p:cTn>
                                        <p:tgtEl>
                                          <p:spTgt spid="8200"/>
                                        </p:tgtEl>
                                        <p:attrNameLst>
                                          <p:attrName>style.visibility</p:attrName>
                                        </p:attrNameLst>
                                      </p:cBhvr>
                                      <p:to>
                                        <p:strVal val="hidden"/>
                                      </p:to>
                                    </p:set>
                                  </p:childTnLst>
                                </p:cTn>
                              </p:par>
                              <p:par>
                                <p:cTn id="219" presetID="10" presetClass="exit" presetSubtype="0" fill="hold" grpId="1" nodeType="withEffect">
                                  <p:stCondLst>
                                    <p:cond delay="0"/>
                                  </p:stCondLst>
                                  <p:childTnLst>
                                    <p:animEffect transition="out" filter="fade">
                                      <p:cBhvr>
                                        <p:cTn id="220" dur="2000"/>
                                        <p:tgtEl>
                                          <p:spTgt spid="41"/>
                                        </p:tgtEl>
                                      </p:cBhvr>
                                    </p:animEffect>
                                    <p:set>
                                      <p:cBhvr>
                                        <p:cTn id="221" dur="1" fill="hold">
                                          <p:stCondLst>
                                            <p:cond delay="1999"/>
                                          </p:stCondLst>
                                        </p:cTn>
                                        <p:tgtEl>
                                          <p:spTgt spid="41"/>
                                        </p:tgtEl>
                                        <p:attrNameLst>
                                          <p:attrName>style.visibility</p:attrName>
                                        </p:attrNameLst>
                                      </p:cBhvr>
                                      <p:to>
                                        <p:strVal val="hidden"/>
                                      </p:to>
                                    </p:set>
                                  </p:childTnLst>
                                </p:cTn>
                              </p:par>
                            </p:childTnLst>
                          </p:cTn>
                        </p:par>
                        <p:par>
                          <p:cTn id="222" fill="hold">
                            <p:stCondLst>
                              <p:cond delay="2000"/>
                            </p:stCondLst>
                            <p:childTnLst>
                              <p:par>
                                <p:cTn id="223" presetID="1" presetClass="entr" presetSubtype="0" fill="hold" nodeType="afterEffect">
                                  <p:stCondLst>
                                    <p:cond delay="500"/>
                                  </p:stCondLst>
                                  <p:childTnLst>
                                    <p:set>
                                      <p:cBhvr>
                                        <p:cTn id="224" dur="1" fill="hold">
                                          <p:stCondLst>
                                            <p:cond delay="0"/>
                                          </p:stCondLst>
                                        </p:cTn>
                                        <p:tgtEl>
                                          <p:spTgt spid="71"/>
                                        </p:tgtEl>
                                        <p:attrNameLst>
                                          <p:attrName>style.visibility</p:attrName>
                                        </p:attrNameLst>
                                      </p:cBhvr>
                                      <p:to>
                                        <p:strVal val="visible"/>
                                      </p:to>
                                    </p:set>
                                  </p:childTnLst>
                                </p:cTn>
                              </p:par>
                              <p:par>
                                <p:cTn id="225" presetID="1" presetClass="entr" presetSubtype="0" fill="hold" grpId="2" nodeType="withEffect">
                                  <p:stCondLst>
                                    <p:cond delay="500"/>
                                  </p:stCondLst>
                                  <p:childTnLst>
                                    <p:set>
                                      <p:cBhvr>
                                        <p:cTn id="226" dur="1" fill="hold">
                                          <p:stCondLst>
                                            <p:cond delay="0"/>
                                          </p:stCondLst>
                                        </p:cTn>
                                        <p:tgtEl>
                                          <p:spTgt spid="77"/>
                                        </p:tgtEl>
                                        <p:attrNameLst>
                                          <p:attrName>style.visibility</p:attrName>
                                        </p:attrNameLst>
                                      </p:cBhvr>
                                      <p:to>
                                        <p:strVal val="visible"/>
                                      </p:to>
                                    </p:set>
                                  </p:childTnLst>
                                </p:cTn>
                              </p:par>
                              <p:par>
                                <p:cTn id="227" presetID="1" presetClass="entr" presetSubtype="0" fill="hold" grpId="2" nodeType="withEffect">
                                  <p:stCondLst>
                                    <p:cond delay="500"/>
                                  </p:stCondLst>
                                  <p:childTnLst>
                                    <p:set>
                                      <p:cBhvr>
                                        <p:cTn id="228" dur="1" fill="hold">
                                          <p:stCondLst>
                                            <p:cond delay="0"/>
                                          </p:stCondLst>
                                        </p:cTn>
                                        <p:tgtEl>
                                          <p:spTgt spid="74"/>
                                        </p:tgtEl>
                                        <p:attrNameLst>
                                          <p:attrName>style.visibility</p:attrName>
                                        </p:attrNameLst>
                                      </p:cBhvr>
                                      <p:to>
                                        <p:strVal val="visible"/>
                                      </p:to>
                                    </p:set>
                                  </p:childTnLst>
                                </p:cTn>
                              </p:par>
                              <p:par>
                                <p:cTn id="229" presetID="1" presetClass="entr" presetSubtype="0" fill="hold" nodeType="withEffect">
                                  <p:stCondLst>
                                    <p:cond delay="500"/>
                                  </p:stCondLst>
                                  <p:childTnLst>
                                    <p:set>
                                      <p:cBhvr>
                                        <p:cTn id="230" dur="1" fill="hold">
                                          <p:stCondLst>
                                            <p:cond delay="0"/>
                                          </p:stCondLst>
                                        </p:cTn>
                                        <p:tgtEl>
                                          <p:spTgt spid="72"/>
                                        </p:tgtEl>
                                        <p:attrNameLst>
                                          <p:attrName>style.visibility</p:attrName>
                                        </p:attrNameLst>
                                      </p:cBhvr>
                                      <p:to>
                                        <p:strVal val="visible"/>
                                      </p:to>
                                    </p:set>
                                  </p:childTnLst>
                                </p:cTn>
                              </p:par>
                              <p:par>
                                <p:cTn id="231" presetID="1" presetClass="entr" presetSubtype="0" fill="hold" nodeType="withEffect">
                                  <p:stCondLst>
                                    <p:cond delay="500"/>
                                  </p:stCondLst>
                                  <p:childTnLst>
                                    <p:set>
                                      <p:cBhvr>
                                        <p:cTn id="232" dur="1" fill="hold">
                                          <p:stCondLst>
                                            <p:cond delay="0"/>
                                          </p:stCondLst>
                                        </p:cTn>
                                        <p:tgtEl>
                                          <p:spTgt spid="73"/>
                                        </p:tgtEl>
                                        <p:attrNameLst>
                                          <p:attrName>style.visibility</p:attrName>
                                        </p:attrNameLst>
                                      </p:cBhvr>
                                      <p:to>
                                        <p:strVal val="visible"/>
                                      </p:to>
                                    </p:set>
                                  </p:childTnLst>
                                </p:cTn>
                              </p:par>
                              <p:par>
                                <p:cTn id="233" presetID="1" presetClass="entr" presetSubtype="0" fill="hold" grpId="2" nodeType="withEffect">
                                  <p:stCondLst>
                                    <p:cond delay="500"/>
                                  </p:stCondLst>
                                  <p:childTnLst>
                                    <p:set>
                                      <p:cBhvr>
                                        <p:cTn id="234" dur="1" fill="hold">
                                          <p:stCondLst>
                                            <p:cond delay="0"/>
                                          </p:stCondLst>
                                        </p:cTn>
                                        <p:tgtEl>
                                          <p:spTgt spid="34"/>
                                        </p:tgtEl>
                                        <p:attrNameLst>
                                          <p:attrName>style.visibility</p:attrName>
                                        </p:attrNameLst>
                                      </p:cBhvr>
                                      <p:to>
                                        <p:strVal val="visible"/>
                                      </p:to>
                                    </p:set>
                                  </p:childTnLst>
                                </p:cTn>
                              </p:par>
                              <p:par>
                                <p:cTn id="235" presetID="1" presetClass="entr" presetSubtype="0" fill="hold" grpId="2" nodeType="withEffect">
                                  <p:stCondLst>
                                    <p:cond delay="500"/>
                                  </p:stCondLst>
                                  <p:childTnLst>
                                    <p:set>
                                      <p:cBhvr>
                                        <p:cTn id="236" dur="1" fill="hold">
                                          <p:stCondLst>
                                            <p:cond delay="0"/>
                                          </p:stCondLst>
                                        </p:cTn>
                                        <p:tgtEl>
                                          <p:spTgt spid="32"/>
                                        </p:tgtEl>
                                        <p:attrNameLst>
                                          <p:attrName>style.visibility</p:attrName>
                                        </p:attrNameLst>
                                      </p:cBhvr>
                                      <p:to>
                                        <p:strVal val="visible"/>
                                      </p:to>
                                    </p:set>
                                  </p:childTnLst>
                                </p:cTn>
                              </p:par>
                              <p:par>
                                <p:cTn id="237" presetID="1" presetClass="entr" presetSubtype="0" fill="hold" grpId="2" nodeType="withEffect">
                                  <p:stCondLst>
                                    <p:cond delay="500"/>
                                  </p:stCondLst>
                                  <p:childTnLst>
                                    <p:set>
                                      <p:cBhvr>
                                        <p:cTn id="238" dur="1" fill="hold">
                                          <p:stCondLst>
                                            <p:cond delay="0"/>
                                          </p:stCondLst>
                                        </p:cTn>
                                        <p:tgtEl>
                                          <p:spTgt spid="33"/>
                                        </p:tgtEl>
                                        <p:attrNameLst>
                                          <p:attrName>style.visibility</p:attrName>
                                        </p:attrNameLst>
                                      </p:cBhvr>
                                      <p:to>
                                        <p:strVal val="visible"/>
                                      </p:to>
                                    </p:set>
                                  </p:childTnLst>
                                </p:cTn>
                              </p:par>
                              <p:par>
                                <p:cTn id="239" presetID="1" presetClass="entr" presetSubtype="0" fill="hold" nodeType="withEffect">
                                  <p:stCondLst>
                                    <p:cond delay="500"/>
                                  </p:stCondLst>
                                  <p:childTnLst>
                                    <p:set>
                                      <p:cBhvr>
                                        <p:cTn id="240" dur="1" fill="hold">
                                          <p:stCondLst>
                                            <p:cond delay="0"/>
                                          </p:stCondLst>
                                        </p:cTn>
                                        <p:tgtEl>
                                          <p:spTgt spid="86"/>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100"/>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97"/>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99"/>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101"/>
                                        </p:tgtEl>
                                        <p:attrNameLst>
                                          <p:attrName>style.visibility</p:attrName>
                                        </p:attrNameLst>
                                      </p:cBhvr>
                                      <p:to>
                                        <p:strVal val="visible"/>
                                      </p:to>
                                    </p:set>
                                  </p:childTnLst>
                                </p:cTn>
                              </p:par>
                            </p:childTnLst>
                          </p:cTn>
                        </p:par>
                        <p:par>
                          <p:cTn id="251" fill="hold">
                            <p:stCondLst>
                              <p:cond delay="0"/>
                            </p:stCondLst>
                            <p:childTnLst>
                              <p:par>
                                <p:cTn id="252" presetID="1" presetClass="entr" presetSubtype="0" fill="hold" nodeType="afterEffect">
                                  <p:stCondLst>
                                    <p:cond delay="0"/>
                                  </p:stCondLst>
                                  <p:childTnLst>
                                    <p:set>
                                      <p:cBhvr>
                                        <p:cTn id="253" dur="1" fill="hold">
                                          <p:stCondLst>
                                            <p:cond delay="0"/>
                                          </p:stCondLst>
                                        </p:cTn>
                                        <p:tgtEl>
                                          <p:spTgt spid="87"/>
                                        </p:tgtEl>
                                        <p:attrNameLst>
                                          <p:attrName>style.visibility</p:attrName>
                                        </p:attrNameLst>
                                      </p:cBhvr>
                                      <p:to>
                                        <p:strVal val="visible"/>
                                      </p:to>
                                    </p:set>
                                  </p:childTnLst>
                                </p:cTn>
                              </p:par>
                            </p:childTnLst>
                          </p:cTn>
                        </p:par>
                        <p:par>
                          <p:cTn id="254" fill="hold">
                            <p:stCondLst>
                              <p:cond delay="0"/>
                            </p:stCondLst>
                            <p:childTnLst>
                              <p:par>
                                <p:cTn id="255" presetID="1" presetClass="entr" presetSubtype="0" fill="hold" nodeType="afterEffect">
                                  <p:stCondLst>
                                    <p:cond delay="0"/>
                                  </p:stCondLst>
                                  <p:childTnLst>
                                    <p:set>
                                      <p:cBhvr>
                                        <p:cTn id="256" dur="1" fill="hold">
                                          <p:stCondLst>
                                            <p:cond delay="0"/>
                                          </p:stCondLst>
                                        </p:cTn>
                                        <p:tgtEl>
                                          <p:spTgt spid="85"/>
                                        </p:tgtEl>
                                        <p:attrNameLst>
                                          <p:attrName>style.visibility</p:attrName>
                                        </p:attrNameLst>
                                      </p:cBhvr>
                                      <p:to>
                                        <p:strVal val="visible"/>
                                      </p:to>
                                    </p:set>
                                  </p:childTnLst>
                                </p:cTn>
                              </p:par>
                            </p:childTnLst>
                          </p:cTn>
                        </p:par>
                        <p:par>
                          <p:cTn id="257" fill="hold">
                            <p:stCondLst>
                              <p:cond delay="0"/>
                            </p:stCondLst>
                            <p:childTnLst>
                              <p:par>
                                <p:cTn id="258" presetID="1" presetClass="entr" presetSubtype="0" fill="hold" nodeType="afterEffect">
                                  <p:stCondLst>
                                    <p:cond delay="0"/>
                                  </p:stCondLst>
                                  <p:childTnLst>
                                    <p:set>
                                      <p:cBhvr>
                                        <p:cTn id="259" dur="1" fill="hold">
                                          <p:stCondLst>
                                            <p:cond delay="0"/>
                                          </p:stCondLst>
                                        </p:cTn>
                                        <p:tgtEl>
                                          <p:spTgt spid="8201"/>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grpId="0" nodeType="clickEffect">
                                  <p:stCondLst>
                                    <p:cond delay="0"/>
                                  </p:stCondLst>
                                  <p:childTnLst>
                                    <p:set>
                                      <p:cBhvr>
                                        <p:cTn id="263" dur="1" fill="hold">
                                          <p:stCondLst>
                                            <p:cond delay="0"/>
                                          </p:stCondLst>
                                        </p:cTn>
                                        <p:tgtEl>
                                          <p:spTgt spid="93"/>
                                        </p:tgtEl>
                                        <p:attrNameLst>
                                          <p:attrName>style.visibility</p:attrName>
                                        </p:attrNameLst>
                                      </p:cBhvr>
                                      <p:to>
                                        <p:strVal val="visible"/>
                                      </p:to>
                                    </p:set>
                                  </p:childTnLst>
                                </p:cTn>
                              </p:par>
                            </p:childTnLst>
                          </p:cTn>
                        </p:par>
                        <p:par>
                          <p:cTn id="264" fill="hold">
                            <p:stCondLst>
                              <p:cond delay="0"/>
                            </p:stCondLst>
                            <p:childTnLst>
                              <p:par>
                                <p:cTn id="265" presetID="1" presetClass="entr" presetSubtype="0" fill="hold" grpId="0" nodeType="afterEffect">
                                  <p:stCondLst>
                                    <p:cond delay="0"/>
                                  </p:stCondLst>
                                  <p:childTnLst>
                                    <p:set>
                                      <p:cBhvr>
                                        <p:cTn id="26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4" grpId="0" animBg="1"/>
      <p:bldP spid="19" grpId="0" animBg="1"/>
      <p:bldP spid="20" grpId="0"/>
      <p:bldP spid="21" grpId="0" animBg="1"/>
      <p:bldP spid="22" grpId="0" animBg="1"/>
      <p:bldP spid="31" grpId="0"/>
      <p:bldP spid="31" grpId="1"/>
      <p:bldP spid="32" grpId="0"/>
      <p:bldP spid="32" grpId="1"/>
      <p:bldP spid="32" grpId="2"/>
      <p:bldP spid="33" grpId="0"/>
      <p:bldP spid="33" grpId="1"/>
      <p:bldP spid="33" grpId="2"/>
      <p:bldP spid="34" grpId="0"/>
      <p:bldP spid="34" grpId="1"/>
      <p:bldP spid="34" grpId="2"/>
      <p:bldP spid="36" grpId="0"/>
      <p:bldP spid="36" grpId="1"/>
      <p:bldP spid="38" grpId="0" animBg="1"/>
      <p:bldP spid="40" grpId="0"/>
      <p:bldP spid="39" grpId="0" animBg="1"/>
      <p:bldP spid="39" grpId="1" animBg="1"/>
      <p:bldP spid="41" grpId="0" animBg="1"/>
      <p:bldP spid="41" grpId="1" animBg="1"/>
      <p:bldP spid="42" grpId="0" animBg="1"/>
      <p:bldP spid="42" grpId="1" animBg="1"/>
      <p:bldP spid="46" grpId="0"/>
      <p:bldP spid="74" grpId="0"/>
      <p:bldP spid="74" grpId="1"/>
      <p:bldP spid="74" grpId="2"/>
      <p:bldP spid="75" grpId="0"/>
      <p:bldP spid="75" grpId="1"/>
      <p:bldP spid="76" grpId="0"/>
      <p:bldP spid="76" grpId="1"/>
      <p:bldP spid="77" grpId="0"/>
      <p:bldP spid="77" grpId="1"/>
      <p:bldP spid="77" grpId="2"/>
      <p:bldP spid="82" grpId="0"/>
      <p:bldP spid="93" grpId="0"/>
      <p:bldP spid="96" grpId="0" animBg="1"/>
      <p:bldP spid="100" grpId="0"/>
      <p:bldP spid="1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3300"/>
                </a:solidFill>
              </a:rPr>
              <a:t>2. </a:t>
            </a:r>
            <a:r>
              <a:rPr lang="fr-FR" dirty="0" smtClean="0"/>
              <a:t>Optimal </a:t>
            </a:r>
            <a:r>
              <a:rPr lang="fr-FR" dirty="0" err="1" smtClean="0"/>
              <a:t>quality</a:t>
            </a:r>
            <a:r>
              <a:rPr lang="fr-FR" dirty="0" smtClean="0"/>
              <a:t> </a:t>
            </a:r>
            <a:r>
              <a:rPr lang="fr-FR" dirty="0" err="1" smtClean="0"/>
              <a:t>level</a:t>
            </a:r>
            <a:r>
              <a:rPr lang="fr-FR" dirty="0" smtClean="0"/>
              <a:t> </a:t>
            </a:r>
            <a:r>
              <a:rPr lang="fr-FR" dirty="0" err="1" smtClean="0"/>
              <a:t>estimator</a:t>
            </a:r>
            <a:endParaRPr lang="fr-FR" dirty="0"/>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24</a:t>
            </a:fld>
            <a:endParaRPr lang="fr-FR"/>
          </a:p>
        </p:txBody>
      </p:sp>
      <p:pic>
        <p:nvPicPr>
          <p:cNvPr id="6"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cxnSp>
        <p:nvCxnSpPr>
          <p:cNvPr id="11" name="Connecteur droit 10"/>
          <p:cNvCxnSpPr/>
          <p:nvPr/>
        </p:nvCxnSpPr>
        <p:spPr>
          <a:xfrm flipV="1">
            <a:off x="1035300" y="4708484"/>
            <a:ext cx="4937191" cy="1364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V="1">
            <a:off x="1035300" y="5078152"/>
            <a:ext cx="4937191" cy="13648"/>
          </a:xfrm>
          <a:prstGeom prst="line">
            <a:avLst/>
          </a:prstGeom>
          <a:ln w="38100">
            <a:solidFill>
              <a:srgbClr val="000099"/>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flipV="1">
            <a:off x="1035300" y="5909487"/>
            <a:ext cx="4937191" cy="13648"/>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5849659" y="4697191"/>
            <a:ext cx="722185" cy="461665"/>
          </a:xfrm>
          <a:prstGeom prst="rect">
            <a:avLst/>
          </a:prstGeom>
          <a:noFill/>
        </p:spPr>
        <p:txBody>
          <a:bodyPr wrap="none" rtlCol="0">
            <a:spAutoFit/>
          </a:bodyPr>
          <a:lstStyle/>
          <a:p>
            <a:r>
              <a:rPr lang="fr-FR" i="1" dirty="0" err="1" smtClean="0">
                <a:solidFill>
                  <a:srgbClr val="000099"/>
                </a:solidFill>
              </a:rPr>
              <a:t>Bwe</a:t>
            </a:r>
            <a:endParaRPr lang="fr-FR" i="1" dirty="0">
              <a:solidFill>
                <a:srgbClr val="000099"/>
              </a:solidFill>
            </a:endParaRPr>
          </a:p>
        </p:txBody>
      </p:sp>
      <p:sp>
        <p:nvSpPr>
          <p:cNvPr id="15" name="ZoneTexte 14"/>
          <p:cNvSpPr txBox="1"/>
          <p:nvPr/>
        </p:nvSpPr>
        <p:spPr>
          <a:xfrm>
            <a:off x="5601541" y="4272931"/>
            <a:ext cx="2460482" cy="461665"/>
          </a:xfrm>
          <a:prstGeom prst="rect">
            <a:avLst/>
          </a:prstGeom>
          <a:noFill/>
        </p:spPr>
        <p:txBody>
          <a:bodyPr wrap="none" rtlCol="0">
            <a:spAutoFit/>
          </a:bodyPr>
          <a:lstStyle/>
          <a:p>
            <a:r>
              <a:rPr lang="fr-FR" i="1" dirty="0" err="1" smtClean="0"/>
              <a:t>EncodingRate</a:t>
            </a:r>
            <a:r>
              <a:rPr lang="fr-FR" i="1" dirty="0" smtClean="0"/>
              <a:t>(i+1)</a:t>
            </a:r>
            <a:endParaRPr lang="fr-FR" i="1" dirty="0"/>
          </a:p>
        </p:txBody>
      </p:sp>
      <p:sp>
        <p:nvSpPr>
          <p:cNvPr id="16" name="ZoneTexte 15"/>
          <p:cNvSpPr txBox="1"/>
          <p:nvPr/>
        </p:nvSpPr>
        <p:spPr>
          <a:xfrm>
            <a:off x="5957871" y="5540991"/>
            <a:ext cx="2151102" cy="461665"/>
          </a:xfrm>
          <a:prstGeom prst="rect">
            <a:avLst/>
          </a:prstGeom>
          <a:noFill/>
        </p:spPr>
        <p:txBody>
          <a:bodyPr wrap="none" rtlCol="0">
            <a:spAutoFit/>
          </a:bodyPr>
          <a:lstStyle/>
          <a:p>
            <a:r>
              <a:rPr lang="fr-FR" i="1" dirty="0" err="1" smtClean="0">
                <a:solidFill>
                  <a:srgbClr val="336699"/>
                </a:solidFill>
              </a:rPr>
              <a:t>EncodingRate</a:t>
            </a:r>
            <a:r>
              <a:rPr lang="fr-FR" i="1" dirty="0" smtClean="0">
                <a:solidFill>
                  <a:srgbClr val="336699"/>
                </a:solidFill>
              </a:rPr>
              <a:t>(i)</a:t>
            </a:r>
            <a:endParaRPr lang="fr-FR" i="1" dirty="0">
              <a:solidFill>
                <a:srgbClr val="336699"/>
              </a:solidFill>
            </a:endParaRPr>
          </a:p>
        </p:txBody>
      </p:sp>
      <p:sp>
        <p:nvSpPr>
          <p:cNvPr id="17" name="Ellipse 16"/>
          <p:cNvSpPr/>
          <p:nvPr/>
        </p:nvSpPr>
        <p:spPr>
          <a:xfrm>
            <a:off x="5829279" y="5540991"/>
            <a:ext cx="2460482" cy="461665"/>
          </a:xfrm>
          <a:prstGeom prst="ellipse">
            <a:avLst/>
          </a:prstGeom>
          <a:noFill/>
          <a:ln w="38100">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9" name="Connecteur droit avec flèche 18"/>
          <p:cNvCxnSpPr/>
          <p:nvPr/>
        </p:nvCxnSpPr>
        <p:spPr>
          <a:xfrm flipV="1">
            <a:off x="1035300" y="4107983"/>
            <a:ext cx="0" cy="2248367"/>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3524" y="3852210"/>
            <a:ext cx="1018549" cy="461665"/>
          </a:xfrm>
          <a:prstGeom prst="rect">
            <a:avLst/>
          </a:prstGeom>
          <a:noFill/>
        </p:spPr>
        <p:txBody>
          <a:bodyPr wrap="none" rtlCol="0">
            <a:spAutoFit/>
          </a:bodyPr>
          <a:lstStyle/>
          <a:p>
            <a:r>
              <a:rPr lang="en-US" dirty="0" err="1" smtClean="0"/>
              <a:t>bitrate</a:t>
            </a:r>
            <a:endParaRPr lang="en-US" dirty="0"/>
          </a:p>
        </p:txBody>
      </p:sp>
      <p:sp>
        <p:nvSpPr>
          <p:cNvPr id="21" name="ZoneTexte 20"/>
          <p:cNvSpPr txBox="1"/>
          <p:nvPr/>
        </p:nvSpPr>
        <p:spPr>
          <a:xfrm>
            <a:off x="6804486" y="5131560"/>
            <a:ext cx="1021113" cy="461665"/>
          </a:xfrm>
          <a:prstGeom prst="rect">
            <a:avLst/>
          </a:prstGeom>
          <a:noFill/>
        </p:spPr>
        <p:txBody>
          <a:bodyPr wrap="none" rtlCol="0">
            <a:spAutoFit/>
          </a:bodyPr>
          <a:lstStyle/>
          <a:p>
            <a:r>
              <a:rPr lang="fr-FR" i="1" dirty="0" err="1" smtClean="0">
                <a:solidFill>
                  <a:srgbClr val="FF3300"/>
                </a:solidFill>
              </a:rPr>
              <a:t>QLevel</a:t>
            </a:r>
            <a:endParaRPr lang="fr-FR" i="1" dirty="0">
              <a:solidFill>
                <a:srgbClr val="FF3300"/>
              </a:solidFill>
            </a:endParaRPr>
          </a:p>
        </p:txBody>
      </p:sp>
      <p:sp>
        <p:nvSpPr>
          <p:cNvPr id="23" name="Rectangle 22"/>
          <p:cNvSpPr/>
          <p:nvPr/>
        </p:nvSpPr>
        <p:spPr>
          <a:xfrm>
            <a:off x="95228" y="3821832"/>
            <a:ext cx="8396669" cy="2548806"/>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25" name="Picture 111"/>
          <p:cNvPicPr>
            <a:picLocks noChangeAspect="1" noChangeArrowheads="1"/>
          </p:cNvPicPr>
          <p:nvPr/>
        </p:nvPicPr>
        <p:blipFill>
          <a:blip r:embed="rId3"/>
          <a:srcRect/>
          <a:stretch>
            <a:fillRect/>
          </a:stretch>
        </p:blipFill>
        <p:spPr bwMode="auto">
          <a:xfrm>
            <a:off x="6349568" y="85302"/>
            <a:ext cx="1079500" cy="503237"/>
          </a:xfrm>
          <a:prstGeom prst="rect">
            <a:avLst/>
          </a:prstGeom>
          <a:noFill/>
          <a:ln w="9525" cap="flat">
            <a:noFill/>
            <a:round/>
            <a:headEnd/>
            <a:tailEnd/>
          </a:ln>
          <a:effectLst/>
        </p:spPr>
      </p:pic>
      <p:sp>
        <p:nvSpPr>
          <p:cNvPr id="26" name="ZoneTexte 25"/>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pic>
        <p:nvPicPr>
          <p:cNvPr id="10" name="Image 9"/>
          <p:cNvPicPr>
            <a:picLocks noChangeAspect="1"/>
          </p:cNvPicPr>
          <p:nvPr/>
        </p:nvPicPr>
        <p:blipFill>
          <a:blip r:embed="rId4"/>
          <a:stretch>
            <a:fillRect/>
          </a:stretch>
        </p:blipFill>
        <p:spPr>
          <a:xfrm>
            <a:off x="1242631" y="1679973"/>
            <a:ext cx="6330462" cy="1543414"/>
          </a:xfrm>
          <a:prstGeom prst="rect">
            <a:avLst/>
          </a:prstGeom>
        </p:spPr>
      </p:pic>
      <p:sp>
        <p:nvSpPr>
          <p:cNvPr id="22" name="ZoneTexte 21"/>
          <p:cNvSpPr txBox="1"/>
          <p:nvPr/>
        </p:nvSpPr>
        <p:spPr>
          <a:xfrm>
            <a:off x="830580" y="46335"/>
            <a:ext cx="6126480" cy="307777"/>
          </a:xfrm>
          <a:prstGeom prst="rect">
            <a:avLst/>
          </a:prstGeom>
          <a:noFill/>
        </p:spPr>
        <p:txBody>
          <a:bodyPr wrap="square" rtlCol="0">
            <a:spAutoFit/>
          </a:bodyPr>
          <a:lstStyle/>
          <a:p>
            <a:r>
              <a:rPr lang="fr-FR" sz="1400" b="1" dirty="0" smtClean="0">
                <a:solidFill>
                  <a:schemeClr val="bg1"/>
                </a:solidFill>
              </a:rPr>
              <a:t>Annexe: </a:t>
            </a:r>
            <a:r>
              <a:rPr lang="fr-FR" sz="1400" b="1" smtClean="0">
                <a:solidFill>
                  <a:schemeClr val="bg1"/>
                </a:solidFill>
              </a:rPr>
              <a:t>TcpHas</a:t>
            </a:r>
            <a:endParaRPr lang="fr-FR" sz="1400" b="1" dirty="0">
              <a:solidFill>
                <a:schemeClr val="bg1"/>
              </a:solidFill>
            </a:endParaRPr>
          </a:p>
        </p:txBody>
      </p:sp>
    </p:spTree>
    <p:extLst>
      <p:ext uri="{BB962C8B-B14F-4D97-AF65-F5344CB8AC3E}">
        <p14:creationId xmlns:p14="http://schemas.microsoft.com/office/powerpoint/2010/main" val="89692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3"/>
                                        </p:tgtEl>
                                      </p:cBhvr>
                                    </p:animEffect>
                                    <p:set>
                                      <p:cBhvr>
                                        <p:cTn id="7" dur="1" fill="hold">
                                          <p:stCondLst>
                                            <p:cond delay="19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25</a:t>
            </a:fld>
            <a:endParaRPr lang="fr-FR"/>
          </a:p>
        </p:txBody>
      </p:sp>
      <p:pic>
        <p:nvPicPr>
          <p:cNvPr id="6"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sp>
        <p:nvSpPr>
          <p:cNvPr id="10" name="Titre 1"/>
          <p:cNvSpPr>
            <a:spLocks noGrp="1"/>
          </p:cNvSpPr>
          <p:nvPr>
            <p:ph type="title"/>
          </p:nvPr>
        </p:nvSpPr>
        <p:spPr>
          <a:xfrm>
            <a:off x="457200" y="508000"/>
            <a:ext cx="8229600" cy="747713"/>
          </a:xfrm>
        </p:spPr>
        <p:txBody>
          <a:bodyPr/>
          <a:lstStyle/>
          <a:p>
            <a:r>
              <a:rPr lang="fr-FR" dirty="0" smtClean="0">
                <a:solidFill>
                  <a:srgbClr val="FF3300"/>
                </a:solidFill>
              </a:rPr>
              <a:t>3. </a:t>
            </a:r>
            <a:r>
              <a:rPr lang="fr-FR" dirty="0" err="1" smtClean="0"/>
              <a:t>Ssthresh</a:t>
            </a:r>
            <a:r>
              <a:rPr lang="fr-FR" dirty="0" smtClean="0"/>
              <a:t> modification</a:t>
            </a:r>
            <a:endParaRPr lang="fr-FR" dirty="0"/>
          </a:p>
        </p:txBody>
      </p:sp>
      <p:pic>
        <p:nvPicPr>
          <p:cNvPr id="9218" name="Picture 2"/>
          <p:cNvPicPr>
            <a:picLocks noChangeAspect="1" noChangeArrowheads="1"/>
          </p:cNvPicPr>
          <p:nvPr/>
        </p:nvPicPr>
        <p:blipFill>
          <a:blip r:embed="rId3"/>
          <a:srcRect/>
          <a:stretch>
            <a:fillRect/>
          </a:stretch>
        </p:blipFill>
        <p:spPr bwMode="auto">
          <a:xfrm>
            <a:off x="1529117" y="1105591"/>
            <a:ext cx="6018094" cy="384969"/>
          </a:xfrm>
          <a:prstGeom prst="rect">
            <a:avLst/>
          </a:prstGeom>
          <a:noFill/>
          <a:ln w="9525">
            <a:noFill/>
            <a:miter lim="800000"/>
            <a:headEnd/>
            <a:tailEnd/>
          </a:ln>
        </p:spPr>
      </p:pic>
      <p:sp>
        <p:nvSpPr>
          <p:cNvPr id="12" name="Rectangle 11"/>
          <p:cNvSpPr/>
          <p:nvPr/>
        </p:nvSpPr>
        <p:spPr>
          <a:xfrm>
            <a:off x="819421" y="6032483"/>
            <a:ext cx="7867379" cy="461665"/>
          </a:xfrm>
          <a:prstGeom prst="rect">
            <a:avLst/>
          </a:prstGeom>
        </p:spPr>
        <p:txBody>
          <a:bodyPr wrap="square">
            <a:spAutoFit/>
          </a:bodyPr>
          <a:lstStyle/>
          <a:p>
            <a:r>
              <a:rPr lang="en-US" sz="1200" dirty="0" smtClean="0">
                <a:solidFill>
                  <a:srgbClr val="FF3300"/>
                </a:solidFill>
              </a:rPr>
              <a:t>*</a:t>
            </a:r>
            <a:r>
              <a:rPr lang="en-US" sz="1200" dirty="0" smtClean="0"/>
              <a:t>GHOBADI, M., CHENG, Y., JAIN, A., AND MATHIS, M. Trickle: Rate limiting </a:t>
            </a:r>
            <a:r>
              <a:rPr lang="en-US" sz="1200" dirty="0" err="1" smtClean="0"/>
              <a:t>youtube</a:t>
            </a:r>
            <a:r>
              <a:rPr lang="en-US" sz="1200" dirty="0" smtClean="0"/>
              <a:t> video streaming. In </a:t>
            </a:r>
            <a:r>
              <a:rPr lang="en-US" sz="1200" dirty="0" err="1" smtClean="0"/>
              <a:t>Usenix</a:t>
            </a:r>
            <a:r>
              <a:rPr lang="en-US" sz="1200" dirty="0" smtClean="0"/>
              <a:t> Annual Technical Conference (2012), pp. 191–196</a:t>
            </a:r>
            <a:endParaRPr lang="fr-FR" sz="1200" dirty="0"/>
          </a:p>
        </p:txBody>
      </p:sp>
      <p:cxnSp>
        <p:nvCxnSpPr>
          <p:cNvPr id="14" name="Connecteur droit avec flèche 13"/>
          <p:cNvCxnSpPr/>
          <p:nvPr/>
        </p:nvCxnSpPr>
        <p:spPr>
          <a:xfrm flipV="1">
            <a:off x="7331406" y="1434048"/>
            <a:ext cx="0" cy="682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3988078" y="2035002"/>
            <a:ext cx="4852610" cy="369332"/>
          </a:xfrm>
          <a:prstGeom prst="rect">
            <a:avLst/>
          </a:prstGeom>
          <a:noFill/>
        </p:spPr>
        <p:txBody>
          <a:bodyPr wrap="none" rtlCol="0">
            <a:spAutoFit/>
          </a:bodyPr>
          <a:lstStyle/>
          <a:p>
            <a:r>
              <a:rPr lang="en-US" sz="1800" dirty="0" smtClean="0">
                <a:latin typeface="+mn-lt"/>
              </a:rPr>
              <a:t>Shaping rate </a:t>
            </a:r>
            <a:r>
              <a:rPr lang="en-US" sz="1800" dirty="0" smtClean="0">
                <a:solidFill>
                  <a:srgbClr val="FF3300"/>
                </a:solidFill>
                <a:latin typeface="+mn-lt"/>
              </a:rPr>
              <a:t>20% </a:t>
            </a:r>
            <a:r>
              <a:rPr lang="en-US" sz="1800" dirty="0" smtClean="0">
                <a:latin typeface="+mn-lt"/>
              </a:rPr>
              <a:t>higher than encoding rate </a:t>
            </a:r>
            <a:r>
              <a:rPr lang="fr-FR" sz="1800" dirty="0" smtClean="0">
                <a:solidFill>
                  <a:srgbClr val="FF3300"/>
                </a:solidFill>
                <a:latin typeface="+mn-lt"/>
              </a:rPr>
              <a:t>*</a:t>
            </a:r>
            <a:endParaRPr lang="fr-FR" sz="1800" dirty="0">
              <a:solidFill>
                <a:srgbClr val="FF3300"/>
              </a:solidFill>
              <a:latin typeface="+mn-lt"/>
            </a:endParaRPr>
          </a:p>
        </p:txBody>
      </p:sp>
      <p:cxnSp>
        <p:nvCxnSpPr>
          <p:cNvPr id="17" name="Connecteur droit avec flèche 16"/>
          <p:cNvCxnSpPr/>
          <p:nvPr/>
        </p:nvCxnSpPr>
        <p:spPr>
          <a:xfrm flipV="1">
            <a:off x="6206889" y="1447696"/>
            <a:ext cx="0" cy="3041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2570958" y="1704170"/>
            <a:ext cx="4724370" cy="369332"/>
          </a:xfrm>
          <a:prstGeom prst="rect">
            <a:avLst/>
          </a:prstGeom>
          <a:noFill/>
        </p:spPr>
        <p:txBody>
          <a:bodyPr wrap="none" rtlCol="0">
            <a:spAutoFit/>
          </a:bodyPr>
          <a:lstStyle/>
          <a:p>
            <a:r>
              <a:rPr lang="en-US" sz="1800" dirty="0" smtClean="0">
                <a:latin typeface="+mn-lt"/>
              </a:rPr>
              <a:t>Inspired from </a:t>
            </a:r>
            <a:r>
              <a:rPr lang="en-US" sz="1800" dirty="0" smtClean="0">
                <a:solidFill>
                  <a:srgbClr val="FF3300"/>
                </a:solidFill>
                <a:latin typeface="+mn-lt"/>
              </a:rPr>
              <a:t>adaptive decrease mechanism</a:t>
            </a:r>
            <a:endParaRPr lang="en-US" sz="1800" dirty="0">
              <a:solidFill>
                <a:srgbClr val="FF3300"/>
              </a:solidFill>
              <a:latin typeface="+mn-lt"/>
            </a:endParaRPr>
          </a:p>
        </p:txBody>
      </p:sp>
      <p:sp>
        <p:nvSpPr>
          <p:cNvPr id="26" name="Espace réservé du contenu 2"/>
          <p:cNvSpPr>
            <a:spLocks noGrp="1"/>
          </p:cNvSpPr>
          <p:nvPr>
            <p:ph sz="half" idx="1"/>
          </p:nvPr>
        </p:nvSpPr>
        <p:spPr>
          <a:xfrm>
            <a:off x="286603" y="2688610"/>
            <a:ext cx="8554085" cy="3138985"/>
          </a:xfrm>
        </p:spPr>
        <p:txBody>
          <a:bodyPr/>
          <a:lstStyle/>
          <a:p>
            <a:r>
              <a:rPr lang="fr-FR" dirty="0" err="1" smtClean="0"/>
              <a:t>Ssthresh</a:t>
            </a:r>
            <a:r>
              <a:rPr lang="fr-FR" dirty="0" smtClean="0"/>
              <a:t> </a:t>
            </a:r>
            <a:r>
              <a:rPr lang="fr-FR" dirty="0" err="1" smtClean="0"/>
              <a:t>updating</a:t>
            </a:r>
            <a:endParaRPr lang="fr-FR" dirty="0" smtClean="0"/>
          </a:p>
          <a:p>
            <a:pPr marL="914400" lvl="1" indent="-457200">
              <a:buFont typeface="+mj-lt"/>
              <a:buAutoNum type="romanLcPeriod"/>
            </a:pPr>
            <a:endParaRPr lang="fr-FR" dirty="0" smtClean="0">
              <a:solidFill>
                <a:prstClr val="black"/>
              </a:solidFill>
            </a:endParaRPr>
          </a:p>
          <a:p>
            <a:pPr marL="971550" lvl="1" indent="-514350">
              <a:buFont typeface="+mj-lt"/>
              <a:buAutoNum type="romanLcPeriod"/>
            </a:pPr>
            <a:r>
              <a:rPr lang="fr-FR" dirty="0" smtClean="0">
                <a:solidFill>
                  <a:prstClr val="black"/>
                </a:solidFill>
              </a:rPr>
              <a:t>Congestion </a:t>
            </a:r>
            <a:r>
              <a:rPr lang="fr-FR" dirty="0" err="1" smtClean="0">
                <a:solidFill>
                  <a:prstClr val="black"/>
                </a:solidFill>
              </a:rPr>
              <a:t>detection</a:t>
            </a:r>
            <a:r>
              <a:rPr lang="fr-FR" dirty="0" smtClean="0">
                <a:solidFill>
                  <a:prstClr val="black"/>
                </a:solidFill>
              </a:rPr>
              <a:t> </a:t>
            </a:r>
            <a:r>
              <a:rPr lang="en-US" sz="1800" dirty="0" smtClean="0">
                <a:solidFill>
                  <a:srgbClr val="FF3300"/>
                </a:solidFill>
              </a:rPr>
              <a:t>[inspired from adaptive decrease mechanism]</a:t>
            </a:r>
          </a:p>
          <a:p>
            <a:pPr marL="914400" lvl="1" indent="-457200">
              <a:buFont typeface="+mj-lt"/>
              <a:buAutoNum type="romanLcPeriod"/>
            </a:pPr>
            <a:endParaRPr lang="en-US" sz="1800" dirty="0" smtClean="0">
              <a:solidFill>
                <a:srgbClr val="FF3300"/>
              </a:solidFill>
            </a:endParaRPr>
          </a:p>
          <a:p>
            <a:pPr marL="914400" lvl="1" indent="-457200">
              <a:buFont typeface="+mj-lt"/>
              <a:buAutoNum type="romanLcPeriod"/>
            </a:pPr>
            <a:r>
              <a:rPr lang="en-US" sz="2000" dirty="0" smtClean="0">
                <a:solidFill>
                  <a:prstClr val="black"/>
                </a:solidFill>
              </a:rPr>
              <a:t>After            period </a:t>
            </a:r>
            <a:r>
              <a:rPr lang="en-US" sz="1800" dirty="0" smtClean="0">
                <a:solidFill>
                  <a:srgbClr val="FF3300"/>
                </a:solidFill>
              </a:rPr>
              <a:t>[and deactivation of congestion window validation]</a:t>
            </a:r>
          </a:p>
          <a:p>
            <a:pPr marL="914400" lvl="1" indent="-457200">
              <a:buFont typeface="+mj-lt"/>
              <a:buAutoNum type="romanLcPeriod"/>
            </a:pPr>
            <a:endParaRPr lang="en-US" sz="1800" dirty="0" smtClean="0">
              <a:solidFill>
                <a:srgbClr val="FF3300"/>
              </a:solidFill>
            </a:endParaRPr>
          </a:p>
          <a:p>
            <a:pPr marL="914400" lvl="1" indent="-457200">
              <a:buFont typeface="+mj-lt"/>
              <a:buAutoNum type="romanLcPeriod"/>
            </a:pPr>
            <a:r>
              <a:rPr lang="en-US" sz="2000" dirty="0" smtClean="0"/>
              <a:t>Initialization after connection establishment </a:t>
            </a:r>
            <a:r>
              <a:rPr lang="en-US" sz="1800" dirty="0" smtClean="0">
                <a:solidFill>
                  <a:srgbClr val="FF0000"/>
                </a:solidFill>
              </a:rPr>
              <a:t>[the highest quality level]</a:t>
            </a:r>
            <a:endParaRPr lang="en-US" sz="2000" dirty="0" smtClean="0">
              <a:solidFill>
                <a:srgbClr val="FF0000"/>
              </a:solidFill>
            </a:endParaRPr>
          </a:p>
          <a:p>
            <a:pPr marL="914400" lvl="1" indent="-457200">
              <a:buFont typeface="+mj-lt"/>
              <a:buAutoNum type="romanLcPeriod"/>
            </a:pPr>
            <a:endParaRPr lang="fr-FR" dirty="0" smtClean="0">
              <a:solidFill>
                <a:prstClr val="black"/>
              </a:solidFill>
            </a:endParaRPr>
          </a:p>
          <a:p>
            <a:endParaRPr lang="fr-FR" dirty="0" smtClean="0"/>
          </a:p>
        </p:txBody>
      </p:sp>
      <p:pic>
        <p:nvPicPr>
          <p:cNvPr id="9219" name="Picture 3"/>
          <p:cNvPicPr>
            <a:picLocks noChangeAspect="1" noChangeArrowheads="1"/>
          </p:cNvPicPr>
          <p:nvPr/>
        </p:nvPicPr>
        <p:blipFill>
          <a:blip r:embed="rId4"/>
          <a:srcRect/>
          <a:stretch>
            <a:fillRect/>
          </a:stretch>
        </p:blipFill>
        <p:spPr bwMode="auto">
          <a:xfrm>
            <a:off x="1915865" y="4261529"/>
            <a:ext cx="696037" cy="368490"/>
          </a:xfrm>
          <a:prstGeom prst="rect">
            <a:avLst/>
          </a:prstGeom>
          <a:noFill/>
          <a:ln w="9525">
            <a:noFill/>
            <a:miter lim="800000"/>
            <a:headEnd/>
            <a:tailEnd/>
          </a:ln>
        </p:spPr>
      </p:pic>
      <p:sp>
        <p:nvSpPr>
          <p:cNvPr id="28" name="Rectangle 27"/>
          <p:cNvSpPr/>
          <p:nvPr/>
        </p:nvSpPr>
        <p:spPr>
          <a:xfrm>
            <a:off x="286603" y="2688610"/>
            <a:ext cx="4145394" cy="457566"/>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9" name="Rectangle 28"/>
          <p:cNvSpPr/>
          <p:nvPr/>
        </p:nvSpPr>
        <p:spPr>
          <a:xfrm>
            <a:off x="830580" y="3557150"/>
            <a:ext cx="7856220" cy="457566"/>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0" name="Rectangle 29"/>
          <p:cNvSpPr/>
          <p:nvPr/>
        </p:nvSpPr>
        <p:spPr>
          <a:xfrm>
            <a:off x="830579" y="4205540"/>
            <a:ext cx="7725023" cy="457566"/>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1" name="Rectangle 30"/>
          <p:cNvSpPr/>
          <p:nvPr/>
        </p:nvSpPr>
        <p:spPr>
          <a:xfrm>
            <a:off x="830579" y="4915014"/>
            <a:ext cx="8010109" cy="457566"/>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2" name="Rectangle 31"/>
          <p:cNvSpPr/>
          <p:nvPr/>
        </p:nvSpPr>
        <p:spPr>
          <a:xfrm>
            <a:off x="2516366" y="1464753"/>
            <a:ext cx="4724370" cy="559615"/>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3" name="Rectangle 32"/>
          <p:cNvSpPr/>
          <p:nvPr/>
        </p:nvSpPr>
        <p:spPr>
          <a:xfrm>
            <a:off x="3988078" y="2073502"/>
            <a:ext cx="4698722" cy="457566"/>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4" name="Rectangle 33"/>
          <p:cNvSpPr/>
          <p:nvPr/>
        </p:nvSpPr>
        <p:spPr>
          <a:xfrm>
            <a:off x="7240736" y="1449615"/>
            <a:ext cx="756439" cy="666767"/>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2" name="Rectangle 21"/>
          <p:cNvSpPr/>
          <p:nvPr/>
        </p:nvSpPr>
        <p:spPr>
          <a:xfrm>
            <a:off x="819421" y="6022849"/>
            <a:ext cx="7357016" cy="457566"/>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27" name="Picture 111"/>
          <p:cNvPicPr>
            <a:picLocks noChangeAspect="1" noChangeArrowheads="1"/>
          </p:cNvPicPr>
          <p:nvPr/>
        </p:nvPicPr>
        <p:blipFill>
          <a:blip r:embed="rId5"/>
          <a:srcRect/>
          <a:stretch>
            <a:fillRect/>
          </a:stretch>
        </p:blipFill>
        <p:spPr bwMode="auto">
          <a:xfrm>
            <a:off x="6349568" y="85302"/>
            <a:ext cx="1079500" cy="503237"/>
          </a:xfrm>
          <a:prstGeom prst="rect">
            <a:avLst/>
          </a:prstGeom>
          <a:noFill/>
          <a:ln w="9525" cap="flat">
            <a:noFill/>
            <a:round/>
            <a:headEnd/>
            <a:tailEnd/>
          </a:ln>
          <a:effectLst/>
        </p:spPr>
      </p:pic>
      <p:sp>
        <p:nvSpPr>
          <p:cNvPr id="35" name="ZoneTexte 34"/>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
        <p:nvSpPr>
          <p:cNvPr id="24" name="ZoneTexte 23"/>
          <p:cNvSpPr txBox="1"/>
          <p:nvPr/>
        </p:nvSpPr>
        <p:spPr>
          <a:xfrm>
            <a:off x="830580" y="46335"/>
            <a:ext cx="6126480" cy="307777"/>
          </a:xfrm>
          <a:prstGeom prst="rect">
            <a:avLst/>
          </a:prstGeom>
          <a:noFill/>
        </p:spPr>
        <p:txBody>
          <a:bodyPr wrap="square" rtlCol="0">
            <a:spAutoFit/>
          </a:bodyPr>
          <a:lstStyle/>
          <a:p>
            <a:r>
              <a:rPr lang="fr-FR" sz="1400" b="1" dirty="0" smtClean="0">
                <a:solidFill>
                  <a:schemeClr val="bg1"/>
                </a:solidFill>
              </a:rPr>
              <a:t>Annexe: </a:t>
            </a:r>
            <a:r>
              <a:rPr lang="fr-FR" sz="1400" b="1" smtClean="0">
                <a:solidFill>
                  <a:schemeClr val="bg1"/>
                </a:solidFill>
              </a:rPr>
              <a:t>TcpHas</a:t>
            </a:r>
            <a:endParaRPr lang="fr-FR" sz="1400" b="1" dirty="0">
              <a:solidFill>
                <a:schemeClr val="bg1"/>
              </a:solidFill>
            </a:endParaRPr>
          </a:p>
        </p:txBody>
      </p:sp>
    </p:spTree>
    <p:extLst>
      <p:ext uri="{BB962C8B-B14F-4D97-AF65-F5344CB8AC3E}">
        <p14:creationId xmlns:p14="http://schemas.microsoft.com/office/powerpoint/2010/main" val="45584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2"/>
                                        </p:tgtEl>
                                      </p:cBhvr>
                                    </p:animEffect>
                                    <p:set>
                                      <p:cBhvr>
                                        <p:cTn id="7" dur="1" fill="hold">
                                          <p:stCondLst>
                                            <p:cond delay="19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3"/>
                                        </p:tgtEl>
                                      </p:cBhvr>
                                    </p:animEffect>
                                    <p:set>
                                      <p:cBhvr>
                                        <p:cTn id="12" dur="1" fill="hold">
                                          <p:stCondLst>
                                            <p:cond delay="1999"/>
                                          </p:stCondLst>
                                        </p:cTn>
                                        <p:tgtEl>
                                          <p:spTgt spid="3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34"/>
                                        </p:tgtEl>
                                      </p:cBhvr>
                                    </p:animEffect>
                                    <p:set>
                                      <p:cBhvr>
                                        <p:cTn id="15" dur="1" fill="hold">
                                          <p:stCondLst>
                                            <p:cond delay="1999"/>
                                          </p:stCondLst>
                                        </p:cTn>
                                        <p:tgtEl>
                                          <p:spTgt spid="3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22"/>
                                        </p:tgtEl>
                                      </p:cBhvr>
                                    </p:animEffect>
                                    <p:set>
                                      <p:cBhvr>
                                        <p:cTn id="18" dur="1" fill="hold">
                                          <p:stCondLst>
                                            <p:cond delay="1999"/>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2000"/>
                                        <p:tgtEl>
                                          <p:spTgt spid="28"/>
                                        </p:tgtEl>
                                      </p:cBhvr>
                                    </p:animEffect>
                                    <p:set>
                                      <p:cBhvr>
                                        <p:cTn id="23" dur="1" fill="hold">
                                          <p:stCondLst>
                                            <p:cond delay="1999"/>
                                          </p:stCondLst>
                                        </p:cTn>
                                        <p:tgtEl>
                                          <p:spTgt spid="2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29"/>
                                        </p:tgtEl>
                                      </p:cBhvr>
                                    </p:animEffect>
                                    <p:set>
                                      <p:cBhvr>
                                        <p:cTn id="28" dur="1" fill="hold">
                                          <p:stCondLst>
                                            <p:cond delay="1999"/>
                                          </p:stCondLst>
                                        </p:cTn>
                                        <p:tgtEl>
                                          <p:spTgt spid="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2000"/>
                                        <p:tgtEl>
                                          <p:spTgt spid="30"/>
                                        </p:tgtEl>
                                      </p:cBhvr>
                                    </p:animEffect>
                                    <p:set>
                                      <p:cBhvr>
                                        <p:cTn id="33" dur="1" fill="hold">
                                          <p:stCondLst>
                                            <p:cond delay="1999"/>
                                          </p:stCondLst>
                                        </p:cTn>
                                        <p:tgtEl>
                                          <p:spTgt spid="3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31"/>
                                        </p:tgtEl>
                                      </p:cBhvr>
                                    </p:animEffect>
                                    <p:set>
                                      <p:cBhvr>
                                        <p:cTn id="38" dur="1" fill="hold">
                                          <p:stCondLst>
                                            <p:cond delay="1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6600"/>
                </a:solidFill>
              </a:rPr>
              <a:t>4. </a:t>
            </a:r>
            <a:r>
              <a:rPr lang="fr-FR" dirty="0" err="1" smtClean="0"/>
              <a:t>Cwnd</a:t>
            </a:r>
            <a:r>
              <a:rPr lang="fr-FR" dirty="0" smtClean="0"/>
              <a:t> modification</a:t>
            </a:r>
            <a:endParaRPr lang="fr-FR" dirty="0"/>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26</a:t>
            </a:fld>
            <a:endParaRPr lang="fr-FR"/>
          </a:p>
        </p:txBody>
      </p:sp>
      <p:pic>
        <p:nvPicPr>
          <p:cNvPr id="6"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pic>
        <p:nvPicPr>
          <p:cNvPr id="10242" name="Picture 2"/>
          <p:cNvPicPr>
            <a:picLocks noChangeAspect="1" noChangeArrowheads="1"/>
          </p:cNvPicPr>
          <p:nvPr/>
        </p:nvPicPr>
        <p:blipFill>
          <a:blip r:embed="rId3"/>
          <a:srcRect/>
          <a:stretch>
            <a:fillRect/>
          </a:stretch>
        </p:blipFill>
        <p:spPr bwMode="auto">
          <a:xfrm>
            <a:off x="950310" y="2080572"/>
            <a:ext cx="6933850" cy="1781744"/>
          </a:xfrm>
          <a:prstGeom prst="rect">
            <a:avLst/>
          </a:prstGeom>
          <a:noFill/>
          <a:ln w="9525">
            <a:noFill/>
            <a:miter lim="800000"/>
            <a:headEnd/>
            <a:tailEnd/>
          </a:ln>
        </p:spPr>
      </p:pic>
      <p:pic>
        <p:nvPicPr>
          <p:cNvPr id="10243" name="Picture 3"/>
          <p:cNvPicPr>
            <a:picLocks noChangeAspect="1" noChangeArrowheads="1"/>
          </p:cNvPicPr>
          <p:nvPr/>
        </p:nvPicPr>
        <p:blipFill>
          <a:blip r:embed="rId4"/>
          <a:srcRect/>
          <a:stretch>
            <a:fillRect/>
          </a:stretch>
        </p:blipFill>
        <p:spPr bwMode="auto">
          <a:xfrm>
            <a:off x="1951622" y="4039016"/>
            <a:ext cx="5075830" cy="595791"/>
          </a:xfrm>
          <a:prstGeom prst="rect">
            <a:avLst/>
          </a:prstGeom>
          <a:noFill/>
          <a:ln w="9525">
            <a:noFill/>
            <a:miter lim="800000"/>
            <a:headEnd/>
            <a:tailEnd/>
          </a:ln>
        </p:spPr>
      </p:pic>
      <p:pic>
        <p:nvPicPr>
          <p:cNvPr id="10244" name="Picture 4"/>
          <p:cNvPicPr>
            <a:picLocks noChangeAspect="1" noChangeArrowheads="1"/>
          </p:cNvPicPr>
          <p:nvPr/>
        </p:nvPicPr>
        <p:blipFill>
          <a:blip r:embed="rId5"/>
          <a:srcRect/>
          <a:stretch>
            <a:fillRect/>
          </a:stretch>
        </p:blipFill>
        <p:spPr bwMode="auto">
          <a:xfrm>
            <a:off x="3392030" y="4804020"/>
            <a:ext cx="1875999" cy="268817"/>
          </a:xfrm>
          <a:prstGeom prst="rect">
            <a:avLst/>
          </a:prstGeom>
          <a:noFill/>
          <a:ln w="9525">
            <a:noFill/>
            <a:miter lim="800000"/>
            <a:headEnd/>
            <a:tailEnd/>
          </a:ln>
        </p:spPr>
      </p:pic>
      <p:sp>
        <p:nvSpPr>
          <p:cNvPr id="17" name="Rectangle 16"/>
          <p:cNvSpPr/>
          <p:nvPr/>
        </p:nvSpPr>
        <p:spPr>
          <a:xfrm>
            <a:off x="928388" y="1680317"/>
            <a:ext cx="7121501" cy="2386835"/>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18" name="Rectangle 17"/>
          <p:cNvSpPr/>
          <p:nvPr/>
        </p:nvSpPr>
        <p:spPr>
          <a:xfrm>
            <a:off x="1951622" y="4039016"/>
            <a:ext cx="5294770" cy="1033821"/>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9" name="Rectangle 18"/>
          <p:cNvSpPr/>
          <p:nvPr/>
        </p:nvSpPr>
        <p:spPr>
          <a:xfrm>
            <a:off x="928388" y="2076109"/>
            <a:ext cx="7241230" cy="719634"/>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solidFill>
                <a:srgbClr val="00B050"/>
              </a:solidFill>
            </a:endParaRPr>
          </a:p>
        </p:txBody>
      </p:sp>
      <p:sp>
        <p:nvSpPr>
          <p:cNvPr id="20" name="Rectangle 19"/>
          <p:cNvSpPr/>
          <p:nvPr/>
        </p:nvSpPr>
        <p:spPr>
          <a:xfrm>
            <a:off x="967060" y="3389023"/>
            <a:ext cx="7202558" cy="619054"/>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cxnSp>
        <p:nvCxnSpPr>
          <p:cNvPr id="13" name="Forme 31"/>
          <p:cNvCxnSpPr/>
          <p:nvPr/>
        </p:nvCxnSpPr>
        <p:spPr>
          <a:xfrm rot="10800000" flipV="1">
            <a:off x="1951622" y="3360550"/>
            <a:ext cx="3649610" cy="1047802"/>
          </a:xfrm>
          <a:prstGeom prst="bentConnector3">
            <a:avLst>
              <a:gd name="adj1" fmla="val 106264"/>
            </a:avLst>
          </a:prstGeom>
          <a:ln>
            <a:solidFill>
              <a:srgbClr val="FF33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950310" y="1187473"/>
            <a:ext cx="7121501" cy="461665"/>
          </a:xfrm>
          <a:prstGeom prst="rect">
            <a:avLst/>
          </a:prstGeom>
          <a:noFill/>
        </p:spPr>
        <p:txBody>
          <a:bodyPr wrap="none" rtlCol="0">
            <a:spAutoFit/>
          </a:bodyPr>
          <a:lstStyle/>
          <a:p>
            <a:r>
              <a:rPr lang="fr-FR" dirty="0" err="1" smtClean="0">
                <a:solidFill>
                  <a:srgbClr val="FF3300"/>
                </a:solidFill>
                <a:latin typeface="+mn-lt"/>
              </a:rPr>
              <a:t>Traffic</a:t>
            </a:r>
            <a:r>
              <a:rPr lang="fr-FR" dirty="0" smtClean="0">
                <a:solidFill>
                  <a:srgbClr val="FF3300"/>
                </a:solidFill>
                <a:latin typeface="+mn-lt"/>
              </a:rPr>
              <a:t> </a:t>
            </a:r>
            <a:r>
              <a:rPr lang="fr-FR" dirty="0" err="1" smtClean="0">
                <a:solidFill>
                  <a:srgbClr val="FF3300"/>
                </a:solidFill>
                <a:latin typeface="+mn-lt"/>
              </a:rPr>
              <a:t>shaping</a:t>
            </a:r>
            <a:r>
              <a:rPr lang="fr-FR" dirty="0" smtClean="0">
                <a:solidFill>
                  <a:srgbClr val="FF3300"/>
                </a:solidFill>
                <a:latin typeface="+mn-lt"/>
              </a:rPr>
              <a:t> </a:t>
            </a:r>
            <a:r>
              <a:rPr lang="fr-FR" dirty="0" err="1" smtClean="0">
                <a:solidFill>
                  <a:srgbClr val="FF3300"/>
                </a:solidFill>
                <a:latin typeface="+mn-lt"/>
              </a:rPr>
              <a:t>during</a:t>
            </a:r>
            <a:r>
              <a:rPr lang="fr-FR" dirty="0" smtClean="0">
                <a:solidFill>
                  <a:srgbClr val="FF3300"/>
                </a:solidFill>
                <a:latin typeface="+mn-lt"/>
              </a:rPr>
              <a:t> congestion </a:t>
            </a:r>
            <a:r>
              <a:rPr lang="fr-FR" dirty="0" err="1" smtClean="0">
                <a:solidFill>
                  <a:srgbClr val="FF3300"/>
                </a:solidFill>
                <a:latin typeface="+mn-lt"/>
              </a:rPr>
              <a:t>avoidance</a:t>
            </a:r>
            <a:r>
              <a:rPr lang="fr-FR" dirty="0" smtClean="0">
                <a:solidFill>
                  <a:srgbClr val="FF3300"/>
                </a:solidFill>
                <a:latin typeface="+mn-lt"/>
              </a:rPr>
              <a:t> phase</a:t>
            </a:r>
            <a:endParaRPr lang="fr-FR" dirty="0">
              <a:solidFill>
                <a:srgbClr val="FF3300"/>
              </a:solidFill>
              <a:latin typeface="+mn-lt"/>
            </a:endParaRPr>
          </a:p>
        </p:txBody>
      </p:sp>
      <p:sp>
        <p:nvSpPr>
          <p:cNvPr id="31" name="Rectangle 30"/>
          <p:cNvSpPr/>
          <p:nvPr/>
        </p:nvSpPr>
        <p:spPr>
          <a:xfrm>
            <a:off x="2757488" y="2910688"/>
            <a:ext cx="2700337" cy="378422"/>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p:nvSpPr>
        <p:spPr>
          <a:xfrm>
            <a:off x="6533991" y="2910688"/>
            <a:ext cx="493461" cy="378422"/>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4" name="Connecteur droit avec flèche 33"/>
          <p:cNvCxnSpPr/>
          <p:nvPr/>
        </p:nvCxnSpPr>
        <p:spPr>
          <a:xfrm flipV="1">
            <a:off x="4500563" y="2101038"/>
            <a:ext cx="1100669" cy="80965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endCxn id="39" idx="2"/>
          </p:cNvCxnSpPr>
          <p:nvPr/>
        </p:nvCxnSpPr>
        <p:spPr>
          <a:xfrm flipH="1" flipV="1">
            <a:off x="5918796" y="2101038"/>
            <a:ext cx="1038266" cy="80965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880531" y="1639373"/>
            <a:ext cx="2076529" cy="461665"/>
          </a:xfrm>
          <a:prstGeom prst="rect">
            <a:avLst/>
          </a:prstGeom>
        </p:spPr>
        <p:txBody>
          <a:bodyPr wrap="none">
            <a:spAutoFit/>
          </a:bodyPr>
          <a:lstStyle/>
          <a:p>
            <a:pPr algn="ctr"/>
            <a:r>
              <a:rPr lang="fr-FR" dirty="0" err="1" smtClean="0">
                <a:solidFill>
                  <a:srgbClr val="00B050"/>
                </a:solidFill>
              </a:rPr>
              <a:t>Shaping</a:t>
            </a:r>
            <a:r>
              <a:rPr lang="fr-FR" dirty="0" smtClean="0">
                <a:solidFill>
                  <a:srgbClr val="00B050"/>
                </a:solidFill>
              </a:rPr>
              <a:t> </a:t>
            </a:r>
            <a:r>
              <a:rPr lang="fr-FR" dirty="0" err="1" smtClean="0">
                <a:solidFill>
                  <a:srgbClr val="00B050"/>
                </a:solidFill>
              </a:rPr>
              <a:t>bitrate</a:t>
            </a:r>
            <a:endParaRPr lang="fr-FR" dirty="0">
              <a:solidFill>
                <a:srgbClr val="00B050"/>
              </a:solidFill>
            </a:endParaRPr>
          </a:p>
        </p:txBody>
      </p:sp>
      <p:sp>
        <p:nvSpPr>
          <p:cNvPr id="40" name="Rectangle 39"/>
          <p:cNvSpPr/>
          <p:nvPr/>
        </p:nvSpPr>
        <p:spPr>
          <a:xfrm>
            <a:off x="5601232" y="2782095"/>
            <a:ext cx="780275" cy="661187"/>
          </a:xfrm>
          <a:prstGeom prst="rect">
            <a:avLst/>
          </a:prstGeom>
          <a:noFill/>
          <a:ln w="28575">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ZoneTexte 43"/>
          <p:cNvSpPr txBox="1"/>
          <p:nvPr/>
        </p:nvSpPr>
        <p:spPr>
          <a:xfrm>
            <a:off x="2213524" y="5275483"/>
            <a:ext cx="5953823" cy="830997"/>
          </a:xfrm>
          <a:prstGeom prst="rect">
            <a:avLst/>
          </a:prstGeom>
          <a:noFill/>
        </p:spPr>
        <p:txBody>
          <a:bodyPr wrap="square" rtlCol="0">
            <a:spAutoFit/>
          </a:bodyPr>
          <a:lstStyle/>
          <a:p>
            <a:pPr>
              <a:buFont typeface="Wingdings" pitchFamily="2" charset="2"/>
              <a:buChar char="Ø"/>
            </a:pPr>
            <a:r>
              <a:rPr lang="fr-FR" dirty="0" err="1" smtClean="0">
                <a:solidFill>
                  <a:srgbClr val="FF3300"/>
                </a:solidFill>
              </a:rPr>
              <a:t>Taking</a:t>
            </a:r>
            <a:r>
              <a:rPr lang="fr-FR" dirty="0" smtClean="0">
                <a:solidFill>
                  <a:srgbClr val="FF3300"/>
                </a:solidFill>
              </a:rPr>
              <a:t> </a:t>
            </a:r>
            <a:r>
              <a:rPr lang="fr-FR" dirty="0" err="1" smtClean="0">
                <a:solidFill>
                  <a:srgbClr val="FF3300"/>
                </a:solidFill>
              </a:rPr>
              <a:t>into</a:t>
            </a:r>
            <a:r>
              <a:rPr lang="fr-FR" dirty="0" smtClean="0">
                <a:solidFill>
                  <a:srgbClr val="FF3300"/>
                </a:solidFill>
              </a:rPr>
              <a:t> </a:t>
            </a:r>
            <a:r>
              <a:rPr lang="fr-FR" dirty="0" err="1" smtClean="0">
                <a:solidFill>
                  <a:srgbClr val="FF3300"/>
                </a:solidFill>
              </a:rPr>
              <a:t>account</a:t>
            </a:r>
            <a:r>
              <a:rPr lang="fr-FR" dirty="0" smtClean="0">
                <a:solidFill>
                  <a:srgbClr val="FF3300"/>
                </a:solidFill>
              </a:rPr>
              <a:t> RTT </a:t>
            </a:r>
            <a:r>
              <a:rPr lang="fr-FR" dirty="0" err="1" smtClean="0">
                <a:solidFill>
                  <a:srgbClr val="FF3300"/>
                </a:solidFill>
              </a:rPr>
              <a:t>increase</a:t>
            </a:r>
            <a:endParaRPr lang="fr-FR" dirty="0" smtClean="0">
              <a:solidFill>
                <a:srgbClr val="FF3300"/>
              </a:solidFill>
            </a:endParaRPr>
          </a:p>
          <a:p>
            <a:pPr>
              <a:buFont typeface="Wingdings" pitchFamily="2" charset="2"/>
              <a:buChar char="Ø"/>
            </a:pPr>
            <a:r>
              <a:rPr lang="fr-FR" dirty="0" err="1" smtClean="0">
                <a:solidFill>
                  <a:srgbClr val="FF3300"/>
                </a:solidFill>
              </a:rPr>
              <a:t>Mitigating</a:t>
            </a:r>
            <a:r>
              <a:rPr lang="fr-FR" dirty="0" smtClean="0">
                <a:solidFill>
                  <a:srgbClr val="FF3300"/>
                </a:solidFill>
              </a:rPr>
              <a:t> RTT fluctuation</a:t>
            </a:r>
            <a:endParaRPr lang="fr-FR" dirty="0">
              <a:solidFill>
                <a:srgbClr val="FF3300"/>
              </a:solidFill>
            </a:endParaRPr>
          </a:p>
        </p:txBody>
      </p:sp>
      <p:sp>
        <p:nvSpPr>
          <p:cNvPr id="45" name="Rectangle 44"/>
          <p:cNvSpPr/>
          <p:nvPr/>
        </p:nvSpPr>
        <p:spPr>
          <a:xfrm>
            <a:off x="2021611" y="5275483"/>
            <a:ext cx="5717839" cy="756373"/>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26" name="Picture 111"/>
          <p:cNvPicPr>
            <a:picLocks noChangeAspect="1" noChangeArrowheads="1"/>
          </p:cNvPicPr>
          <p:nvPr/>
        </p:nvPicPr>
        <p:blipFill>
          <a:blip r:embed="rId6"/>
          <a:srcRect/>
          <a:stretch>
            <a:fillRect/>
          </a:stretch>
        </p:blipFill>
        <p:spPr bwMode="auto">
          <a:xfrm>
            <a:off x="6349568" y="85302"/>
            <a:ext cx="1079500" cy="503237"/>
          </a:xfrm>
          <a:prstGeom prst="rect">
            <a:avLst/>
          </a:prstGeom>
          <a:noFill/>
          <a:ln w="9525" cap="flat">
            <a:noFill/>
            <a:round/>
            <a:headEnd/>
            <a:tailEnd/>
          </a:ln>
          <a:effectLst/>
        </p:spPr>
      </p:pic>
      <p:sp>
        <p:nvSpPr>
          <p:cNvPr id="27" name="ZoneTexte 26"/>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
        <p:nvSpPr>
          <p:cNvPr id="28" name="ZoneTexte 27"/>
          <p:cNvSpPr txBox="1"/>
          <p:nvPr/>
        </p:nvSpPr>
        <p:spPr>
          <a:xfrm>
            <a:off x="830580" y="46335"/>
            <a:ext cx="6126480" cy="307777"/>
          </a:xfrm>
          <a:prstGeom prst="rect">
            <a:avLst/>
          </a:prstGeom>
          <a:noFill/>
        </p:spPr>
        <p:txBody>
          <a:bodyPr wrap="square" rtlCol="0">
            <a:spAutoFit/>
          </a:bodyPr>
          <a:lstStyle/>
          <a:p>
            <a:r>
              <a:rPr lang="fr-FR" sz="1400" b="1" dirty="0" smtClean="0">
                <a:solidFill>
                  <a:schemeClr val="bg1"/>
                </a:solidFill>
              </a:rPr>
              <a:t>Annexe: </a:t>
            </a:r>
            <a:r>
              <a:rPr lang="fr-FR" sz="1400" b="1" smtClean="0">
                <a:solidFill>
                  <a:schemeClr val="bg1"/>
                </a:solidFill>
              </a:rPr>
              <a:t>TcpHas</a:t>
            </a:r>
            <a:endParaRPr lang="fr-FR" sz="1400" b="1" dirty="0">
              <a:solidFill>
                <a:schemeClr val="bg1"/>
              </a:solidFill>
            </a:endParaRPr>
          </a:p>
        </p:txBody>
      </p:sp>
    </p:spTree>
    <p:extLst>
      <p:ext uri="{BB962C8B-B14F-4D97-AF65-F5344CB8AC3E}">
        <p14:creationId xmlns:p14="http://schemas.microsoft.com/office/powerpoint/2010/main" val="82738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0" presetClass="exit" presetSubtype="0" fill="hold" grpId="0" nodeType="withEffect">
                                  <p:stCondLst>
                                    <p:cond delay="0"/>
                                  </p:stCondLst>
                                  <p:childTnLst>
                                    <p:animEffect transition="out" filter="fade">
                                      <p:cBhvr>
                                        <p:cTn id="35" dur="2000"/>
                                        <p:tgtEl>
                                          <p:spTgt spid="18"/>
                                        </p:tgtEl>
                                      </p:cBhvr>
                                    </p:animEffect>
                                    <p:set>
                                      <p:cBhvr>
                                        <p:cTn id="36" dur="1" fill="hold">
                                          <p:stCondLst>
                                            <p:cond delay="1999"/>
                                          </p:stCondLst>
                                        </p:cTn>
                                        <p:tgtEl>
                                          <p:spTgt spid="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45"/>
                                        </p:tgtEl>
                                      </p:cBhvr>
                                    </p:animEffect>
                                    <p:set>
                                      <p:cBhvr>
                                        <p:cTn id="41" dur="1" fill="hold">
                                          <p:stCondLst>
                                            <p:cond delay="19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12" grpId="0"/>
      <p:bldP spid="31" grpId="0" animBg="1"/>
      <p:bldP spid="32" grpId="0" animBg="1"/>
      <p:bldP spid="39" grpId="0"/>
      <p:bldP spid="40" grpId="0" animBg="1"/>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27</a:t>
            </a:fld>
            <a:endParaRPr lang="fr-FR"/>
          </a:p>
        </p:txBody>
      </p:sp>
      <p:pic>
        <p:nvPicPr>
          <p:cNvPr id="2052" name="Picture 4"/>
          <p:cNvPicPr>
            <a:picLocks noChangeAspect="1" noChangeArrowheads="1"/>
          </p:cNvPicPr>
          <p:nvPr/>
        </p:nvPicPr>
        <p:blipFill>
          <a:blip r:embed="rId2"/>
          <a:srcRect/>
          <a:stretch>
            <a:fillRect/>
          </a:stretch>
        </p:blipFill>
        <p:spPr bwMode="auto">
          <a:xfrm>
            <a:off x="2465670" y="1629519"/>
            <a:ext cx="4057598" cy="631639"/>
          </a:xfrm>
          <a:prstGeom prst="rect">
            <a:avLst/>
          </a:prstGeom>
          <a:noFill/>
          <a:ln w="28575">
            <a:solidFill>
              <a:schemeClr val="tx1"/>
            </a:solidFill>
            <a:miter lim="800000"/>
            <a:headEnd/>
            <a:tailEnd/>
          </a:ln>
        </p:spPr>
      </p:pic>
      <p:pic>
        <p:nvPicPr>
          <p:cNvPr id="8" name="Picture 3"/>
          <p:cNvPicPr>
            <a:picLocks noChangeAspect="1" noChangeArrowheads="1"/>
          </p:cNvPicPr>
          <p:nvPr/>
        </p:nvPicPr>
        <p:blipFill>
          <a:blip r:embed="rId3"/>
          <a:srcRect/>
          <a:stretch>
            <a:fillRect/>
          </a:stretch>
        </p:blipFill>
        <p:spPr bwMode="auto">
          <a:xfrm>
            <a:off x="4494469" y="4675432"/>
            <a:ext cx="4463414" cy="1515970"/>
          </a:xfrm>
          <a:prstGeom prst="rect">
            <a:avLst/>
          </a:prstGeom>
          <a:noFill/>
          <a:ln w="9525">
            <a:noFill/>
            <a:miter lim="800000"/>
            <a:headEnd/>
            <a:tailEnd/>
          </a:ln>
        </p:spPr>
      </p:pic>
      <p:sp>
        <p:nvSpPr>
          <p:cNvPr id="11" name="ZoneTexte 10"/>
          <p:cNvSpPr txBox="1"/>
          <p:nvPr/>
        </p:nvSpPr>
        <p:spPr>
          <a:xfrm>
            <a:off x="7258652" y="5605684"/>
            <a:ext cx="406401" cy="246221"/>
          </a:xfrm>
          <a:prstGeom prst="rect">
            <a:avLst/>
          </a:prstGeom>
          <a:solidFill>
            <a:schemeClr val="bg1"/>
          </a:solidFill>
        </p:spPr>
        <p:txBody>
          <a:bodyPr wrap="square" rtlCol="0">
            <a:spAutoFit/>
          </a:bodyPr>
          <a:lstStyle/>
          <a:p>
            <a:r>
              <a:rPr lang="fr-FR" sz="1000" dirty="0" smtClean="0"/>
              <a:t>        </a:t>
            </a:r>
            <a:endParaRPr lang="fr-FR" sz="1000" dirty="0"/>
          </a:p>
        </p:txBody>
      </p:sp>
      <p:sp>
        <p:nvSpPr>
          <p:cNvPr id="13" name="ZoneTexte 12"/>
          <p:cNvSpPr txBox="1"/>
          <p:nvPr/>
        </p:nvSpPr>
        <p:spPr>
          <a:xfrm>
            <a:off x="8431468" y="5603169"/>
            <a:ext cx="406401" cy="246221"/>
          </a:xfrm>
          <a:prstGeom prst="rect">
            <a:avLst/>
          </a:prstGeom>
          <a:solidFill>
            <a:schemeClr val="bg1"/>
          </a:solidFill>
        </p:spPr>
        <p:txBody>
          <a:bodyPr wrap="square" rtlCol="0">
            <a:spAutoFit/>
          </a:bodyPr>
          <a:lstStyle/>
          <a:p>
            <a:r>
              <a:rPr lang="fr-FR" sz="1000" dirty="0" smtClean="0"/>
              <a:t>        </a:t>
            </a:r>
            <a:endParaRPr lang="fr-FR" sz="1000" dirty="0"/>
          </a:p>
        </p:txBody>
      </p:sp>
      <p:sp>
        <p:nvSpPr>
          <p:cNvPr id="14" name="ZoneTexte 13"/>
          <p:cNvSpPr txBox="1"/>
          <p:nvPr/>
        </p:nvSpPr>
        <p:spPr>
          <a:xfrm>
            <a:off x="7247606" y="5897475"/>
            <a:ext cx="406401" cy="246221"/>
          </a:xfrm>
          <a:prstGeom prst="rect">
            <a:avLst/>
          </a:prstGeom>
          <a:solidFill>
            <a:schemeClr val="bg1"/>
          </a:solidFill>
        </p:spPr>
        <p:txBody>
          <a:bodyPr wrap="square" rtlCol="0">
            <a:spAutoFit/>
          </a:bodyPr>
          <a:lstStyle/>
          <a:p>
            <a:r>
              <a:rPr lang="fr-FR" sz="1000" dirty="0" smtClean="0"/>
              <a:t>        </a:t>
            </a:r>
            <a:endParaRPr lang="fr-FR" sz="1000" dirty="0"/>
          </a:p>
        </p:txBody>
      </p:sp>
      <p:sp>
        <p:nvSpPr>
          <p:cNvPr id="15" name="ZoneTexte 14"/>
          <p:cNvSpPr txBox="1"/>
          <p:nvPr/>
        </p:nvSpPr>
        <p:spPr>
          <a:xfrm>
            <a:off x="7773703" y="5898806"/>
            <a:ext cx="406401" cy="246221"/>
          </a:xfrm>
          <a:prstGeom prst="rect">
            <a:avLst/>
          </a:prstGeom>
          <a:solidFill>
            <a:schemeClr val="bg1"/>
          </a:solidFill>
        </p:spPr>
        <p:txBody>
          <a:bodyPr wrap="square" rtlCol="0">
            <a:spAutoFit/>
          </a:bodyPr>
          <a:lstStyle/>
          <a:p>
            <a:r>
              <a:rPr lang="fr-FR" sz="1000" dirty="0" smtClean="0"/>
              <a:t>        </a:t>
            </a:r>
            <a:endParaRPr lang="fr-FR" sz="1000" dirty="0"/>
          </a:p>
        </p:txBody>
      </p:sp>
      <p:sp>
        <p:nvSpPr>
          <p:cNvPr id="16" name="ZoneTexte 15"/>
          <p:cNvSpPr txBox="1"/>
          <p:nvPr/>
        </p:nvSpPr>
        <p:spPr>
          <a:xfrm>
            <a:off x="8431468" y="5894960"/>
            <a:ext cx="406401" cy="246221"/>
          </a:xfrm>
          <a:prstGeom prst="rect">
            <a:avLst/>
          </a:prstGeom>
          <a:solidFill>
            <a:schemeClr val="bg1"/>
          </a:solidFill>
        </p:spPr>
        <p:txBody>
          <a:bodyPr wrap="square" rtlCol="0">
            <a:spAutoFit/>
          </a:bodyPr>
          <a:lstStyle/>
          <a:p>
            <a:r>
              <a:rPr lang="fr-FR" sz="1000" dirty="0" smtClean="0"/>
              <a:t>        </a:t>
            </a:r>
            <a:endParaRPr lang="fr-FR" sz="1000" dirty="0"/>
          </a:p>
        </p:txBody>
      </p:sp>
      <p:sp>
        <p:nvSpPr>
          <p:cNvPr id="10" name="ZoneTexte 9"/>
          <p:cNvSpPr txBox="1"/>
          <p:nvPr/>
        </p:nvSpPr>
        <p:spPr>
          <a:xfrm>
            <a:off x="7207851" y="5565845"/>
            <a:ext cx="498855" cy="307777"/>
          </a:xfrm>
          <a:prstGeom prst="rect">
            <a:avLst/>
          </a:prstGeom>
          <a:noFill/>
        </p:spPr>
        <p:txBody>
          <a:bodyPr wrap="square" rtlCol="0">
            <a:spAutoFit/>
          </a:bodyPr>
          <a:lstStyle/>
          <a:p>
            <a:r>
              <a:rPr lang="fr-FR" sz="1400" dirty="0" smtClean="0">
                <a:latin typeface="Times New Roman" pitchFamily="18" charset="0"/>
                <a:cs typeface="Times New Roman" pitchFamily="18" charset="0"/>
              </a:rPr>
              <a:t>0.45</a:t>
            </a:r>
            <a:endParaRPr lang="fr-FR" sz="1200" dirty="0">
              <a:latin typeface="Times New Roman" pitchFamily="18" charset="0"/>
              <a:cs typeface="Times New Roman" pitchFamily="18" charset="0"/>
            </a:endParaRPr>
          </a:p>
        </p:txBody>
      </p:sp>
      <p:sp>
        <p:nvSpPr>
          <p:cNvPr id="17" name="ZoneTexte 16"/>
          <p:cNvSpPr txBox="1"/>
          <p:nvPr/>
        </p:nvSpPr>
        <p:spPr>
          <a:xfrm>
            <a:off x="8386720" y="5565929"/>
            <a:ext cx="498855" cy="307777"/>
          </a:xfrm>
          <a:prstGeom prst="rect">
            <a:avLst/>
          </a:prstGeom>
          <a:noFill/>
        </p:spPr>
        <p:txBody>
          <a:bodyPr wrap="square" rtlCol="0">
            <a:spAutoFit/>
          </a:bodyPr>
          <a:lstStyle/>
          <a:p>
            <a:r>
              <a:rPr lang="fr-FR" sz="1400" dirty="0" smtClean="0">
                <a:latin typeface="Times New Roman" pitchFamily="18" charset="0"/>
                <a:cs typeface="Times New Roman" pitchFamily="18" charset="0"/>
              </a:rPr>
              <a:t>0.01</a:t>
            </a:r>
            <a:endParaRPr lang="fr-FR" sz="1200" dirty="0">
              <a:latin typeface="Times New Roman" pitchFamily="18" charset="0"/>
              <a:cs typeface="Times New Roman" pitchFamily="18" charset="0"/>
            </a:endParaRPr>
          </a:p>
        </p:txBody>
      </p:sp>
      <p:sp>
        <p:nvSpPr>
          <p:cNvPr id="18" name="ZoneTexte 17"/>
          <p:cNvSpPr txBox="1"/>
          <p:nvPr/>
        </p:nvSpPr>
        <p:spPr>
          <a:xfrm>
            <a:off x="7207851" y="5873706"/>
            <a:ext cx="498855" cy="307777"/>
          </a:xfrm>
          <a:prstGeom prst="rect">
            <a:avLst/>
          </a:prstGeom>
          <a:noFill/>
        </p:spPr>
        <p:txBody>
          <a:bodyPr wrap="square" rtlCol="0">
            <a:spAutoFit/>
          </a:bodyPr>
          <a:lstStyle/>
          <a:p>
            <a:r>
              <a:rPr lang="fr-FR" sz="1400" dirty="0" smtClean="0">
                <a:latin typeface="Times New Roman" pitchFamily="18" charset="0"/>
                <a:cs typeface="Times New Roman" pitchFamily="18" charset="0"/>
              </a:rPr>
              <a:t>0.02</a:t>
            </a:r>
            <a:endParaRPr lang="fr-FR" sz="1200" dirty="0">
              <a:latin typeface="Times New Roman" pitchFamily="18" charset="0"/>
              <a:cs typeface="Times New Roman" pitchFamily="18" charset="0"/>
            </a:endParaRPr>
          </a:p>
        </p:txBody>
      </p:sp>
      <p:sp>
        <p:nvSpPr>
          <p:cNvPr id="19" name="ZoneTexte 18"/>
          <p:cNvSpPr txBox="1"/>
          <p:nvPr/>
        </p:nvSpPr>
        <p:spPr>
          <a:xfrm>
            <a:off x="7773703" y="5872217"/>
            <a:ext cx="498855" cy="307777"/>
          </a:xfrm>
          <a:prstGeom prst="rect">
            <a:avLst/>
          </a:prstGeom>
          <a:noFill/>
        </p:spPr>
        <p:txBody>
          <a:bodyPr wrap="square" rtlCol="0">
            <a:spAutoFit/>
          </a:bodyPr>
          <a:lstStyle/>
          <a:p>
            <a:r>
              <a:rPr lang="fr-FR" sz="1400" dirty="0" smtClean="0">
                <a:latin typeface="Times New Roman" pitchFamily="18" charset="0"/>
                <a:cs typeface="Times New Roman" pitchFamily="18" charset="0"/>
              </a:rPr>
              <a:t>0.01</a:t>
            </a:r>
            <a:endParaRPr lang="fr-FR" sz="1200" dirty="0">
              <a:latin typeface="Times New Roman" pitchFamily="18" charset="0"/>
              <a:cs typeface="Times New Roman" pitchFamily="18" charset="0"/>
            </a:endParaRPr>
          </a:p>
        </p:txBody>
      </p:sp>
      <p:sp>
        <p:nvSpPr>
          <p:cNvPr id="20" name="ZoneTexte 19"/>
          <p:cNvSpPr txBox="1"/>
          <p:nvPr/>
        </p:nvSpPr>
        <p:spPr>
          <a:xfrm>
            <a:off x="8431468" y="5867807"/>
            <a:ext cx="498855" cy="307777"/>
          </a:xfrm>
          <a:prstGeom prst="rect">
            <a:avLst/>
          </a:prstGeom>
          <a:noFill/>
        </p:spPr>
        <p:txBody>
          <a:bodyPr wrap="square" rtlCol="0">
            <a:spAutoFit/>
          </a:bodyPr>
          <a:lstStyle/>
          <a:p>
            <a:r>
              <a:rPr lang="fr-FR" sz="1400" dirty="0" smtClean="0">
                <a:latin typeface="Times New Roman" pitchFamily="18" charset="0"/>
                <a:cs typeface="Times New Roman" pitchFamily="18" charset="0"/>
              </a:rPr>
              <a:t>1.5</a:t>
            </a:r>
            <a:endParaRPr lang="fr-FR" sz="1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srcRect/>
          <a:stretch>
            <a:fillRect/>
          </a:stretch>
        </p:blipFill>
        <p:spPr bwMode="auto">
          <a:xfrm>
            <a:off x="688312" y="2898431"/>
            <a:ext cx="4463414" cy="1500884"/>
          </a:xfrm>
          <a:prstGeom prst="rect">
            <a:avLst/>
          </a:prstGeom>
          <a:noFill/>
          <a:ln w="9525">
            <a:noFill/>
            <a:miter lim="800000"/>
            <a:headEnd/>
            <a:tailEnd/>
          </a:ln>
        </p:spPr>
      </p:pic>
      <p:sp>
        <p:nvSpPr>
          <p:cNvPr id="21" name="ZoneTexte 20"/>
          <p:cNvSpPr txBox="1"/>
          <p:nvPr/>
        </p:nvSpPr>
        <p:spPr>
          <a:xfrm>
            <a:off x="772052" y="3014319"/>
            <a:ext cx="1765189" cy="338554"/>
          </a:xfrm>
          <a:prstGeom prst="rect">
            <a:avLst/>
          </a:prstGeom>
          <a:noFill/>
        </p:spPr>
        <p:txBody>
          <a:bodyPr wrap="square" rtlCol="0">
            <a:spAutoFit/>
          </a:bodyPr>
          <a:lstStyle/>
          <a:p>
            <a:pPr algn="ctr"/>
            <a:r>
              <a:rPr lang="fr-FR" sz="1600" b="1" dirty="0" smtClean="0">
                <a:latin typeface="Times New Roman" pitchFamily="18" charset="0"/>
                <a:cs typeface="Times New Roman" pitchFamily="18" charset="0"/>
              </a:rPr>
              <a:t>W/o (</a:t>
            </a:r>
            <a:r>
              <a:rPr lang="fr-FR" sz="1600" b="1" dirty="0" err="1" smtClean="0">
                <a:latin typeface="Times New Roman" pitchFamily="18" charset="0"/>
                <a:cs typeface="Times New Roman" pitchFamily="18" charset="0"/>
              </a:rPr>
              <a:t>Westwood</a:t>
            </a:r>
            <a:r>
              <a:rPr lang="fr-FR" sz="1600" b="1" dirty="0" smtClean="0">
                <a:latin typeface="Times New Roman" pitchFamily="18" charset="0"/>
                <a:cs typeface="Times New Roman" pitchFamily="18" charset="0"/>
              </a:rPr>
              <a:t>+)</a:t>
            </a:r>
            <a:endParaRPr lang="fr-FR" sz="1400" b="1" dirty="0">
              <a:latin typeface="Times New Roman" pitchFamily="18" charset="0"/>
              <a:cs typeface="Times New Roman" pitchFamily="18" charset="0"/>
            </a:endParaRPr>
          </a:p>
        </p:txBody>
      </p:sp>
      <p:sp>
        <p:nvSpPr>
          <p:cNvPr id="23" name="ZoneTexte 22"/>
          <p:cNvSpPr txBox="1"/>
          <p:nvPr/>
        </p:nvSpPr>
        <p:spPr>
          <a:xfrm>
            <a:off x="4534729" y="4783868"/>
            <a:ext cx="1765189" cy="338554"/>
          </a:xfrm>
          <a:prstGeom prst="rect">
            <a:avLst/>
          </a:prstGeom>
          <a:noFill/>
        </p:spPr>
        <p:txBody>
          <a:bodyPr wrap="square" rtlCol="0">
            <a:spAutoFit/>
          </a:bodyPr>
          <a:lstStyle/>
          <a:p>
            <a:pPr algn="ctr"/>
            <a:r>
              <a:rPr lang="fr-FR" sz="1600" b="1" dirty="0" err="1" smtClean="0">
                <a:latin typeface="Times New Roman" pitchFamily="18" charset="0"/>
                <a:cs typeface="Times New Roman" pitchFamily="18" charset="0"/>
              </a:rPr>
              <a:t>TcpHas</a:t>
            </a:r>
            <a:endParaRPr lang="fr-FR" sz="1400" b="1" dirty="0">
              <a:latin typeface="Times New Roman" pitchFamily="18" charset="0"/>
              <a:cs typeface="Times New Roman" pitchFamily="18" charset="0"/>
            </a:endParaRPr>
          </a:p>
        </p:txBody>
      </p:sp>
      <p:sp>
        <p:nvSpPr>
          <p:cNvPr id="2" name="Titre 1"/>
          <p:cNvSpPr>
            <a:spLocks noGrp="1"/>
          </p:cNvSpPr>
          <p:nvPr>
            <p:ph type="title"/>
          </p:nvPr>
        </p:nvSpPr>
        <p:spPr/>
        <p:txBody>
          <a:bodyPr/>
          <a:lstStyle/>
          <a:p>
            <a:r>
              <a:rPr lang="en-US" dirty="0" smtClean="0"/>
              <a:t>Relative Difference between two Mean Values</a:t>
            </a:r>
            <a:endParaRPr lang="en-US" dirty="0"/>
          </a:p>
        </p:txBody>
      </p:sp>
      <p:sp>
        <p:nvSpPr>
          <p:cNvPr id="24" name="ZoneTexte 23"/>
          <p:cNvSpPr txBox="1"/>
          <p:nvPr/>
        </p:nvSpPr>
        <p:spPr>
          <a:xfrm>
            <a:off x="830580" y="46335"/>
            <a:ext cx="6126480" cy="307777"/>
          </a:xfrm>
          <a:prstGeom prst="rect">
            <a:avLst/>
          </a:prstGeom>
          <a:noFill/>
        </p:spPr>
        <p:txBody>
          <a:bodyPr wrap="square" rtlCol="0">
            <a:spAutoFit/>
          </a:bodyPr>
          <a:lstStyle/>
          <a:p>
            <a:r>
              <a:rPr lang="fr-FR" sz="1400" b="1" dirty="0" smtClean="0">
                <a:solidFill>
                  <a:schemeClr val="bg1"/>
                </a:solidFill>
              </a:rPr>
              <a:t>Annexe</a:t>
            </a:r>
            <a:endParaRPr lang="fr-FR" sz="1400" b="1" dirty="0">
              <a:solidFill>
                <a:schemeClr val="bg1"/>
              </a:solidFill>
            </a:endParaRPr>
          </a:p>
        </p:txBody>
      </p:sp>
      <p:sp>
        <p:nvSpPr>
          <p:cNvPr id="25" name="ZoneTexte 24"/>
          <p:cNvSpPr txBox="1"/>
          <p:nvPr/>
        </p:nvSpPr>
        <p:spPr>
          <a:xfrm>
            <a:off x="0" y="6581001"/>
            <a:ext cx="9144000" cy="276999"/>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	 Rennes   17 décembre 2015	</a:t>
            </a:r>
            <a:r>
              <a:rPr lang="fr-FR" sz="1200" b="1" dirty="0" smtClean="0"/>
              <a:t>						</a:t>
            </a:r>
            <a:endParaRPr lang="fr-FR" sz="1200" b="1" dirty="0"/>
          </a:p>
        </p:txBody>
      </p:sp>
      <p:pic>
        <p:nvPicPr>
          <p:cNvPr id="26" name="Picture 5" descr="C:\Users\ngtd5579\Downloads\0Orange_Logo.png"/>
          <p:cNvPicPr>
            <a:picLocks noChangeAspect="1" noChangeArrowheads="1"/>
          </p:cNvPicPr>
          <p:nvPr/>
        </p:nvPicPr>
        <p:blipFill>
          <a:blip r:embed="rId5"/>
          <a:srcRect/>
          <a:stretch>
            <a:fillRect/>
          </a:stretch>
        </p:blipFill>
        <p:spPr bwMode="auto">
          <a:xfrm>
            <a:off x="99060" y="0"/>
            <a:ext cx="624840" cy="62484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28</a:t>
            </a:fld>
            <a:endParaRPr lang="fr-FR"/>
          </a:p>
        </p:txBody>
      </p:sp>
      <p:pic>
        <p:nvPicPr>
          <p:cNvPr id="6"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sp>
        <p:nvSpPr>
          <p:cNvPr id="8" name="ZoneTexte 7"/>
          <p:cNvSpPr txBox="1"/>
          <p:nvPr/>
        </p:nvSpPr>
        <p:spPr>
          <a:xfrm>
            <a:off x="0" y="6581001"/>
            <a:ext cx="9144000" cy="276999"/>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	 Rennes   17 décembre 2015	</a:t>
            </a:r>
            <a:r>
              <a:rPr lang="fr-FR" sz="1200" b="1" dirty="0" smtClean="0"/>
              <a:t>						</a:t>
            </a:r>
            <a:endParaRPr lang="fr-FR" sz="1200" b="1" dirty="0"/>
          </a:p>
        </p:txBody>
      </p:sp>
      <p:pic>
        <p:nvPicPr>
          <p:cNvPr id="10" name="Picture 2"/>
          <p:cNvPicPr>
            <a:picLocks noChangeAspect="1" noChangeArrowheads="1"/>
          </p:cNvPicPr>
          <p:nvPr/>
        </p:nvPicPr>
        <p:blipFill>
          <a:blip r:embed="rId3"/>
          <a:srcRect/>
          <a:stretch>
            <a:fillRect/>
          </a:stretch>
        </p:blipFill>
        <p:spPr bwMode="auto">
          <a:xfrm>
            <a:off x="1428381" y="2037456"/>
            <a:ext cx="6537667" cy="3755200"/>
          </a:xfrm>
          <a:prstGeom prst="rect">
            <a:avLst/>
          </a:prstGeom>
          <a:noFill/>
          <a:ln w="9525">
            <a:noFill/>
            <a:miter lim="800000"/>
            <a:headEnd/>
            <a:tailEnd/>
          </a:ln>
        </p:spPr>
      </p:pic>
      <p:sp>
        <p:nvSpPr>
          <p:cNvPr id="11" name="Rectangle 10"/>
          <p:cNvSpPr/>
          <p:nvPr/>
        </p:nvSpPr>
        <p:spPr>
          <a:xfrm>
            <a:off x="1312365" y="2064752"/>
            <a:ext cx="6937699" cy="3729522"/>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2" name="Rectangle 11"/>
          <p:cNvSpPr/>
          <p:nvPr/>
        </p:nvSpPr>
        <p:spPr>
          <a:xfrm>
            <a:off x="1487818" y="2316275"/>
            <a:ext cx="5578426" cy="2039629"/>
          </a:xfrm>
          <a:prstGeom prst="rect">
            <a:avLst/>
          </a:prstGeom>
          <a:noFill/>
          <a:ln w="28575">
            <a:solidFill>
              <a:srgbClr val="FF33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1501821" y="4355905"/>
            <a:ext cx="5218887" cy="1436751"/>
          </a:xfrm>
          <a:prstGeom prst="rect">
            <a:avLst/>
          </a:prstGeom>
          <a:noFill/>
          <a:ln w="28575">
            <a:solidFill>
              <a:srgbClr val="FF33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1897040" y="2606716"/>
            <a:ext cx="4148919" cy="518616"/>
          </a:xfrm>
          <a:prstGeom prst="rect">
            <a:avLst/>
          </a:prstGeom>
          <a:noFill/>
          <a:ln w="28575">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1968210" y="4612936"/>
            <a:ext cx="4148919" cy="518616"/>
          </a:xfrm>
          <a:prstGeom prst="rect">
            <a:avLst/>
          </a:prstGeom>
          <a:noFill/>
          <a:ln w="28575">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Titre 1"/>
          <p:cNvSpPr>
            <a:spLocks noGrp="1"/>
          </p:cNvSpPr>
          <p:nvPr>
            <p:ph type="title"/>
          </p:nvPr>
        </p:nvSpPr>
        <p:spPr>
          <a:xfrm>
            <a:off x="457200" y="508000"/>
            <a:ext cx="8229600" cy="747713"/>
          </a:xfrm>
        </p:spPr>
        <p:txBody>
          <a:bodyPr/>
          <a:lstStyle/>
          <a:p>
            <a:r>
              <a:rPr lang="fr-FR" dirty="0" smtClean="0">
                <a:solidFill>
                  <a:srgbClr val="FF3300"/>
                </a:solidFill>
              </a:rPr>
              <a:t>3. </a:t>
            </a:r>
            <a:r>
              <a:rPr lang="fr-FR" dirty="0" err="1" smtClean="0"/>
              <a:t>Ssthresh</a:t>
            </a:r>
            <a:r>
              <a:rPr lang="fr-FR" dirty="0" smtClean="0"/>
              <a:t> modification</a:t>
            </a:r>
            <a:endParaRPr lang="fr-FR" dirty="0"/>
          </a:p>
        </p:txBody>
      </p:sp>
      <p:sp>
        <p:nvSpPr>
          <p:cNvPr id="17" name="Rectangle 16"/>
          <p:cNvSpPr/>
          <p:nvPr/>
        </p:nvSpPr>
        <p:spPr>
          <a:xfrm>
            <a:off x="830580" y="1270421"/>
            <a:ext cx="3403496" cy="461665"/>
          </a:xfrm>
          <a:prstGeom prst="rect">
            <a:avLst/>
          </a:prstGeom>
        </p:spPr>
        <p:txBody>
          <a:bodyPr wrap="none">
            <a:spAutoFit/>
          </a:bodyPr>
          <a:lstStyle/>
          <a:p>
            <a:pPr marL="514350" indent="-514350"/>
            <a:r>
              <a:rPr lang="fr-FR" dirty="0" smtClean="0">
                <a:solidFill>
                  <a:srgbClr val="FF3300"/>
                </a:solidFill>
                <a:latin typeface="Arial"/>
                <a:cs typeface="Arial"/>
              </a:rPr>
              <a:t>i. </a:t>
            </a:r>
            <a:r>
              <a:rPr lang="fr-FR" dirty="0" smtClean="0">
                <a:solidFill>
                  <a:prstClr val="black"/>
                </a:solidFill>
                <a:latin typeface="Arial"/>
                <a:cs typeface="Arial"/>
              </a:rPr>
              <a:t>Congestion </a:t>
            </a:r>
            <a:r>
              <a:rPr lang="fr-FR" dirty="0" err="1" smtClean="0">
                <a:solidFill>
                  <a:prstClr val="black"/>
                </a:solidFill>
                <a:latin typeface="Arial"/>
                <a:cs typeface="Arial"/>
              </a:rPr>
              <a:t>detection</a:t>
            </a:r>
            <a:r>
              <a:rPr lang="fr-FR" dirty="0" smtClean="0">
                <a:solidFill>
                  <a:prstClr val="black"/>
                </a:solidFill>
                <a:latin typeface="Arial"/>
                <a:cs typeface="Arial"/>
              </a:rPr>
              <a:t> </a:t>
            </a:r>
            <a:endParaRPr lang="fr-FR" dirty="0"/>
          </a:p>
        </p:txBody>
      </p:sp>
      <p:sp>
        <p:nvSpPr>
          <p:cNvPr id="18" name="ZoneTexte 17"/>
          <p:cNvSpPr txBox="1"/>
          <p:nvPr/>
        </p:nvSpPr>
        <p:spPr>
          <a:xfrm>
            <a:off x="830580" y="46335"/>
            <a:ext cx="6126480" cy="307777"/>
          </a:xfrm>
          <a:prstGeom prst="rect">
            <a:avLst/>
          </a:prstGeom>
          <a:noFill/>
        </p:spPr>
        <p:txBody>
          <a:bodyPr wrap="square" rtlCol="0">
            <a:spAutoFit/>
          </a:bodyPr>
          <a:lstStyle/>
          <a:p>
            <a:r>
              <a:rPr lang="fr-FR" sz="1400" b="1" dirty="0" smtClean="0">
                <a:solidFill>
                  <a:schemeClr val="bg1"/>
                </a:solidFill>
              </a:rPr>
              <a:t>Annexe</a:t>
            </a:r>
            <a:endParaRPr lang="fr-FR"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000"/>
                                        <p:tgtEl>
                                          <p:spTgt spid="14"/>
                                        </p:tgtEl>
                                      </p:cBhvr>
                                    </p:animEffect>
                                    <p:set>
                                      <p:cBhvr>
                                        <p:cTn id="18" dur="1" fill="hold">
                                          <p:stCondLst>
                                            <p:cond delay="1999"/>
                                          </p:stCondLst>
                                        </p:cTn>
                                        <p:tgtEl>
                                          <p:spTgt spid="1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000"/>
                                        <p:tgtEl>
                                          <p:spTgt spid="12"/>
                                        </p:tgtEl>
                                      </p:cBhvr>
                                    </p:animEffect>
                                    <p:set>
                                      <p:cBhvr>
                                        <p:cTn id="21" dur="1" fill="hold">
                                          <p:stCondLst>
                                            <p:cond delay="1999"/>
                                          </p:stCondLst>
                                        </p:cTn>
                                        <p:tgtEl>
                                          <p:spTgt spid="12"/>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4" grpId="0" animBg="1"/>
      <p:bldP spid="14" grpId="1"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29</a:t>
            </a:fld>
            <a:endParaRPr lang="fr-FR"/>
          </a:p>
        </p:txBody>
      </p:sp>
      <p:pic>
        <p:nvPicPr>
          <p:cNvPr id="6"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sp>
        <p:nvSpPr>
          <p:cNvPr id="8" name="ZoneTexte 7"/>
          <p:cNvSpPr txBox="1"/>
          <p:nvPr/>
        </p:nvSpPr>
        <p:spPr>
          <a:xfrm>
            <a:off x="0" y="6581001"/>
            <a:ext cx="9144000" cy="276999"/>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	 Rennes   17 décembre 2015	</a:t>
            </a:r>
            <a:r>
              <a:rPr lang="fr-FR" sz="1200" b="1" dirty="0" smtClean="0"/>
              <a:t>						</a:t>
            </a:r>
            <a:endParaRPr lang="fr-FR" sz="1200" b="1" dirty="0"/>
          </a:p>
        </p:txBody>
      </p:sp>
      <p:pic>
        <p:nvPicPr>
          <p:cNvPr id="15362" name="Picture 2"/>
          <p:cNvPicPr>
            <a:picLocks noChangeAspect="1" noChangeArrowheads="1"/>
          </p:cNvPicPr>
          <p:nvPr/>
        </p:nvPicPr>
        <p:blipFill>
          <a:blip r:embed="rId3"/>
          <a:srcRect/>
          <a:stretch>
            <a:fillRect/>
          </a:stretch>
        </p:blipFill>
        <p:spPr bwMode="auto">
          <a:xfrm>
            <a:off x="944879" y="1313242"/>
            <a:ext cx="6898005" cy="1894793"/>
          </a:xfrm>
          <a:prstGeom prst="rect">
            <a:avLst/>
          </a:prstGeom>
          <a:noFill/>
          <a:ln w="9525">
            <a:noFill/>
            <a:miter lim="800000"/>
            <a:headEnd/>
            <a:tailEnd/>
          </a:ln>
        </p:spPr>
      </p:pic>
      <p:pic>
        <p:nvPicPr>
          <p:cNvPr id="15364" name="Picture 4"/>
          <p:cNvPicPr>
            <a:picLocks noChangeAspect="1" noChangeArrowheads="1"/>
          </p:cNvPicPr>
          <p:nvPr/>
        </p:nvPicPr>
        <p:blipFill>
          <a:blip r:embed="rId4"/>
          <a:srcRect/>
          <a:stretch>
            <a:fillRect/>
          </a:stretch>
        </p:blipFill>
        <p:spPr bwMode="auto">
          <a:xfrm>
            <a:off x="944879" y="3289923"/>
            <a:ext cx="6898005" cy="3104581"/>
          </a:xfrm>
          <a:prstGeom prst="rect">
            <a:avLst/>
          </a:prstGeom>
          <a:noFill/>
          <a:ln w="9525">
            <a:noFill/>
            <a:miter lim="800000"/>
            <a:headEnd/>
            <a:tailEnd/>
          </a:ln>
        </p:spPr>
      </p:pic>
      <p:sp>
        <p:nvSpPr>
          <p:cNvPr id="15" name="Titre 1"/>
          <p:cNvSpPr>
            <a:spLocks noGrp="1"/>
          </p:cNvSpPr>
          <p:nvPr>
            <p:ph type="title"/>
          </p:nvPr>
        </p:nvSpPr>
        <p:spPr>
          <a:xfrm>
            <a:off x="457200" y="508000"/>
            <a:ext cx="8229600" cy="747713"/>
          </a:xfrm>
        </p:spPr>
        <p:txBody>
          <a:bodyPr/>
          <a:lstStyle/>
          <a:p>
            <a:r>
              <a:rPr lang="fr-FR" dirty="0" smtClean="0">
                <a:solidFill>
                  <a:srgbClr val="FF3300"/>
                </a:solidFill>
              </a:rPr>
              <a:t>3. </a:t>
            </a:r>
            <a:r>
              <a:rPr lang="fr-FR" dirty="0" err="1" smtClean="0"/>
              <a:t>Ssthresh</a:t>
            </a:r>
            <a:r>
              <a:rPr lang="fr-FR" dirty="0" smtClean="0"/>
              <a:t> modification</a:t>
            </a:r>
            <a:endParaRPr lang="fr-FR" dirty="0"/>
          </a:p>
        </p:txBody>
      </p:sp>
      <p:sp>
        <p:nvSpPr>
          <p:cNvPr id="18" name="Rectangle 17"/>
          <p:cNvSpPr/>
          <p:nvPr/>
        </p:nvSpPr>
        <p:spPr>
          <a:xfrm>
            <a:off x="723900" y="1313242"/>
            <a:ext cx="7160260" cy="1894793"/>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9" name="Rectangle 18"/>
          <p:cNvSpPr/>
          <p:nvPr/>
        </p:nvSpPr>
        <p:spPr>
          <a:xfrm>
            <a:off x="1891575" y="1868563"/>
            <a:ext cx="5182188" cy="461665"/>
          </a:xfrm>
          <a:prstGeom prst="rect">
            <a:avLst/>
          </a:prstGeom>
        </p:spPr>
        <p:txBody>
          <a:bodyPr wrap="none">
            <a:spAutoFit/>
          </a:bodyPr>
          <a:lstStyle/>
          <a:p>
            <a:r>
              <a:rPr lang="en-US" dirty="0" smtClean="0">
                <a:solidFill>
                  <a:srgbClr val="FF3300"/>
                </a:solidFill>
              </a:rPr>
              <a:t>ii. </a:t>
            </a:r>
            <a:r>
              <a:rPr lang="en-US" dirty="0" smtClean="0">
                <a:solidFill>
                  <a:prstClr val="black"/>
                </a:solidFill>
              </a:rPr>
              <a:t>After            period:  </a:t>
            </a:r>
            <a:r>
              <a:rPr lang="en-US" dirty="0" smtClean="0">
                <a:solidFill>
                  <a:srgbClr val="FF3300"/>
                </a:solidFill>
              </a:rPr>
              <a:t>idle period &gt;  RTO</a:t>
            </a:r>
            <a:endParaRPr lang="fr-FR" dirty="0"/>
          </a:p>
        </p:txBody>
      </p:sp>
      <p:pic>
        <p:nvPicPr>
          <p:cNvPr id="20" name="Picture 3"/>
          <p:cNvPicPr>
            <a:picLocks noChangeAspect="1" noChangeArrowheads="1"/>
          </p:cNvPicPr>
          <p:nvPr/>
        </p:nvPicPr>
        <p:blipFill>
          <a:blip r:embed="rId5"/>
          <a:srcRect/>
          <a:stretch>
            <a:fillRect/>
          </a:stretch>
        </p:blipFill>
        <p:spPr bwMode="auto">
          <a:xfrm>
            <a:off x="2927994" y="1920794"/>
            <a:ext cx="696037" cy="368490"/>
          </a:xfrm>
          <a:prstGeom prst="rect">
            <a:avLst/>
          </a:prstGeom>
          <a:noFill/>
          <a:ln w="9525">
            <a:noFill/>
            <a:miter lim="800000"/>
            <a:headEnd/>
            <a:tailEnd/>
          </a:ln>
        </p:spPr>
      </p:pic>
      <p:sp>
        <p:nvSpPr>
          <p:cNvPr id="21" name="Rectangle 20"/>
          <p:cNvSpPr/>
          <p:nvPr/>
        </p:nvSpPr>
        <p:spPr>
          <a:xfrm>
            <a:off x="830579" y="3289923"/>
            <a:ext cx="7330781" cy="3104581"/>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2" name="Rectangle 21"/>
          <p:cNvSpPr/>
          <p:nvPr/>
        </p:nvSpPr>
        <p:spPr>
          <a:xfrm>
            <a:off x="1998255" y="3845245"/>
            <a:ext cx="4713661" cy="461665"/>
          </a:xfrm>
          <a:prstGeom prst="rect">
            <a:avLst/>
          </a:prstGeom>
        </p:spPr>
        <p:txBody>
          <a:bodyPr wrap="square">
            <a:spAutoFit/>
          </a:bodyPr>
          <a:lstStyle/>
          <a:p>
            <a:r>
              <a:rPr lang="en-US" dirty="0" smtClean="0">
                <a:solidFill>
                  <a:srgbClr val="FF3300"/>
                </a:solidFill>
              </a:rPr>
              <a:t>iii. </a:t>
            </a:r>
            <a:r>
              <a:rPr lang="en-US" dirty="0" smtClean="0">
                <a:solidFill>
                  <a:prstClr val="black"/>
                </a:solidFill>
              </a:rPr>
              <a:t>initialization</a:t>
            </a:r>
            <a:endParaRPr lang="fr-FR" dirty="0"/>
          </a:p>
        </p:txBody>
      </p:sp>
      <p:sp>
        <p:nvSpPr>
          <p:cNvPr id="23" name="Rectangle 22"/>
          <p:cNvSpPr/>
          <p:nvPr/>
        </p:nvSpPr>
        <p:spPr>
          <a:xfrm>
            <a:off x="1454035" y="1920794"/>
            <a:ext cx="4373557" cy="655094"/>
          </a:xfrm>
          <a:prstGeom prst="rect">
            <a:avLst/>
          </a:prstGeom>
          <a:noFill/>
          <a:ln w="28575">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p:cNvSpPr/>
          <p:nvPr/>
        </p:nvSpPr>
        <p:spPr>
          <a:xfrm>
            <a:off x="1450900" y="2591812"/>
            <a:ext cx="2520599" cy="342459"/>
          </a:xfrm>
          <a:prstGeom prst="rect">
            <a:avLst/>
          </a:prstGeom>
          <a:noFill/>
          <a:ln w="28575">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p:cNvSpPr/>
          <p:nvPr/>
        </p:nvSpPr>
        <p:spPr>
          <a:xfrm>
            <a:off x="1224298" y="3572290"/>
            <a:ext cx="2760849" cy="327547"/>
          </a:xfrm>
          <a:prstGeom prst="rect">
            <a:avLst/>
          </a:prstGeom>
          <a:noFill/>
          <a:ln w="28575">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p:cNvSpPr/>
          <p:nvPr/>
        </p:nvSpPr>
        <p:spPr>
          <a:xfrm>
            <a:off x="1729267" y="5363567"/>
            <a:ext cx="4221157" cy="436730"/>
          </a:xfrm>
          <a:prstGeom prst="rect">
            <a:avLst/>
          </a:prstGeom>
          <a:noFill/>
          <a:ln w="28575">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ZoneTexte 27"/>
          <p:cNvSpPr txBox="1"/>
          <p:nvPr/>
        </p:nvSpPr>
        <p:spPr>
          <a:xfrm>
            <a:off x="830580" y="46335"/>
            <a:ext cx="6126480" cy="307777"/>
          </a:xfrm>
          <a:prstGeom prst="rect">
            <a:avLst/>
          </a:prstGeom>
          <a:noFill/>
        </p:spPr>
        <p:txBody>
          <a:bodyPr wrap="square" rtlCol="0">
            <a:spAutoFit/>
          </a:bodyPr>
          <a:lstStyle/>
          <a:p>
            <a:r>
              <a:rPr lang="fr-FR" sz="1400" b="1" dirty="0" smtClean="0">
                <a:solidFill>
                  <a:schemeClr val="bg1"/>
                </a:solidFill>
              </a:rPr>
              <a:t>Annexe</a:t>
            </a:r>
            <a:endParaRPr lang="fr-FR"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8"/>
                                        </p:tgtEl>
                                      </p:cBhvr>
                                    </p:animEffect>
                                    <p:set>
                                      <p:cBhvr>
                                        <p:cTn id="7" dur="1" fill="hold">
                                          <p:stCondLst>
                                            <p:cond delay="19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9"/>
                                        </p:tgtEl>
                                      </p:cBhvr>
                                    </p:animEffect>
                                    <p:set>
                                      <p:cBhvr>
                                        <p:cTn id="10" dur="1" fill="hold">
                                          <p:stCondLst>
                                            <p:cond delay="1999"/>
                                          </p:stCondLst>
                                        </p:cTn>
                                        <p:tgtEl>
                                          <p:spTgt spid="1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20"/>
                                        </p:tgtEl>
                                      </p:cBhvr>
                                    </p:animEffect>
                                    <p:set>
                                      <p:cBhvr>
                                        <p:cTn id="13" dur="1" fill="hold">
                                          <p:stCondLst>
                                            <p:cond delay="1999"/>
                                          </p:stCondLst>
                                        </p:cTn>
                                        <p:tgtEl>
                                          <p:spTgt spid="20"/>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2000"/>
                                        <p:tgtEl>
                                          <p:spTgt spid="21"/>
                                        </p:tgtEl>
                                      </p:cBhvr>
                                    </p:animEffect>
                                    <p:set>
                                      <p:cBhvr>
                                        <p:cTn id="23" dur="1" fill="hold">
                                          <p:stCondLst>
                                            <p:cond delay="1999"/>
                                          </p:stCondLst>
                                        </p:cTn>
                                        <p:tgtEl>
                                          <p:spTgt spid="21"/>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000"/>
                                        <p:tgtEl>
                                          <p:spTgt spid="22"/>
                                        </p:tgtEl>
                                      </p:cBhvr>
                                    </p:animEffect>
                                    <p:set>
                                      <p:cBhvr>
                                        <p:cTn id="26" dur="1" fill="hold">
                                          <p:stCondLst>
                                            <p:cond delay="1999"/>
                                          </p:stCondLst>
                                        </p:cTn>
                                        <p:tgtEl>
                                          <p:spTgt spid="22"/>
                                        </p:tgtEl>
                                        <p:attrNameLst>
                                          <p:attrName>style.visibility</p:attrName>
                                        </p:attrNameLst>
                                      </p:cBhvr>
                                      <p:to>
                                        <p:strVal val="hidden"/>
                                      </p:to>
                                    </p:se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P spid="22" grpId="0"/>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necteur droit 36"/>
          <p:cNvCxnSpPr/>
          <p:nvPr/>
        </p:nvCxnSpPr>
        <p:spPr>
          <a:xfrm flipV="1">
            <a:off x="4252824" y="2366518"/>
            <a:ext cx="3143550" cy="1208676"/>
          </a:xfrm>
          <a:prstGeom prst="line">
            <a:avLst/>
          </a:prstGeom>
          <a:ln w="381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35" name="Connecteur droit 34"/>
          <p:cNvCxnSpPr/>
          <p:nvPr/>
        </p:nvCxnSpPr>
        <p:spPr>
          <a:xfrm>
            <a:off x="4252824" y="3575192"/>
            <a:ext cx="3143550" cy="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V="1">
            <a:off x="7396374" y="2366518"/>
            <a:ext cx="0" cy="1386616"/>
          </a:xfrm>
          <a:prstGeom prst="line">
            <a:avLst/>
          </a:prstGeom>
          <a:ln w="381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7" name="Connecteur droit 56"/>
          <p:cNvCxnSpPr/>
          <p:nvPr/>
        </p:nvCxnSpPr>
        <p:spPr>
          <a:xfrm flipV="1">
            <a:off x="7396374" y="3381555"/>
            <a:ext cx="893611" cy="371580"/>
          </a:xfrm>
          <a:prstGeom prst="line">
            <a:avLst/>
          </a:prstGeom>
          <a:ln w="381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9" name="Connecteur droit 58"/>
          <p:cNvCxnSpPr/>
          <p:nvPr/>
        </p:nvCxnSpPr>
        <p:spPr>
          <a:xfrm>
            <a:off x="7396374" y="3753134"/>
            <a:ext cx="893611" cy="1"/>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7323359" y="2408190"/>
            <a:ext cx="45719" cy="2482987"/>
          </a:xfrm>
          <a:prstGeom prst="rect">
            <a:avLst/>
          </a:prstGeom>
          <a:pattFill prst="wdUpDiag">
            <a:fgClr>
              <a:srgbClr val="660033"/>
            </a:fgClr>
            <a:bgClr>
              <a:srgbClr val="DEF5FA">
                <a:lumMod val="50000"/>
              </a:srgbClr>
            </a:bgClr>
          </a:pattFill>
          <a:ln w="55000" cap="flat" cmpd="thickThin" algn="ctr">
            <a:noFill/>
            <a:prstDash val="solid"/>
          </a:ln>
          <a:effectLst>
            <a:outerShdw blurRad="50800" dist="50800" dir="5400000" algn="ctr" rotWithShape="0">
              <a:srgbClr val="000000">
                <a:alpha val="4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Lucida Sans Unicode"/>
              <a:ea typeface="+mn-ea"/>
              <a:cs typeface="+mn-cs"/>
            </a:endParaRPr>
          </a:p>
        </p:txBody>
      </p:sp>
      <p:sp>
        <p:nvSpPr>
          <p:cNvPr id="2" name="Titre 1"/>
          <p:cNvSpPr>
            <a:spLocks noGrp="1"/>
          </p:cNvSpPr>
          <p:nvPr>
            <p:ph type="title"/>
          </p:nvPr>
        </p:nvSpPr>
        <p:spPr/>
        <p:txBody>
          <a:bodyPr/>
          <a:lstStyle/>
          <a:p>
            <a:r>
              <a:rPr lang="fr-FR" dirty="0" smtClean="0"/>
              <a:t>TCP Congestion Control </a:t>
            </a:r>
            <a:r>
              <a:rPr lang="fr-FR" dirty="0" err="1" smtClean="0"/>
              <a:t>Algorithm</a:t>
            </a:r>
            <a:endParaRPr lang="fr-FR" dirty="0"/>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3</a:t>
            </a:fld>
            <a:endParaRPr lang="fr-FR"/>
          </a:p>
        </p:txBody>
      </p:sp>
      <p:pic>
        <p:nvPicPr>
          <p:cNvPr id="6" name="Picture 5" descr="C:\Users\ngtd5579\Downloads\0Orange_Logo.png"/>
          <p:cNvPicPr>
            <a:picLocks noChangeAspect="1" noChangeArrowheads="1"/>
          </p:cNvPicPr>
          <p:nvPr/>
        </p:nvPicPr>
        <p:blipFill>
          <a:blip r:embed="rId3"/>
          <a:srcRect/>
          <a:stretch>
            <a:fillRect/>
          </a:stretch>
        </p:blipFill>
        <p:spPr bwMode="auto">
          <a:xfrm>
            <a:off x="99060" y="0"/>
            <a:ext cx="624840" cy="624840"/>
          </a:xfrm>
          <a:prstGeom prst="rect">
            <a:avLst/>
          </a:prstGeom>
          <a:noFill/>
        </p:spPr>
      </p:pic>
      <p:cxnSp>
        <p:nvCxnSpPr>
          <p:cNvPr id="10" name="Connecteur droit avec flèche 9"/>
          <p:cNvCxnSpPr/>
          <p:nvPr/>
        </p:nvCxnSpPr>
        <p:spPr>
          <a:xfrm flipH="1" flipV="1">
            <a:off x="1492370" y="1587260"/>
            <a:ext cx="8626" cy="332979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492370" y="2932981"/>
            <a:ext cx="2783314"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6" name="Arc 15"/>
          <p:cNvSpPr/>
          <p:nvPr/>
        </p:nvSpPr>
        <p:spPr>
          <a:xfrm rot="5400000">
            <a:off x="-427009" y="1846053"/>
            <a:ext cx="3856007" cy="2234241"/>
          </a:xfrm>
          <a:prstGeom prst="arc">
            <a:avLst>
              <a:gd name="adj1" fmla="val 16157695"/>
              <a:gd name="adj2" fmla="val 0"/>
            </a:avLst>
          </a:prstGeom>
          <a:ln w="38100">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18" name="Connecteur droit 17"/>
          <p:cNvCxnSpPr/>
          <p:nvPr/>
        </p:nvCxnSpPr>
        <p:spPr>
          <a:xfrm flipV="1">
            <a:off x="2618115" y="2242868"/>
            <a:ext cx="1669213" cy="681487"/>
          </a:xfrm>
          <a:prstGeom prst="line">
            <a:avLst/>
          </a:prstGeom>
          <a:ln w="38100">
            <a:solidFill>
              <a:srgbClr val="FF6600"/>
            </a:solidFill>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613796" y="2763704"/>
            <a:ext cx="878574" cy="338554"/>
          </a:xfrm>
          <a:prstGeom prst="rect">
            <a:avLst/>
          </a:prstGeom>
          <a:noFill/>
        </p:spPr>
        <p:txBody>
          <a:bodyPr wrap="none" rtlCol="0">
            <a:spAutoFit/>
          </a:bodyPr>
          <a:lstStyle/>
          <a:p>
            <a:r>
              <a:rPr lang="fr-FR" sz="1600" i="1" dirty="0" err="1" smtClean="0">
                <a:solidFill>
                  <a:srgbClr val="336699"/>
                </a:solidFill>
              </a:rPr>
              <a:t>ssthresh</a:t>
            </a:r>
            <a:endParaRPr lang="fr-FR" sz="1600" i="1" dirty="0">
              <a:solidFill>
                <a:srgbClr val="336699"/>
              </a:solidFill>
            </a:endParaRPr>
          </a:p>
        </p:txBody>
      </p:sp>
      <p:sp>
        <p:nvSpPr>
          <p:cNvPr id="13" name="ZoneTexte 12"/>
          <p:cNvSpPr txBox="1"/>
          <p:nvPr/>
        </p:nvSpPr>
        <p:spPr>
          <a:xfrm>
            <a:off x="723900" y="4433946"/>
            <a:ext cx="633507" cy="338554"/>
          </a:xfrm>
          <a:prstGeom prst="rect">
            <a:avLst/>
          </a:prstGeom>
          <a:noFill/>
        </p:spPr>
        <p:txBody>
          <a:bodyPr wrap="none" rtlCol="0">
            <a:spAutoFit/>
          </a:bodyPr>
          <a:lstStyle/>
          <a:p>
            <a:r>
              <a:rPr lang="fr-FR" sz="1600" i="1" dirty="0" err="1" smtClean="0">
                <a:solidFill>
                  <a:srgbClr val="FF6600"/>
                </a:solidFill>
              </a:rPr>
              <a:t>cwnd</a:t>
            </a:r>
            <a:endParaRPr lang="fr-FR" sz="1600" i="1" dirty="0">
              <a:solidFill>
                <a:srgbClr val="FF6600"/>
              </a:solidFill>
            </a:endParaRPr>
          </a:p>
        </p:txBody>
      </p:sp>
      <p:sp>
        <p:nvSpPr>
          <p:cNvPr id="19" name="ZoneTexte 18"/>
          <p:cNvSpPr txBox="1"/>
          <p:nvPr/>
        </p:nvSpPr>
        <p:spPr>
          <a:xfrm>
            <a:off x="1541827" y="1717753"/>
            <a:ext cx="1797480" cy="338554"/>
          </a:xfrm>
          <a:prstGeom prst="rect">
            <a:avLst/>
          </a:prstGeom>
          <a:noFill/>
        </p:spPr>
        <p:txBody>
          <a:bodyPr wrap="none" rtlCol="0">
            <a:spAutoFit/>
          </a:bodyPr>
          <a:lstStyle/>
          <a:p>
            <a:r>
              <a:rPr lang="en-US" sz="1600" dirty="0" smtClean="0">
                <a:solidFill>
                  <a:srgbClr val="00B050"/>
                </a:solidFill>
              </a:rPr>
              <a:t>bottleneck capacity</a:t>
            </a:r>
            <a:endParaRPr lang="en-US" sz="1600" dirty="0">
              <a:solidFill>
                <a:srgbClr val="00B050"/>
              </a:solidFill>
            </a:endParaRPr>
          </a:p>
        </p:txBody>
      </p:sp>
      <p:sp>
        <p:nvSpPr>
          <p:cNvPr id="23" name="Forme libre 22"/>
          <p:cNvSpPr/>
          <p:nvPr/>
        </p:nvSpPr>
        <p:spPr>
          <a:xfrm>
            <a:off x="1509623" y="1926566"/>
            <a:ext cx="6625086" cy="543464"/>
          </a:xfrm>
          <a:custGeom>
            <a:avLst/>
            <a:gdLst>
              <a:gd name="connsiteX0" fmla="*/ 0 w 6625086"/>
              <a:gd name="connsiteY0" fmla="*/ 299049 h 543464"/>
              <a:gd name="connsiteX1" fmla="*/ 508958 w 6625086"/>
              <a:gd name="connsiteY1" fmla="*/ 195532 h 543464"/>
              <a:gd name="connsiteX2" fmla="*/ 879894 w 6625086"/>
              <a:gd name="connsiteY2" fmla="*/ 393940 h 543464"/>
              <a:gd name="connsiteX3" fmla="*/ 1837426 w 6625086"/>
              <a:gd name="connsiteY3" fmla="*/ 169653 h 543464"/>
              <a:gd name="connsiteX4" fmla="*/ 2294626 w 6625086"/>
              <a:gd name="connsiteY4" fmla="*/ 368060 h 543464"/>
              <a:gd name="connsiteX5" fmla="*/ 2786332 w 6625086"/>
              <a:gd name="connsiteY5" fmla="*/ 307676 h 543464"/>
              <a:gd name="connsiteX6" fmla="*/ 3234905 w 6625086"/>
              <a:gd name="connsiteY6" fmla="*/ 307676 h 543464"/>
              <a:gd name="connsiteX7" fmla="*/ 3588588 w 6625086"/>
              <a:gd name="connsiteY7" fmla="*/ 540589 h 543464"/>
              <a:gd name="connsiteX8" fmla="*/ 4321834 w 6625086"/>
              <a:gd name="connsiteY8" fmla="*/ 290423 h 543464"/>
              <a:gd name="connsiteX9" fmla="*/ 4865298 w 6625086"/>
              <a:gd name="connsiteY9" fmla="*/ 74762 h 543464"/>
              <a:gd name="connsiteX10" fmla="*/ 5391509 w 6625086"/>
              <a:gd name="connsiteY10" fmla="*/ 31630 h 543464"/>
              <a:gd name="connsiteX11" fmla="*/ 5667554 w 6625086"/>
              <a:gd name="connsiteY11" fmla="*/ 264543 h 543464"/>
              <a:gd name="connsiteX12" fmla="*/ 6072996 w 6625086"/>
              <a:gd name="connsiteY12" fmla="*/ 531962 h 543464"/>
              <a:gd name="connsiteX13" fmla="*/ 6625086 w 6625086"/>
              <a:gd name="connsiteY13" fmla="*/ 290423 h 543464"/>
              <a:gd name="connsiteX14" fmla="*/ 6625086 w 6625086"/>
              <a:gd name="connsiteY14" fmla="*/ 290423 h 54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25086" h="543464">
                <a:moveTo>
                  <a:pt x="0" y="299049"/>
                </a:moveTo>
                <a:cubicBezTo>
                  <a:pt x="181154" y="239383"/>
                  <a:pt x="362309" y="179717"/>
                  <a:pt x="508958" y="195532"/>
                </a:cubicBezTo>
                <a:cubicBezTo>
                  <a:pt x="655607" y="211347"/>
                  <a:pt x="658483" y="398253"/>
                  <a:pt x="879894" y="393940"/>
                </a:cubicBezTo>
                <a:cubicBezTo>
                  <a:pt x="1101305" y="389627"/>
                  <a:pt x="1601637" y="173966"/>
                  <a:pt x="1837426" y="169653"/>
                </a:cubicBezTo>
                <a:cubicBezTo>
                  <a:pt x="2073215" y="165340"/>
                  <a:pt x="2136475" y="345056"/>
                  <a:pt x="2294626" y="368060"/>
                </a:cubicBezTo>
                <a:cubicBezTo>
                  <a:pt x="2452777" y="391064"/>
                  <a:pt x="2629619" y="317740"/>
                  <a:pt x="2786332" y="307676"/>
                </a:cubicBezTo>
                <a:cubicBezTo>
                  <a:pt x="2943045" y="297612"/>
                  <a:pt x="3101196" y="268857"/>
                  <a:pt x="3234905" y="307676"/>
                </a:cubicBezTo>
                <a:cubicBezTo>
                  <a:pt x="3368614" y="346495"/>
                  <a:pt x="3407433" y="543464"/>
                  <a:pt x="3588588" y="540589"/>
                </a:cubicBezTo>
                <a:cubicBezTo>
                  <a:pt x="3769743" y="537714"/>
                  <a:pt x="4109049" y="368061"/>
                  <a:pt x="4321834" y="290423"/>
                </a:cubicBezTo>
                <a:cubicBezTo>
                  <a:pt x="4534619" y="212785"/>
                  <a:pt x="4687019" y="117894"/>
                  <a:pt x="4865298" y="74762"/>
                </a:cubicBezTo>
                <a:cubicBezTo>
                  <a:pt x="5043577" y="31630"/>
                  <a:pt x="5257800" y="0"/>
                  <a:pt x="5391509" y="31630"/>
                </a:cubicBezTo>
                <a:cubicBezTo>
                  <a:pt x="5525218" y="63260"/>
                  <a:pt x="5553973" y="181154"/>
                  <a:pt x="5667554" y="264543"/>
                </a:cubicBezTo>
                <a:cubicBezTo>
                  <a:pt x="5781135" y="347932"/>
                  <a:pt x="5913407" y="527649"/>
                  <a:pt x="6072996" y="531962"/>
                </a:cubicBezTo>
                <a:cubicBezTo>
                  <a:pt x="6232585" y="536275"/>
                  <a:pt x="6625086" y="290423"/>
                  <a:pt x="6625086" y="290423"/>
                </a:cubicBezTo>
                <a:lnTo>
                  <a:pt x="6625086" y="290423"/>
                </a:lnTo>
              </a:path>
            </a:pathLst>
          </a:custGeom>
          <a:ln>
            <a:solidFill>
              <a:srgbClr val="00B05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0" name="ZoneTexte 39"/>
          <p:cNvSpPr txBox="1"/>
          <p:nvPr/>
        </p:nvSpPr>
        <p:spPr>
          <a:xfrm>
            <a:off x="7396374" y="4932756"/>
            <a:ext cx="566181" cy="338554"/>
          </a:xfrm>
          <a:prstGeom prst="rect">
            <a:avLst/>
          </a:prstGeom>
          <a:noFill/>
        </p:spPr>
        <p:txBody>
          <a:bodyPr wrap="none" rtlCol="0">
            <a:spAutoFit/>
          </a:bodyPr>
          <a:lstStyle/>
          <a:p>
            <a:r>
              <a:rPr lang="fr-FR" sz="1600" dirty="0" smtClean="0"/>
              <a:t>time</a:t>
            </a:r>
            <a:endParaRPr lang="fr-FR" sz="1600" dirty="0"/>
          </a:p>
        </p:txBody>
      </p:sp>
      <p:sp>
        <p:nvSpPr>
          <p:cNvPr id="41" name="ZoneTexte 40"/>
          <p:cNvSpPr txBox="1"/>
          <p:nvPr/>
        </p:nvSpPr>
        <p:spPr>
          <a:xfrm>
            <a:off x="830580" y="1339795"/>
            <a:ext cx="1237518" cy="276999"/>
          </a:xfrm>
          <a:prstGeom prst="rect">
            <a:avLst/>
          </a:prstGeom>
          <a:noFill/>
        </p:spPr>
        <p:txBody>
          <a:bodyPr wrap="none" rtlCol="0">
            <a:spAutoFit/>
          </a:bodyPr>
          <a:lstStyle/>
          <a:p>
            <a:r>
              <a:rPr lang="fr-FR" sz="1200" b="1" dirty="0" err="1" smtClean="0"/>
              <a:t>number</a:t>
            </a:r>
            <a:r>
              <a:rPr lang="fr-FR" sz="1200" b="1" dirty="0" smtClean="0"/>
              <a:t> of </a:t>
            </a:r>
            <a:r>
              <a:rPr lang="fr-FR" sz="1200" b="1" dirty="0" err="1" smtClean="0"/>
              <a:t>bytes</a:t>
            </a:r>
            <a:endParaRPr lang="fr-FR" sz="1200" b="1" dirty="0"/>
          </a:p>
        </p:txBody>
      </p:sp>
      <p:sp>
        <p:nvSpPr>
          <p:cNvPr id="43" name="Rectangle 42"/>
          <p:cNvSpPr/>
          <p:nvPr/>
        </p:nvSpPr>
        <p:spPr>
          <a:xfrm>
            <a:off x="4252817" y="1764977"/>
            <a:ext cx="4321833" cy="3126789"/>
          </a:xfrm>
          <a:prstGeom prst="rect">
            <a:avLst/>
          </a:prstGeom>
          <a:solidFill>
            <a:schemeClr val="lt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0" name="ZoneTexte 19"/>
          <p:cNvSpPr txBox="1"/>
          <p:nvPr/>
        </p:nvSpPr>
        <p:spPr>
          <a:xfrm>
            <a:off x="3322055" y="1201296"/>
            <a:ext cx="1935723" cy="338554"/>
          </a:xfrm>
          <a:prstGeom prst="rect">
            <a:avLst/>
          </a:prstGeom>
          <a:noFill/>
        </p:spPr>
        <p:txBody>
          <a:bodyPr wrap="none" rtlCol="0">
            <a:spAutoFit/>
          </a:bodyPr>
          <a:lstStyle/>
          <a:p>
            <a:r>
              <a:rPr lang="en-US" sz="1600" dirty="0" smtClean="0">
                <a:solidFill>
                  <a:srgbClr val="FF0000"/>
                </a:solidFill>
              </a:rPr>
              <a:t>congestion detection</a:t>
            </a:r>
            <a:endParaRPr lang="en-US" sz="1600" dirty="0">
              <a:solidFill>
                <a:srgbClr val="FF0000"/>
              </a:solidFill>
            </a:endParaRPr>
          </a:p>
        </p:txBody>
      </p:sp>
      <p:pic>
        <p:nvPicPr>
          <p:cNvPr id="42" name="Picture 142" descr="http://www.berchem.irisnet.be/berchem-sainte-agathe/panneau%20attention%20carre.png/image_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773" y="1034604"/>
            <a:ext cx="221109" cy="2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necteur droit 23"/>
          <p:cNvCxnSpPr>
            <a:cxnSpLocks noChangeShapeType="1"/>
            <a:stCxn id="20" idx="2"/>
            <a:endCxn id="15" idx="0"/>
          </p:cNvCxnSpPr>
          <p:nvPr/>
        </p:nvCxnSpPr>
        <p:spPr bwMode="auto">
          <a:xfrm flipH="1">
            <a:off x="4275684" y="1539850"/>
            <a:ext cx="14233" cy="703018"/>
          </a:xfrm>
          <a:prstGeom prst="line">
            <a:avLst/>
          </a:prstGeom>
          <a:noFill/>
          <a:ln w="25400">
            <a:solidFill>
              <a:srgbClr val="FF0000"/>
            </a:solidFill>
            <a:prstDash val="dash"/>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Rectangle 14"/>
          <p:cNvSpPr/>
          <p:nvPr/>
        </p:nvSpPr>
        <p:spPr>
          <a:xfrm>
            <a:off x="4252824" y="2242868"/>
            <a:ext cx="45719" cy="2689888"/>
          </a:xfrm>
          <a:prstGeom prst="rect">
            <a:avLst/>
          </a:prstGeom>
          <a:pattFill prst="wdUpDiag">
            <a:fgClr>
              <a:srgbClr val="660033"/>
            </a:fgClr>
            <a:bgClr>
              <a:srgbClr val="DEF5FA">
                <a:lumMod val="50000"/>
              </a:srgbClr>
            </a:bgClr>
          </a:pattFill>
          <a:ln w="55000" cap="flat" cmpd="thickThin" algn="ctr">
            <a:noFill/>
            <a:prstDash val="solid"/>
          </a:ln>
          <a:effectLst>
            <a:outerShdw blurRad="50800" dist="50800" dir="5400000" algn="ctr" rotWithShape="0">
              <a:srgbClr val="000000">
                <a:alpha val="4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Lucida Sans Unicode"/>
              <a:ea typeface="+mn-ea"/>
              <a:cs typeface="+mn-cs"/>
            </a:endParaRPr>
          </a:p>
        </p:txBody>
      </p:sp>
      <p:cxnSp>
        <p:nvCxnSpPr>
          <p:cNvPr id="30" name="Connecteur droit 29"/>
          <p:cNvCxnSpPr/>
          <p:nvPr/>
        </p:nvCxnSpPr>
        <p:spPr>
          <a:xfrm flipH="1">
            <a:off x="4301616" y="2234242"/>
            <a:ext cx="8628" cy="1284181"/>
          </a:xfrm>
          <a:prstGeom prst="line">
            <a:avLst/>
          </a:prstGeom>
          <a:ln w="38100">
            <a:solidFill>
              <a:srgbClr val="FF6600"/>
            </a:solidFill>
          </a:ln>
        </p:spPr>
        <p:style>
          <a:lnRef idx="2">
            <a:schemeClr val="accent1"/>
          </a:lnRef>
          <a:fillRef idx="0">
            <a:schemeClr val="accent1"/>
          </a:fillRef>
          <a:effectRef idx="1">
            <a:schemeClr val="accent1"/>
          </a:effectRef>
          <a:fontRef idx="minor">
            <a:schemeClr val="tx1"/>
          </a:fontRef>
        </p:style>
      </p:cxnSp>
      <p:sp>
        <p:nvSpPr>
          <p:cNvPr id="44" name="ZoneTexte 43"/>
          <p:cNvSpPr txBox="1"/>
          <p:nvPr/>
        </p:nvSpPr>
        <p:spPr>
          <a:xfrm>
            <a:off x="731322" y="5538165"/>
            <a:ext cx="7257115" cy="461665"/>
          </a:xfrm>
          <a:prstGeom prst="rect">
            <a:avLst/>
          </a:prstGeom>
          <a:noFill/>
        </p:spPr>
        <p:txBody>
          <a:bodyPr wrap="none" rtlCol="0">
            <a:spAutoFit/>
          </a:bodyPr>
          <a:lstStyle/>
          <a:p>
            <a:r>
              <a:rPr lang="en-US" dirty="0" smtClean="0">
                <a:solidFill>
                  <a:srgbClr val="FF0000"/>
                </a:solidFill>
                <a:latin typeface="+mn-lt"/>
                <a:sym typeface="Wingdings" pitchFamily="2" charset="2"/>
              </a:rPr>
              <a:t></a:t>
            </a:r>
            <a:r>
              <a:rPr lang="en-US" dirty="0" smtClean="0">
                <a:solidFill>
                  <a:srgbClr val="336699"/>
                </a:solidFill>
                <a:latin typeface="+mn-lt"/>
                <a:sym typeface="Wingdings" pitchFamily="2" charset="2"/>
              </a:rPr>
              <a:t> </a:t>
            </a:r>
            <a:r>
              <a:rPr lang="en-US" dirty="0" smtClean="0">
                <a:solidFill>
                  <a:srgbClr val="336699"/>
                </a:solidFill>
                <a:latin typeface="+mn-lt"/>
              </a:rPr>
              <a:t>Maximizing the occupancy of bottleneck capacity</a:t>
            </a:r>
          </a:p>
        </p:txBody>
      </p:sp>
      <p:sp>
        <p:nvSpPr>
          <p:cNvPr id="45" name="Rectangle 44"/>
          <p:cNvSpPr/>
          <p:nvPr/>
        </p:nvSpPr>
        <p:spPr>
          <a:xfrm>
            <a:off x="723900" y="5603937"/>
            <a:ext cx="8035606" cy="637837"/>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6" name="ZoneTexte 45"/>
          <p:cNvSpPr txBox="1"/>
          <p:nvPr/>
        </p:nvSpPr>
        <p:spPr>
          <a:xfrm>
            <a:off x="1423362" y="3241424"/>
            <a:ext cx="1256178" cy="276999"/>
          </a:xfrm>
          <a:prstGeom prst="rect">
            <a:avLst/>
          </a:prstGeom>
          <a:noFill/>
        </p:spPr>
        <p:txBody>
          <a:bodyPr wrap="none" rtlCol="0">
            <a:spAutoFit/>
          </a:bodyPr>
          <a:lstStyle/>
          <a:p>
            <a:r>
              <a:rPr lang="fr-FR" sz="1200" b="1" i="1" dirty="0" smtClean="0">
                <a:solidFill>
                  <a:srgbClr val="00B0F0"/>
                </a:solidFill>
              </a:rPr>
              <a:t>Slow Start phase</a:t>
            </a:r>
            <a:endParaRPr lang="fr-FR" sz="1200" b="1" i="1" dirty="0">
              <a:solidFill>
                <a:srgbClr val="00B0F0"/>
              </a:solidFill>
            </a:endParaRPr>
          </a:p>
        </p:txBody>
      </p:sp>
      <p:sp>
        <p:nvSpPr>
          <p:cNvPr id="47" name="ZoneTexte 46"/>
          <p:cNvSpPr txBox="1"/>
          <p:nvPr/>
        </p:nvSpPr>
        <p:spPr>
          <a:xfrm>
            <a:off x="1550453" y="2366518"/>
            <a:ext cx="2014462" cy="276999"/>
          </a:xfrm>
          <a:prstGeom prst="rect">
            <a:avLst/>
          </a:prstGeom>
          <a:noFill/>
        </p:spPr>
        <p:txBody>
          <a:bodyPr wrap="none" rtlCol="0">
            <a:spAutoFit/>
          </a:bodyPr>
          <a:lstStyle/>
          <a:p>
            <a:r>
              <a:rPr lang="en-US" sz="1200" b="1" i="1" dirty="0" smtClean="0">
                <a:solidFill>
                  <a:srgbClr val="00B0F0"/>
                </a:solidFill>
              </a:rPr>
              <a:t>Congestion Avoidance phase</a:t>
            </a:r>
            <a:endParaRPr lang="en-US" sz="1200" b="1" i="1" dirty="0">
              <a:solidFill>
                <a:srgbClr val="00B0F0"/>
              </a:solidFill>
            </a:endParaRPr>
          </a:p>
        </p:txBody>
      </p:sp>
      <p:cxnSp>
        <p:nvCxnSpPr>
          <p:cNvPr id="49" name="Connecteur droit avec flèche 48"/>
          <p:cNvCxnSpPr/>
          <p:nvPr/>
        </p:nvCxnSpPr>
        <p:spPr>
          <a:xfrm>
            <a:off x="1541827" y="3102258"/>
            <a:ext cx="1076288" cy="0"/>
          </a:xfrm>
          <a:prstGeom prst="straightConnector1">
            <a:avLst/>
          </a:prstGeom>
          <a:ln>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0" name="Connecteur droit avec flèche 49"/>
          <p:cNvCxnSpPr/>
          <p:nvPr/>
        </p:nvCxnSpPr>
        <p:spPr>
          <a:xfrm>
            <a:off x="2618115" y="2820843"/>
            <a:ext cx="1634709" cy="0"/>
          </a:xfrm>
          <a:prstGeom prst="straightConnector1">
            <a:avLst/>
          </a:prstGeom>
          <a:ln>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flipV="1">
            <a:off x="1492370" y="4917056"/>
            <a:ext cx="6343291"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8" name="ZoneTexte 37"/>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solidFill>
              </a:rPr>
              <a:t>Introduction</a:t>
            </a:r>
            <a:r>
              <a:rPr lang="fr-FR" sz="1400" b="1" dirty="0">
                <a:solidFill>
                  <a:schemeClr val="bg1">
                    <a:lumMod val="50000"/>
                  </a:schemeClr>
                </a:solidFill>
              </a:rPr>
              <a:t>	</a:t>
            </a:r>
            <a:r>
              <a:rPr lang="fr-FR" sz="1400" b="1" dirty="0" err="1" smtClean="0">
                <a:solidFill>
                  <a:schemeClr val="bg1">
                    <a:lumMod val="50000"/>
                  </a:schemeClr>
                </a:solidFill>
              </a:rPr>
              <a:t>TcpHas</a:t>
            </a:r>
            <a:r>
              <a:rPr lang="fr-FR" sz="1400" b="1" dirty="0" smtClean="0">
                <a:solidFill>
                  <a:schemeClr val="bg1">
                    <a:lumMod val="50000"/>
                  </a:schemeClr>
                </a:solidFill>
              </a:rPr>
              <a:t>	 </a:t>
            </a:r>
            <a:r>
              <a:rPr lang="fr-FR" sz="1400" b="1" dirty="0" smtClean="0">
                <a:solidFill>
                  <a:schemeClr val="bg1">
                    <a:lumMod val="50000"/>
                  </a:schemeClr>
                </a:solidFill>
              </a:rPr>
              <a:t>Framework</a:t>
            </a:r>
            <a:r>
              <a:rPr lang="fr-FR" sz="1400" b="1" dirty="0">
                <a:solidFill>
                  <a:schemeClr val="bg1">
                    <a:lumMod val="50000"/>
                  </a:schemeClr>
                </a:solidFill>
              </a:rPr>
              <a:t>	</a:t>
            </a:r>
            <a:r>
              <a:rPr lang="fr-FR" sz="1400" b="1" dirty="0" smtClean="0">
                <a:solidFill>
                  <a:schemeClr val="bg1">
                    <a:lumMod val="50000"/>
                  </a:schemeClr>
                </a:solidFill>
              </a:rPr>
              <a:t>	Evaluation</a:t>
            </a:r>
            <a:r>
              <a:rPr lang="fr-FR" sz="1400" b="1" dirty="0" smtClean="0">
                <a:solidFill>
                  <a:schemeClr val="bg1">
                    <a:lumMod val="50000"/>
                  </a:schemeClr>
                </a:solidFill>
              </a:rPr>
              <a:t>	Conclusion</a:t>
            </a:r>
            <a:endParaRPr lang="fr-FR" sz="1400" b="1" dirty="0">
              <a:solidFill>
                <a:schemeClr val="bg1">
                  <a:lumMod val="50000"/>
                </a:schemeClr>
              </a:solidFill>
            </a:endParaRPr>
          </a:p>
        </p:txBody>
      </p:sp>
      <p:pic>
        <p:nvPicPr>
          <p:cNvPr id="39" name="Picture 111"/>
          <p:cNvPicPr>
            <a:picLocks noChangeAspect="1" noChangeArrowheads="1"/>
          </p:cNvPicPr>
          <p:nvPr/>
        </p:nvPicPr>
        <p:blipFill>
          <a:blip r:embed="rId5"/>
          <a:srcRect/>
          <a:stretch>
            <a:fillRect/>
          </a:stretch>
        </p:blipFill>
        <p:spPr bwMode="auto">
          <a:xfrm>
            <a:off x="6349568" y="85302"/>
            <a:ext cx="1079500" cy="503237"/>
          </a:xfrm>
          <a:prstGeom prst="rect">
            <a:avLst/>
          </a:prstGeom>
          <a:noFill/>
          <a:ln w="9525" cap="flat">
            <a:noFill/>
            <a:round/>
            <a:headEnd/>
            <a:tailEnd/>
          </a:ln>
          <a:effectLst/>
        </p:spPr>
      </p:pic>
      <p:sp>
        <p:nvSpPr>
          <p:cNvPr id="48" name="ZoneTexte 47"/>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
        <p:nvSpPr>
          <p:cNvPr id="52" name="ZoneTexte 51"/>
          <p:cNvSpPr txBox="1"/>
          <p:nvPr/>
        </p:nvSpPr>
        <p:spPr>
          <a:xfrm>
            <a:off x="545972" y="5049333"/>
            <a:ext cx="7703820" cy="400110"/>
          </a:xfrm>
          <a:prstGeom prst="rect">
            <a:avLst/>
          </a:prstGeom>
          <a:noFill/>
        </p:spPr>
        <p:txBody>
          <a:bodyPr wrap="square" rtlCol="0">
            <a:spAutoFit/>
          </a:bodyPr>
          <a:lstStyle/>
          <a:p>
            <a:pPr algn="ctr"/>
            <a:r>
              <a:rPr lang="fr-FR" sz="2000" b="1" dirty="0" smtClean="0"/>
              <a:t>Figure </a:t>
            </a:r>
            <a:r>
              <a:rPr lang="fr-FR" sz="2000" b="1" dirty="0"/>
              <a:t>4</a:t>
            </a:r>
            <a:r>
              <a:rPr lang="fr-FR" sz="2000" b="1" dirty="0" smtClean="0"/>
              <a:t>: </a:t>
            </a:r>
            <a:r>
              <a:rPr lang="fr-FR" sz="2000" dirty="0" smtClean="0"/>
              <a:t>Common TCP congestion control </a:t>
            </a:r>
            <a:r>
              <a:rPr lang="fr-FR" sz="2000" dirty="0" err="1" smtClean="0"/>
              <a:t>behavior</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8" presetClass="entr" presetSubtype="6"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strips(downRight)">
                                      <p:cBhvr>
                                        <p:cTn id="9" dur="5000"/>
                                        <p:tgtEl>
                                          <p:spTgt spid="23"/>
                                        </p:tgtEl>
                                      </p:cBhvr>
                                    </p:animEffect>
                                  </p:childTnLst>
                                </p:cTn>
                              </p:par>
                              <p:par>
                                <p:cTn id="10" presetID="18" presetClass="entr" presetSubtype="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Right)">
                                      <p:cBhvr>
                                        <p:cTn id="12" dur="2000"/>
                                        <p:tgtEl>
                                          <p:spTgt spid="14"/>
                                        </p:tgtEl>
                                      </p:cBhvr>
                                    </p:animEffect>
                                  </p:childTnLst>
                                </p:cTn>
                              </p:par>
                              <p:par>
                                <p:cTn id="13" presetID="18" presetClass="entr" presetSubtype="9"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upLeft)">
                                      <p:cBhvr>
                                        <p:cTn id="15" dur="2000"/>
                                        <p:tgtEl>
                                          <p:spTgt spid="16"/>
                                        </p:tgtEl>
                                      </p:cBhvr>
                                    </p:animEffect>
                                  </p:childTnLst>
                                </p:cTn>
                              </p:par>
                              <p:par>
                                <p:cTn id="16" presetID="18" presetClass="entr" presetSubtype="3" fill="hold" nodeType="withEffect">
                                  <p:stCondLst>
                                    <p:cond delay="1000"/>
                                  </p:stCondLst>
                                  <p:childTnLst>
                                    <p:set>
                                      <p:cBhvr>
                                        <p:cTn id="17" dur="1" fill="hold">
                                          <p:stCondLst>
                                            <p:cond delay="0"/>
                                          </p:stCondLst>
                                        </p:cTn>
                                        <p:tgtEl>
                                          <p:spTgt spid="18"/>
                                        </p:tgtEl>
                                        <p:attrNameLst>
                                          <p:attrName>style.visibility</p:attrName>
                                        </p:attrNameLst>
                                      </p:cBhvr>
                                      <p:to>
                                        <p:strVal val="visible"/>
                                      </p:to>
                                    </p:set>
                                    <p:animEffect transition="in" filter="strips(upRight)">
                                      <p:cBhvr>
                                        <p:cTn id="18" dur="1000"/>
                                        <p:tgtEl>
                                          <p:spTgt spid="18"/>
                                        </p:tgtEl>
                                      </p:cBhvr>
                                    </p:animEffect>
                                  </p:childTnLst>
                                </p:cTn>
                              </p:par>
                              <p:par>
                                <p:cTn id="19" presetID="1" presetClass="entr" presetSubtype="0" fill="hold" grpId="0" nodeType="withEffect">
                                  <p:stCondLst>
                                    <p:cond delay="250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250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250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250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8" presetClass="exit" presetSubtype="9" fill="hold" grpId="0" nodeType="withEffect">
                                  <p:stCondLst>
                                    <p:cond delay="0"/>
                                  </p:stCondLst>
                                  <p:childTnLst>
                                    <p:animEffect transition="out" filter="strips(upLeft)">
                                      <p:cBhvr>
                                        <p:cTn id="42" dur="3000"/>
                                        <p:tgtEl>
                                          <p:spTgt spid="43"/>
                                        </p:tgtEl>
                                      </p:cBhvr>
                                    </p:animEffect>
                                    <p:set>
                                      <p:cBhvr>
                                        <p:cTn id="43" dur="1" fill="hold">
                                          <p:stCondLst>
                                            <p:cond delay="2999"/>
                                          </p:stCondLst>
                                        </p:cTn>
                                        <p:tgtEl>
                                          <p:spTgt spid="4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2000"/>
                                        <p:tgtEl>
                                          <p:spTgt spid="45"/>
                                        </p:tgtEl>
                                      </p:cBhvr>
                                    </p:animEffect>
                                    <p:set>
                                      <p:cBhvr>
                                        <p:cTn id="48" dur="1" fill="hold">
                                          <p:stCondLst>
                                            <p:cond delay="19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3" grpId="0" animBg="1"/>
      <p:bldP spid="43" grpId="0" animBg="1"/>
      <p:bldP spid="20" grpId="0"/>
      <p:bldP spid="15" grpId="0" animBg="1"/>
      <p:bldP spid="45" grpId="0" animBg="1"/>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ngtd5579\Downloads\Rapport de thèse Latex\Rapport de thèse Latex\figures\Architecture2_ns-3.png"/>
          <p:cNvPicPr>
            <a:picLocks noChangeAspect="1" noChangeArrowheads="1"/>
          </p:cNvPicPr>
          <p:nvPr/>
        </p:nvPicPr>
        <p:blipFill>
          <a:blip r:embed="rId3"/>
          <a:srcRect/>
          <a:stretch>
            <a:fillRect/>
          </a:stretch>
        </p:blipFill>
        <p:spPr bwMode="auto">
          <a:xfrm>
            <a:off x="1030415" y="1003222"/>
            <a:ext cx="3053800" cy="1027865"/>
          </a:xfrm>
          <a:prstGeom prst="rect">
            <a:avLst/>
          </a:prstGeom>
          <a:noFill/>
        </p:spPr>
      </p:pic>
      <p:sp>
        <p:nvSpPr>
          <p:cNvPr id="2" name="Titre 1"/>
          <p:cNvSpPr>
            <a:spLocks noGrp="1"/>
          </p:cNvSpPr>
          <p:nvPr>
            <p:ph type="title"/>
          </p:nvPr>
        </p:nvSpPr>
        <p:spPr/>
        <p:txBody>
          <a:bodyPr/>
          <a:lstStyle/>
          <a:p>
            <a:r>
              <a:rPr lang="fr-FR" dirty="0" err="1" smtClean="0"/>
              <a:t>TcpHas</a:t>
            </a:r>
            <a:r>
              <a:rPr lang="fr-FR" dirty="0" smtClean="0"/>
              <a:t> Evaluation</a:t>
            </a:r>
            <a:endParaRPr lang="fr-FR" dirty="0"/>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30</a:t>
            </a:fld>
            <a:endParaRPr lang="fr-FR"/>
          </a:p>
        </p:txBody>
      </p:sp>
      <p:pic>
        <p:nvPicPr>
          <p:cNvPr id="6" name="Picture 5" descr="C:\Users\ngtd5579\Downloads\0Orange_Logo.png"/>
          <p:cNvPicPr>
            <a:picLocks noChangeAspect="1" noChangeArrowheads="1"/>
          </p:cNvPicPr>
          <p:nvPr/>
        </p:nvPicPr>
        <p:blipFill>
          <a:blip r:embed="rId4"/>
          <a:srcRect/>
          <a:stretch>
            <a:fillRect/>
          </a:stretch>
        </p:blipFill>
        <p:spPr bwMode="auto">
          <a:xfrm>
            <a:off x="99060" y="0"/>
            <a:ext cx="624840" cy="624840"/>
          </a:xfrm>
          <a:prstGeom prst="rect">
            <a:avLst/>
          </a:prstGeom>
          <a:noFill/>
        </p:spPr>
      </p:pic>
      <p:sp>
        <p:nvSpPr>
          <p:cNvPr id="8" name="ZoneTexte 7"/>
          <p:cNvSpPr txBox="1"/>
          <p:nvPr/>
        </p:nvSpPr>
        <p:spPr>
          <a:xfrm>
            <a:off x="0" y="6581001"/>
            <a:ext cx="9144000" cy="276999"/>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	 Rennes   17 décembre 2015	</a:t>
            </a:r>
            <a:r>
              <a:rPr lang="fr-FR" sz="1200" b="1" dirty="0" smtClean="0"/>
              <a:t>						</a:t>
            </a:r>
            <a:endParaRPr lang="fr-FR" sz="1200" b="1" dirty="0"/>
          </a:p>
        </p:txBody>
      </p:sp>
      <p:sp>
        <p:nvSpPr>
          <p:cNvPr id="9" name="Rectangle 8"/>
          <p:cNvSpPr/>
          <p:nvPr/>
        </p:nvSpPr>
        <p:spPr>
          <a:xfrm>
            <a:off x="1016767" y="1003222"/>
            <a:ext cx="3260852" cy="1062458"/>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0" name="ZoneTexte 9"/>
          <p:cNvSpPr txBox="1"/>
          <p:nvPr/>
        </p:nvSpPr>
        <p:spPr>
          <a:xfrm>
            <a:off x="1635068" y="1303618"/>
            <a:ext cx="2459269" cy="461665"/>
          </a:xfrm>
          <a:prstGeom prst="rect">
            <a:avLst/>
          </a:prstGeom>
          <a:noFill/>
        </p:spPr>
        <p:txBody>
          <a:bodyPr wrap="square" rtlCol="0">
            <a:spAutoFit/>
          </a:bodyPr>
          <a:lstStyle/>
          <a:p>
            <a:r>
              <a:rPr lang="fr-FR" b="1" dirty="0" smtClean="0">
                <a:solidFill>
                  <a:srgbClr val="336699"/>
                </a:solidFill>
                <a:latin typeface="+mn-lt"/>
              </a:rPr>
              <a:t>ns-3 simulator</a:t>
            </a:r>
            <a:endParaRPr lang="fr-FR" b="1" dirty="0">
              <a:solidFill>
                <a:srgbClr val="336699"/>
              </a:solidFill>
              <a:latin typeface="+mn-lt"/>
            </a:endParaRPr>
          </a:p>
        </p:txBody>
      </p:sp>
      <p:sp>
        <p:nvSpPr>
          <p:cNvPr id="13" name="ZoneTexte 12"/>
          <p:cNvSpPr txBox="1"/>
          <p:nvPr/>
        </p:nvSpPr>
        <p:spPr>
          <a:xfrm>
            <a:off x="4277620" y="1255713"/>
            <a:ext cx="4688960" cy="677108"/>
          </a:xfrm>
          <a:prstGeom prst="rect">
            <a:avLst/>
          </a:prstGeom>
          <a:noFill/>
        </p:spPr>
        <p:txBody>
          <a:bodyPr wrap="square" rtlCol="0">
            <a:spAutoFit/>
          </a:bodyPr>
          <a:lstStyle/>
          <a:p>
            <a:pPr algn="ctr"/>
            <a:r>
              <a:rPr lang="en-US" sz="2000" b="1" dirty="0" smtClean="0">
                <a:solidFill>
                  <a:srgbClr val="336699"/>
                </a:solidFill>
                <a:latin typeface="+mn-lt"/>
              </a:rPr>
              <a:t>Comparison with Westwood+</a:t>
            </a:r>
          </a:p>
          <a:p>
            <a:pPr algn="ctr"/>
            <a:r>
              <a:rPr lang="en-US" sz="1800" b="1" dirty="0" smtClean="0">
                <a:solidFill>
                  <a:srgbClr val="FF6600"/>
                </a:solidFill>
                <a:latin typeface="+mn-lt"/>
              </a:rPr>
              <a:t>[adaptive decrease mechanism]</a:t>
            </a:r>
            <a:endParaRPr lang="en-US" sz="1800" b="1" dirty="0">
              <a:solidFill>
                <a:srgbClr val="FF6600"/>
              </a:solidFill>
              <a:latin typeface="+mn-lt"/>
            </a:endParaRPr>
          </a:p>
        </p:txBody>
      </p:sp>
      <p:sp>
        <p:nvSpPr>
          <p:cNvPr id="14" name="Rectangle 13"/>
          <p:cNvSpPr/>
          <p:nvPr/>
        </p:nvSpPr>
        <p:spPr>
          <a:xfrm>
            <a:off x="4430018" y="1046352"/>
            <a:ext cx="4536562" cy="1062458"/>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11266" name="Picture 2"/>
          <p:cNvPicPr>
            <a:picLocks noChangeAspect="1" noChangeArrowheads="1"/>
          </p:cNvPicPr>
          <p:nvPr/>
        </p:nvPicPr>
        <p:blipFill>
          <a:blip r:embed="rId5"/>
          <a:srcRect/>
          <a:stretch>
            <a:fillRect/>
          </a:stretch>
        </p:blipFill>
        <p:spPr bwMode="auto">
          <a:xfrm>
            <a:off x="830580" y="2286000"/>
            <a:ext cx="7524750" cy="571500"/>
          </a:xfrm>
          <a:prstGeom prst="rect">
            <a:avLst/>
          </a:prstGeom>
          <a:noFill/>
          <a:ln w="9525">
            <a:noFill/>
            <a:miter lim="800000"/>
            <a:headEnd/>
            <a:tailEnd/>
          </a:ln>
        </p:spPr>
      </p:pic>
      <p:sp>
        <p:nvSpPr>
          <p:cNvPr id="17" name="Rectangle 16"/>
          <p:cNvSpPr/>
          <p:nvPr/>
        </p:nvSpPr>
        <p:spPr>
          <a:xfrm>
            <a:off x="823362" y="2256988"/>
            <a:ext cx="7531967" cy="639420"/>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6" name="ZoneTexte 15"/>
          <p:cNvSpPr txBox="1"/>
          <p:nvPr/>
        </p:nvSpPr>
        <p:spPr>
          <a:xfrm>
            <a:off x="2619982" y="2313947"/>
            <a:ext cx="4337078" cy="461665"/>
          </a:xfrm>
          <a:prstGeom prst="rect">
            <a:avLst/>
          </a:prstGeom>
          <a:noFill/>
        </p:spPr>
        <p:txBody>
          <a:bodyPr wrap="square" rtlCol="0">
            <a:spAutoFit/>
          </a:bodyPr>
          <a:lstStyle/>
          <a:p>
            <a:r>
              <a:rPr lang="fr-FR" b="1" dirty="0" smtClean="0">
                <a:solidFill>
                  <a:srgbClr val="336699"/>
                </a:solidFill>
                <a:latin typeface="+mn-lt"/>
              </a:rPr>
              <a:t>Optimal </a:t>
            </a:r>
            <a:r>
              <a:rPr lang="fr-FR" b="1" dirty="0" err="1" smtClean="0">
                <a:solidFill>
                  <a:srgbClr val="336699"/>
                </a:solidFill>
                <a:latin typeface="+mn-lt"/>
              </a:rPr>
              <a:t>quality</a:t>
            </a:r>
            <a:r>
              <a:rPr lang="fr-FR" b="1" dirty="0" smtClean="0">
                <a:solidFill>
                  <a:srgbClr val="336699"/>
                </a:solidFill>
                <a:latin typeface="+mn-lt"/>
              </a:rPr>
              <a:t> </a:t>
            </a:r>
            <a:r>
              <a:rPr lang="fr-FR" b="1" dirty="0" err="1" smtClean="0">
                <a:solidFill>
                  <a:srgbClr val="336699"/>
                </a:solidFill>
                <a:latin typeface="+mn-lt"/>
              </a:rPr>
              <a:t>level</a:t>
            </a:r>
            <a:endParaRPr lang="fr-FR" b="1" dirty="0">
              <a:solidFill>
                <a:srgbClr val="336699"/>
              </a:solidFill>
              <a:latin typeface="+mn-lt"/>
            </a:endParaRPr>
          </a:p>
        </p:txBody>
      </p:sp>
      <p:sp>
        <p:nvSpPr>
          <p:cNvPr id="18" name="Rectangle 17"/>
          <p:cNvSpPr/>
          <p:nvPr/>
        </p:nvSpPr>
        <p:spPr>
          <a:xfrm>
            <a:off x="2619983" y="2313947"/>
            <a:ext cx="3084782" cy="461665"/>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9" name="Espace réservé du contenu 2"/>
          <p:cNvSpPr>
            <a:spLocks noGrp="1"/>
          </p:cNvSpPr>
          <p:nvPr>
            <p:ph sz="half" idx="1"/>
          </p:nvPr>
        </p:nvSpPr>
        <p:spPr>
          <a:xfrm>
            <a:off x="334372" y="3250060"/>
            <a:ext cx="8632208" cy="2978727"/>
          </a:xfrm>
        </p:spPr>
        <p:txBody>
          <a:bodyPr/>
          <a:lstStyle/>
          <a:p>
            <a:pPr>
              <a:buNone/>
            </a:pPr>
            <a:r>
              <a:rPr lang="en-US" sz="2000" b="1" dirty="0" smtClean="0"/>
              <a:t>Various conditions:</a:t>
            </a:r>
          </a:p>
          <a:p>
            <a:r>
              <a:rPr lang="en-US" sz="1800" dirty="0" smtClean="0"/>
              <a:t>Effect of increasing the number of HAS flows </a:t>
            </a:r>
            <a:r>
              <a:rPr lang="en-US" sz="1400" dirty="0" smtClean="0"/>
              <a:t>(1 flow </a:t>
            </a:r>
            <a:r>
              <a:rPr lang="en-US" sz="1400" dirty="0" smtClean="0">
                <a:sym typeface="Wingdings" pitchFamily="2" charset="2"/>
              </a:rPr>
              <a:t>9 flows)</a:t>
            </a:r>
            <a:endParaRPr lang="en-US" sz="1800" dirty="0" smtClean="0"/>
          </a:p>
          <a:p>
            <a:pPr lvl="1"/>
            <a:r>
              <a:rPr lang="en-US" sz="1600" dirty="0" smtClean="0"/>
              <a:t>Better </a:t>
            </a:r>
            <a:r>
              <a:rPr lang="en-US" sz="1600" dirty="0" err="1" smtClean="0"/>
              <a:t>QoE</a:t>
            </a:r>
            <a:r>
              <a:rPr lang="en-US" sz="1600" dirty="0" smtClean="0"/>
              <a:t> than Westwood+: </a:t>
            </a:r>
            <a:r>
              <a:rPr lang="en-US" sz="1200" b="1" dirty="0" smtClean="0">
                <a:solidFill>
                  <a:srgbClr val="FF6600"/>
                </a:solidFill>
              </a:rPr>
              <a:t>no stalling events, </a:t>
            </a:r>
            <a:r>
              <a:rPr lang="en-US" sz="1200" b="1" dirty="0" err="1" smtClean="0">
                <a:solidFill>
                  <a:srgbClr val="FF6600"/>
                </a:solidFill>
              </a:rPr>
              <a:t>Iow</a:t>
            </a:r>
            <a:r>
              <a:rPr lang="en-US" sz="1200" b="1" dirty="0" smtClean="0">
                <a:solidFill>
                  <a:srgbClr val="FF6600"/>
                </a:solidFill>
              </a:rPr>
              <a:t> instability  &lt; 4%</a:t>
            </a:r>
            <a:endParaRPr lang="en-US" sz="1600" b="1" dirty="0" smtClean="0"/>
          </a:p>
          <a:p>
            <a:pPr lvl="1"/>
            <a:r>
              <a:rPr lang="en-US" sz="1600" dirty="0" smtClean="0"/>
              <a:t>Better </a:t>
            </a:r>
            <a:r>
              <a:rPr lang="en-US" sz="1600" dirty="0" err="1" smtClean="0"/>
              <a:t>QoS</a:t>
            </a:r>
            <a:r>
              <a:rPr lang="en-US" sz="1600" dirty="0" smtClean="0"/>
              <a:t> than Westwood+: </a:t>
            </a:r>
            <a:r>
              <a:rPr lang="en-US" sz="1200" b="1" dirty="0" smtClean="0">
                <a:solidFill>
                  <a:srgbClr val="FF6600"/>
                </a:solidFill>
              </a:rPr>
              <a:t>low queuing delay + no packet drop+ high BW occupancy</a:t>
            </a:r>
            <a:endParaRPr lang="en-US" sz="1800" b="1" dirty="0" smtClean="0">
              <a:solidFill>
                <a:srgbClr val="FF6600"/>
              </a:solidFill>
            </a:endParaRPr>
          </a:p>
          <a:p>
            <a:pPr lvl="1"/>
            <a:endParaRPr lang="en-US" sz="1600" dirty="0" smtClean="0">
              <a:solidFill>
                <a:srgbClr val="FF6600"/>
              </a:solidFill>
            </a:endParaRPr>
          </a:p>
          <a:p>
            <a:r>
              <a:rPr lang="en-US" sz="1800" dirty="0" smtClean="0"/>
              <a:t>Playback Buffer size effect </a:t>
            </a:r>
            <a:r>
              <a:rPr lang="en-US" sz="1400" dirty="0" smtClean="0"/>
              <a:t>(6 seconds </a:t>
            </a:r>
            <a:r>
              <a:rPr lang="en-US" sz="1400" dirty="0" smtClean="0">
                <a:sym typeface="Wingdings" pitchFamily="2" charset="2"/>
              </a:rPr>
              <a:t> 30 seconds)</a:t>
            </a:r>
            <a:endParaRPr lang="en-US" sz="1800" dirty="0" smtClean="0"/>
          </a:p>
          <a:p>
            <a:pPr lvl="1"/>
            <a:r>
              <a:rPr lang="en-US" sz="1600" dirty="0" smtClean="0"/>
              <a:t>Better </a:t>
            </a:r>
            <a:r>
              <a:rPr lang="en-US" sz="1600" dirty="0" err="1" smtClean="0"/>
              <a:t>QoE</a:t>
            </a:r>
            <a:r>
              <a:rPr lang="en-US" sz="1600" dirty="0" smtClean="0"/>
              <a:t> than Westwood+: </a:t>
            </a:r>
            <a:r>
              <a:rPr lang="en-US" sz="1200" b="1" dirty="0" smtClean="0">
                <a:solidFill>
                  <a:srgbClr val="FF6600"/>
                </a:solidFill>
              </a:rPr>
              <a:t>lower stalling events</a:t>
            </a:r>
            <a:endParaRPr lang="en-US" sz="1600" b="1" dirty="0" smtClean="0"/>
          </a:p>
          <a:p>
            <a:pPr lvl="1"/>
            <a:r>
              <a:rPr lang="en-US" sz="1600" dirty="0" smtClean="0"/>
              <a:t>Better </a:t>
            </a:r>
            <a:r>
              <a:rPr lang="en-US" sz="1600" dirty="0" err="1" smtClean="0"/>
              <a:t>QoS</a:t>
            </a:r>
            <a:r>
              <a:rPr lang="en-US" sz="1600" dirty="0" smtClean="0"/>
              <a:t> than Westwood+: </a:t>
            </a:r>
            <a:r>
              <a:rPr lang="en-US" sz="1200" b="1" dirty="0" smtClean="0">
                <a:solidFill>
                  <a:srgbClr val="FF6600"/>
                </a:solidFill>
              </a:rPr>
              <a:t>lower queuing delay (&lt;15 ms vs.&gt; 25 ms)  + no packet drop</a:t>
            </a:r>
          </a:p>
        </p:txBody>
      </p:sp>
      <p:sp>
        <p:nvSpPr>
          <p:cNvPr id="20" name="Rectangle 19"/>
          <p:cNvSpPr/>
          <p:nvPr/>
        </p:nvSpPr>
        <p:spPr>
          <a:xfrm>
            <a:off x="262954" y="2965384"/>
            <a:ext cx="8454788" cy="1693434"/>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1" name="Rectangle 20"/>
          <p:cNvSpPr/>
          <p:nvPr/>
        </p:nvSpPr>
        <p:spPr>
          <a:xfrm>
            <a:off x="262954" y="4662916"/>
            <a:ext cx="8020958" cy="1693434"/>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3" name="ZoneTexte 22"/>
          <p:cNvSpPr txBox="1"/>
          <p:nvPr/>
        </p:nvSpPr>
        <p:spPr>
          <a:xfrm>
            <a:off x="830580" y="46335"/>
            <a:ext cx="6126480" cy="307777"/>
          </a:xfrm>
          <a:prstGeom prst="rect">
            <a:avLst/>
          </a:prstGeom>
          <a:noFill/>
        </p:spPr>
        <p:txBody>
          <a:bodyPr wrap="square" rtlCol="0">
            <a:spAutoFit/>
          </a:bodyPr>
          <a:lstStyle/>
          <a:p>
            <a:r>
              <a:rPr lang="fr-FR" sz="1400" b="1" dirty="0" smtClean="0">
                <a:solidFill>
                  <a:schemeClr val="bg1"/>
                </a:solidFill>
              </a:rPr>
              <a:t>Annexe</a:t>
            </a:r>
            <a:endParaRPr lang="fr-FR"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11" presetClass="exit" presetSubtype="0" fill="hold" grpId="0" nodeType="withEffect">
                                  <p:stCondLst>
                                    <p:cond delay="0"/>
                                  </p:stCondLst>
                                  <p:childTnLst>
                                    <p:anim calcmode="discrete" valueType="str">
                                      <p:cBhvr>
                                        <p:cTn id="9" dur="1000"/>
                                        <p:tgtEl>
                                          <p:spTgt spid="10"/>
                                        </p:tgtEl>
                                        <p:attrNameLst>
                                          <p:attrName>style.visibility</p:attrName>
                                        </p:attrNameLst>
                                      </p:cBhvr>
                                      <p:tavLst>
                                        <p:tav tm="0">
                                          <p:val>
                                            <p:strVal val="hidden"/>
                                          </p:val>
                                        </p:tav>
                                        <p:tav tm="50000">
                                          <p:val>
                                            <p:strVal val="visible"/>
                                          </p:val>
                                        </p:tav>
                                      </p:tavLst>
                                    </p:anim>
                                    <p:set>
                                      <p:cBhvr>
                                        <p:cTn id="10" dur="1" fill="hold">
                                          <p:stCondLst>
                                            <p:cond delay="9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14"/>
                                        </p:tgtEl>
                                      </p:cBhvr>
                                    </p:animEffect>
                                    <p:set>
                                      <p:cBhvr>
                                        <p:cTn id="15" dur="1" fill="hold">
                                          <p:stCondLst>
                                            <p:cond delay="19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000"/>
                                        <p:tgtEl>
                                          <p:spTgt spid="18"/>
                                        </p:tgtEl>
                                      </p:cBhvr>
                                    </p:animEffect>
                                    <p:set>
                                      <p:cBhvr>
                                        <p:cTn id="20" dur="1" fill="hold">
                                          <p:stCondLst>
                                            <p:cond delay="19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1" presetClass="exit" presetSubtype="0" fill="hold" grpId="0" nodeType="clickEffect">
                                  <p:stCondLst>
                                    <p:cond delay="0"/>
                                  </p:stCondLst>
                                  <p:childTnLst>
                                    <p:anim calcmode="discrete" valueType="str">
                                      <p:cBhvr>
                                        <p:cTn id="24" dur="1000"/>
                                        <p:tgtEl>
                                          <p:spTgt spid="16"/>
                                        </p:tgtEl>
                                        <p:attrNameLst>
                                          <p:attrName>style.visibility</p:attrName>
                                        </p:attrNameLst>
                                      </p:cBhvr>
                                      <p:tavLst>
                                        <p:tav tm="0">
                                          <p:val>
                                            <p:strVal val="hidden"/>
                                          </p:val>
                                        </p:tav>
                                        <p:tav tm="50000">
                                          <p:val>
                                            <p:strVal val="visible"/>
                                          </p:val>
                                        </p:tav>
                                      </p:tavLst>
                                    </p:anim>
                                    <p:set>
                                      <p:cBhvr>
                                        <p:cTn id="25" dur="1" fill="hold">
                                          <p:stCondLst>
                                            <p:cond delay="999"/>
                                          </p:stCondLst>
                                        </p:cTn>
                                        <p:tgtEl>
                                          <p:spTgt spid="1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17"/>
                                        </p:tgtEl>
                                      </p:cBhvr>
                                    </p:animEffect>
                                    <p:set>
                                      <p:cBhvr>
                                        <p:cTn id="28" dur="1" fill="hold">
                                          <p:stCondLst>
                                            <p:cond delay="19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21"/>
                                        </p:tgtEl>
                                      </p:cBhvr>
                                    </p:animEffect>
                                    <p:set>
                                      <p:cBhvr>
                                        <p:cTn id="38"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7" grpId="0" animBg="1"/>
      <p:bldP spid="16" grpId="0"/>
      <p:bldP spid="18"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TcpHas</a:t>
            </a:r>
            <a:r>
              <a:rPr lang="fr-FR" dirty="0" smtClean="0"/>
              <a:t> Evaluation</a:t>
            </a:r>
            <a:endParaRPr lang="fr-FR" dirty="0"/>
          </a:p>
        </p:txBody>
      </p:sp>
      <p:sp>
        <p:nvSpPr>
          <p:cNvPr id="3" name="Espace réservé du contenu 2"/>
          <p:cNvSpPr>
            <a:spLocks noGrp="1"/>
          </p:cNvSpPr>
          <p:nvPr>
            <p:ph sz="half" idx="1"/>
          </p:nvPr>
        </p:nvSpPr>
        <p:spPr>
          <a:xfrm>
            <a:off x="457200" y="1422400"/>
            <a:ext cx="8686800" cy="4703763"/>
          </a:xfrm>
        </p:spPr>
        <p:txBody>
          <a:bodyPr/>
          <a:lstStyle/>
          <a:p>
            <a:r>
              <a:rPr lang="en-US" sz="1800" dirty="0" smtClean="0"/>
              <a:t>Chunk duration effect </a:t>
            </a:r>
            <a:r>
              <a:rPr lang="en-US" sz="1400" dirty="0" smtClean="0"/>
              <a:t>(2 seconds </a:t>
            </a:r>
            <a:r>
              <a:rPr lang="en-US" sz="1400" dirty="0" smtClean="0">
                <a:sym typeface="Wingdings" pitchFamily="2" charset="2"/>
              </a:rPr>
              <a:t> 7 seconds)</a:t>
            </a:r>
            <a:endParaRPr lang="en-US" sz="1800" dirty="0" smtClean="0"/>
          </a:p>
          <a:p>
            <a:pPr lvl="1"/>
            <a:r>
              <a:rPr lang="en-US" sz="1600" dirty="0" smtClean="0"/>
              <a:t>Better </a:t>
            </a:r>
            <a:r>
              <a:rPr lang="en-US" sz="1600" dirty="0" err="1" smtClean="0"/>
              <a:t>QoE</a:t>
            </a:r>
            <a:r>
              <a:rPr lang="en-US" sz="1600" dirty="0" smtClean="0"/>
              <a:t> than Westwood+: </a:t>
            </a:r>
            <a:r>
              <a:rPr lang="en-US" sz="1200" b="1" dirty="0" smtClean="0">
                <a:solidFill>
                  <a:srgbClr val="FF6600"/>
                </a:solidFill>
              </a:rPr>
              <a:t>higher bandwidth occupancy when chunk duration &gt; 4 s</a:t>
            </a:r>
            <a:endParaRPr lang="en-US" sz="1600" b="1" dirty="0" smtClean="0">
              <a:solidFill>
                <a:srgbClr val="FF6600"/>
              </a:solidFill>
            </a:endParaRPr>
          </a:p>
          <a:p>
            <a:pPr lvl="1"/>
            <a:r>
              <a:rPr lang="en-US" sz="1600" dirty="0" smtClean="0"/>
              <a:t>Better </a:t>
            </a:r>
            <a:r>
              <a:rPr lang="en-US" sz="1600" dirty="0" err="1" smtClean="0"/>
              <a:t>QoS</a:t>
            </a:r>
            <a:r>
              <a:rPr lang="en-US" sz="1600" dirty="0" smtClean="0"/>
              <a:t> than Westwood+: </a:t>
            </a:r>
            <a:r>
              <a:rPr lang="en-US" sz="1200" b="1" dirty="0" smtClean="0">
                <a:solidFill>
                  <a:srgbClr val="FF6600"/>
                </a:solidFill>
              </a:rPr>
              <a:t>lower queuing delay and negligible packet drop rate</a:t>
            </a:r>
            <a:endParaRPr lang="en-US" sz="1100" b="1" dirty="0" smtClean="0">
              <a:solidFill>
                <a:srgbClr val="FF6600"/>
              </a:solidFill>
            </a:endParaRPr>
          </a:p>
          <a:p>
            <a:pPr lvl="1"/>
            <a:endParaRPr lang="en-US" sz="1600" dirty="0" smtClean="0"/>
          </a:p>
          <a:p>
            <a:r>
              <a:rPr lang="en-US" sz="1800" dirty="0" smtClean="0"/>
              <a:t>Initial round-trip propagation delay effect </a:t>
            </a:r>
            <a:r>
              <a:rPr lang="en-US" sz="1400" dirty="0" smtClean="0"/>
              <a:t>(25 ms </a:t>
            </a:r>
            <a:r>
              <a:rPr lang="en-US" sz="1400" dirty="0" smtClean="0">
                <a:sym typeface="Wingdings" pitchFamily="2" charset="2"/>
              </a:rPr>
              <a:t> 200 ms)</a:t>
            </a:r>
            <a:endParaRPr lang="en-US" sz="1800" dirty="0" smtClean="0"/>
          </a:p>
          <a:p>
            <a:pPr lvl="1"/>
            <a:r>
              <a:rPr lang="en-US" sz="1600" dirty="0" smtClean="0"/>
              <a:t>Better </a:t>
            </a:r>
            <a:r>
              <a:rPr lang="en-US" sz="1600" dirty="0" err="1" smtClean="0"/>
              <a:t>QoE</a:t>
            </a:r>
            <a:r>
              <a:rPr lang="en-US" sz="1600" dirty="0" smtClean="0"/>
              <a:t> and </a:t>
            </a:r>
            <a:r>
              <a:rPr lang="en-US" sz="1600" dirty="0" err="1" smtClean="0"/>
              <a:t>QoS</a:t>
            </a:r>
            <a:r>
              <a:rPr lang="en-US" sz="1600" dirty="0" smtClean="0"/>
              <a:t> than Westwood+ </a:t>
            </a:r>
            <a:r>
              <a:rPr lang="en-US" sz="1600" dirty="0" smtClean="0">
                <a:solidFill>
                  <a:srgbClr val="FF6600"/>
                </a:solidFill>
              </a:rPr>
              <a:t>+ </a:t>
            </a:r>
            <a:r>
              <a:rPr lang="en-US" sz="1200" b="1" dirty="0" smtClean="0">
                <a:solidFill>
                  <a:srgbClr val="FF6600"/>
                </a:solidFill>
              </a:rPr>
              <a:t>Higher BW occupancy</a:t>
            </a:r>
            <a:r>
              <a:rPr lang="en-US" sz="1200" dirty="0" smtClean="0"/>
              <a:t> </a:t>
            </a:r>
            <a:r>
              <a:rPr lang="en-US" sz="1200" b="1" dirty="0" smtClean="0">
                <a:solidFill>
                  <a:srgbClr val="FF6600"/>
                </a:solidFill>
              </a:rPr>
              <a:t>when RTT</a:t>
            </a:r>
            <a:r>
              <a:rPr lang="en-US" sz="1200" b="1" baseline="30000" dirty="0" smtClean="0">
                <a:solidFill>
                  <a:srgbClr val="FF6600"/>
                </a:solidFill>
              </a:rPr>
              <a:t>0</a:t>
            </a:r>
            <a:r>
              <a:rPr lang="en-US" sz="1200" b="1" baseline="-25000" dirty="0" smtClean="0">
                <a:solidFill>
                  <a:srgbClr val="FF6600"/>
                </a:solidFill>
              </a:rPr>
              <a:t>C-S</a:t>
            </a:r>
            <a:r>
              <a:rPr lang="en-US" sz="1200" b="1" dirty="0" smtClean="0">
                <a:solidFill>
                  <a:srgbClr val="FF6600"/>
                </a:solidFill>
              </a:rPr>
              <a:t> &gt; 125 ms</a:t>
            </a:r>
            <a:endParaRPr lang="en-US" sz="1200" b="1" baseline="-25000" dirty="0" smtClean="0">
              <a:solidFill>
                <a:srgbClr val="FF6600"/>
              </a:solidFill>
            </a:endParaRPr>
          </a:p>
          <a:p>
            <a:pPr lvl="1">
              <a:buNone/>
            </a:pPr>
            <a:endParaRPr lang="en-US" sz="1400" b="1" dirty="0" smtClean="0">
              <a:solidFill>
                <a:srgbClr val="FF6600"/>
              </a:solidFill>
            </a:endParaRPr>
          </a:p>
          <a:p>
            <a:r>
              <a:rPr lang="en-US" sz="1800" dirty="0" smtClean="0"/>
              <a:t>IP traffic effect </a:t>
            </a:r>
            <a:r>
              <a:rPr lang="en-US" sz="1400" dirty="0" smtClean="0"/>
              <a:t>(PPBP traffic: 20% </a:t>
            </a:r>
            <a:r>
              <a:rPr lang="en-US" sz="1400" dirty="0" smtClean="0">
                <a:sym typeface="Wingdings" pitchFamily="2" charset="2"/>
              </a:rPr>
              <a:t> 100% of ISP capacity)</a:t>
            </a:r>
            <a:endParaRPr lang="en-US" sz="1800" dirty="0" smtClean="0"/>
          </a:p>
          <a:p>
            <a:pPr lvl="1"/>
            <a:r>
              <a:rPr lang="en-US" sz="1600" dirty="0" smtClean="0"/>
              <a:t>Better </a:t>
            </a:r>
            <a:r>
              <a:rPr lang="en-US" sz="1600" dirty="0" err="1" smtClean="0"/>
              <a:t>QoE</a:t>
            </a:r>
            <a:r>
              <a:rPr lang="en-US" sz="1600" dirty="0" smtClean="0"/>
              <a:t> and </a:t>
            </a:r>
            <a:r>
              <a:rPr lang="en-US" sz="1600" dirty="0" err="1" smtClean="0"/>
              <a:t>QoS</a:t>
            </a:r>
            <a:r>
              <a:rPr lang="en-US" sz="1600" dirty="0" smtClean="0"/>
              <a:t> than Westwood+ </a:t>
            </a:r>
            <a:r>
              <a:rPr lang="en-US" sz="1200" b="1" dirty="0" smtClean="0">
                <a:solidFill>
                  <a:srgbClr val="FF6600"/>
                </a:solidFill>
              </a:rPr>
              <a:t>when PPBP traffic &lt; 70% of ISP capacity </a:t>
            </a:r>
            <a:endParaRPr lang="en-US" sz="1600" dirty="0" smtClean="0"/>
          </a:p>
          <a:p>
            <a:pPr lvl="1"/>
            <a:r>
              <a:rPr lang="en-US" sz="1600" dirty="0" smtClean="0"/>
              <a:t>Sensitivity to high IP traffic </a:t>
            </a:r>
            <a:r>
              <a:rPr lang="en-US" sz="1200" b="1" dirty="0" smtClean="0">
                <a:solidFill>
                  <a:srgbClr val="FF6600"/>
                </a:solidFill>
              </a:rPr>
              <a:t>when PPBP traffic &gt; 70% of ISP capacity </a:t>
            </a:r>
            <a:r>
              <a:rPr lang="en-US" sz="1200" b="1" dirty="0" smtClean="0">
                <a:solidFill>
                  <a:srgbClr val="C00000"/>
                </a:solidFill>
              </a:rPr>
              <a:t>[higher stalling events]</a:t>
            </a:r>
            <a:endParaRPr lang="en-US" sz="1100" b="1" dirty="0" smtClean="0">
              <a:solidFill>
                <a:srgbClr val="C00000"/>
              </a:solidFill>
            </a:endParaRPr>
          </a:p>
          <a:p>
            <a:pPr lvl="1"/>
            <a:endParaRPr lang="en-US" sz="1600" b="1" dirty="0" smtClean="0">
              <a:solidFill>
                <a:srgbClr val="FF6600"/>
              </a:solidFill>
            </a:endParaRPr>
          </a:p>
          <a:p>
            <a:r>
              <a:rPr lang="en-US" sz="1800" dirty="0" smtClean="0"/>
              <a:t>Bottleneck queue effect </a:t>
            </a:r>
            <a:r>
              <a:rPr lang="en-US" sz="1400" dirty="0" smtClean="0"/>
              <a:t>(</a:t>
            </a:r>
            <a:r>
              <a:rPr lang="en-US" sz="1400" dirty="0" err="1" smtClean="0"/>
              <a:t>DropTail</a:t>
            </a:r>
            <a:r>
              <a:rPr lang="en-US" sz="1400" b="1" dirty="0" smtClean="0"/>
              <a:t> / </a:t>
            </a:r>
            <a:r>
              <a:rPr lang="en-US" sz="1400" dirty="0" smtClean="0"/>
              <a:t>RED </a:t>
            </a:r>
            <a:r>
              <a:rPr lang="en-US" sz="1400" b="1" dirty="0" smtClean="0"/>
              <a:t>+</a:t>
            </a:r>
            <a:r>
              <a:rPr lang="en-US" sz="1400" dirty="0" smtClean="0"/>
              <a:t> queue length)</a:t>
            </a:r>
            <a:endParaRPr lang="en-US" sz="1800" dirty="0" smtClean="0"/>
          </a:p>
          <a:p>
            <a:pPr lvl="1"/>
            <a:r>
              <a:rPr lang="en-US" sz="1600" dirty="0" smtClean="0"/>
              <a:t>Better </a:t>
            </a:r>
            <a:r>
              <a:rPr lang="en-US" sz="1600" dirty="0" err="1" smtClean="0"/>
              <a:t>QoE</a:t>
            </a:r>
            <a:r>
              <a:rPr lang="en-US" sz="1600" dirty="0" smtClean="0"/>
              <a:t> and </a:t>
            </a:r>
            <a:r>
              <a:rPr lang="en-US" sz="1600" dirty="0" err="1" smtClean="0"/>
              <a:t>QoS</a:t>
            </a:r>
            <a:r>
              <a:rPr lang="en-US" sz="1600" dirty="0" smtClean="0"/>
              <a:t> than Westwood+</a:t>
            </a:r>
          </a:p>
          <a:p>
            <a:pPr lvl="1"/>
            <a:r>
              <a:rPr lang="en-US" sz="1600" dirty="0" smtClean="0"/>
              <a:t>RED is safer for </a:t>
            </a:r>
            <a:r>
              <a:rPr lang="en-US" sz="1600" dirty="0" err="1" smtClean="0"/>
              <a:t>TcpHas</a:t>
            </a:r>
            <a:r>
              <a:rPr lang="en-US" sz="1600" dirty="0" smtClean="0"/>
              <a:t> </a:t>
            </a:r>
            <a:r>
              <a:rPr lang="en-US" sz="1100" b="1" dirty="0" smtClean="0">
                <a:solidFill>
                  <a:srgbClr val="FF6600"/>
                </a:solidFill>
              </a:rPr>
              <a:t>when queue length &lt; </a:t>
            </a:r>
            <a:r>
              <a:rPr lang="en-US" sz="1100" b="1" dirty="0" err="1" smtClean="0">
                <a:solidFill>
                  <a:srgbClr val="FF6600"/>
                </a:solidFill>
              </a:rPr>
              <a:t>BW×Delay</a:t>
            </a:r>
            <a:r>
              <a:rPr lang="en-US" sz="1100" b="1" dirty="0" smtClean="0">
                <a:solidFill>
                  <a:srgbClr val="FF6600"/>
                </a:solidFill>
              </a:rPr>
              <a:t>/2</a:t>
            </a:r>
            <a:endParaRPr lang="fr-FR" sz="1800" dirty="0" smtClean="0"/>
          </a:p>
          <a:p>
            <a:endParaRPr lang="fr-FR" sz="2000" dirty="0"/>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31</a:t>
            </a:fld>
            <a:endParaRPr lang="fr-FR"/>
          </a:p>
        </p:txBody>
      </p:sp>
      <p:pic>
        <p:nvPicPr>
          <p:cNvPr id="6" name="Picture 5" descr="C:\Users\ngtd5579\Downloads\0Orange_Logo.png"/>
          <p:cNvPicPr>
            <a:picLocks noChangeAspect="1" noChangeArrowheads="1"/>
          </p:cNvPicPr>
          <p:nvPr/>
        </p:nvPicPr>
        <p:blipFill>
          <a:blip r:embed="rId3"/>
          <a:srcRect/>
          <a:stretch>
            <a:fillRect/>
          </a:stretch>
        </p:blipFill>
        <p:spPr bwMode="auto">
          <a:xfrm>
            <a:off x="99060" y="0"/>
            <a:ext cx="624840" cy="624840"/>
          </a:xfrm>
          <a:prstGeom prst="rect">
            <a:avLst/>
          </a:prstGeom>
          <a:noFill/>
        </p:spPr>
      </p:pic>
      <p:sp>
        <p:nvSpPr>
          <p:cNvPr id="8" name="ZoneTexte 7"/>
          <p:cNvSpPr txBox="1"/>
          <p:nvPr/>
        </p:nvSpPr>
        <p:spPr>
          <a:xfrm>
            <a:off x="0" y="6581001"/>
            <a:ext cx="9144000" cy="276999"/>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	 Rennes   17 décembre 2015	</a:t>
            </a:r>
            <a:r>
              <a:rPr lang="fr-FR" sz="1200" b="1" dirty="0" smtClean="0"/>
              <a:t>						</a:t>
            </a:r>
            <a:endParaRPr lang="fr-FR" sz="1200" b="1" dirty="0"/>
          </a:p>
        </p:txBody>
      </p:sp>
      <p:sp>
        <p:nvSpPr>
          <p:cNvPr id="10" name="Rectangle 9"/>
          <p:cNvSpPr/>
          <p:nvPr/>
        </p:nvSpPr>
        <p:spPr>
          <a:xfrm>
            <a:off x="334372" y="1422400"/>
            <a:ext cx="8352428" cy="1087887"/>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1" name="Rectangle 10"/>
          <p:cNvSpPr/>
          <p:nvPr/>
        </p:nvSpPr>
        <p:spPr>
          <a:xfrm>
            <a:off x="334372" y="2464454"/>
            <a:ext cx="8352428" cy="899405"/>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2" name="Rectangle 11"/>
          <p:cNvSpPr/>
          <p:nvPr/>
        </p:nvSpPr>
        <p:spPr>
          <a:xfrm>
            <a:off x="457200" y="3469562"/>
            <a:ext cx="8352428" cy="1030153"/>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3" name="Rectangle 12"/>
          <p:cNvSpPr/>
          <p:nvPr/>
        </p:nvSpPr>
        <p:spPr>
          <a:xfrm>
            <a:off x="457200" y="4716448"/>
            <a:ext cx="8352428" cy="1030153"/>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 name="ZoneTexte 14"/>
          <p:cNvSpPr txBox="1"/>
          <p:nvPr/>
        </p:nvSpPr>
        <p:spPr>
          <a:xfrm>
            <a:off x="830580" y="46335"/>
            <a:ext cx="6126480" cy="307777"/>
          </a:xfrm>
          <a:prstGeom prst="rect">
            <a:avLst/>
          </a:prstGeom>
          <a:noFill/>
        </p:spPr>
        <p:txBody>
          <a:bodyPr wrap="square" rtlCol="0">
            <a:spAutoFit/>
          </a:bodyPr>
          <a:lstStyle/>
          <a:p>
            <a:r>
              <a:rPr lang="fr-FR" sz="1400" b="1" dirty="0" smtClean="0">
                <a:solidFill>
                  <a:schemeClr val="bg1"/>
                </a:solidFill>
              </a:rPr>
              <a:t>Annexe</a:t>
            </a:r>
            <a:endParaRPr lang="fr-FR"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3"/>
                                        </p:tgtEl>
                                      </p:cBhvr>
                                    </p:animEffect>
                                    <p:set>
                                      <p:cBhvr>
                                        <p:cTn id="22"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Users\ngtd5579\Downloads\Rapport de thèse Latex\Rapport de thèse Latex\figures\cellular.png"/>
          <p:cNvPicPr>
            <a:picLocks noChangeAspect="1" noChangeArrowheads="1"/>
          </p:cNvPicPr>
          <p:nvPr/>
        </p:nvPicPr>
        <p:blipFill>
          <a:blip r:embed="rId3"/>
          <a:srcRect/>
          <a:stretch>
            <a:fillRect/>
          </a:stretch>
        </p:blipFill>
        <p:spPr bwMode="auto">
          <a:xfrm>
            <a:off x="1691464" y="3631368"/>
            <a:ext cx="5210641" cy="2521277"/>
          </a:xfrm>
          <a:prstGeom prst="rect">
            <a:avLst/>
          </a:prstGeom>
          <a:noFill/>
        </p:spPr>
      </p:pic>
      <p:pic>
        <p:nvPicPr>
          <p:cNvPr id="2050" name="Picture 2" descr="C:\Users\ngtd5579\Downloads\Rapport de thèse Latex\Rapport de thèse Latex\figures\ADSL.png"/>
          <p:cNvPicPr>
            <a:picLocks noChangeAspect="1" noChangeArrowheads="1"/>
          </p:cNvPicPr>
          <p:nvPr/>
        </p:nvPicPr>
        <p:blipFill>
          <a:blip r:embed="rId4"/>
          <a:srcRect/>
          <a:stretch>
            <a:fillRect/>
          </a:stretch>
        </p:blipFill>
        <p:spPr bwMode="auto">
          <a:xfrm>
            <a:off x="2448408" y="1010049"/>
            <a:ext cx="5408456" cy="2702142"/>
          </a:xfrm>
          <a:prstGeom prst="rect">
            <a:avLst/>
          </a:prstGeom>
          <a:noFill/>
        </p:spPr>
      </p:pic>
      <p:sp>
        <p:nvSpPr>
          <p:cNvPr id="2" name="Titre 1"/>
          <p:cNvSpPr>
            <a:spLocks noGrp="1"/>
          </p:cNvSpPr>
          <p:nvPr>
            <p:ph type="title"/>
          </p:nvPr>
        </p:nvSpPr>
        <p:spPr/>
        <p:txBody>
          <a:bodyPr/>
          <a:lstStyle/>
          <a:p>
            <a:r>
              <a:rPr lang="fr-FR" dirty="0" smtClean="0"/>
              <a:t>Broadband Access Network</a:t>
            </a:r>
            <a:endParaRPr lang="fr-FR" dirty="0"/>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4</a:t>
            </a:fld>
            <a:endParaRPr lang="fr-FR"/>
          </a:p>
        </p:txBody>
      </p:sp>
      <p:sp>
        <p:nvSpPr>
          <p:cNvPr id="9" name="Organigramme : Processus 8"/>
          <p:cNvSpPr/>
          <p:nvPr/>
        </p:nvSpPr>
        <p:spPr>
          <a:xfrm>
            <a:off x="3723000" y="2483893"/>
            <a:ext cx="398624" cy="45719"/>
          </a:xfrm>
          <a:prstGeom prst="flowChartProcess">
            <a:avLst/>
          </a:prstGeom>
          <a:solidFill>
            <a:srgbClr val="FF0000"/>
          </a:solidFill>
          <a:ln w="28575" cap="flat" cmpd="sng" algn="ctr">
            <a:solidFill>
              <a:srgbClr val="464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Lucida Sans Unicode"/>
              <a:ea typeface="+mn-ea"/>
              <a:cs typeface="+mn-cs"/>
            </a:endParaRPr>
          </a:p>
        </p:txBody>
      </p:sp>
      <p:cxnSp>
        <p:nvCxnSpPr>
          <p:cNvPr id="11" name="Connecteur droit avec flèche 10"/>
          <p:cNvCxnSpPr>
            <a:stCxn id="12" idx="2"/>
            <a:endCxn id="9" idx="0"/>
          </p:cNvCxnSpPr>
          <p:nvPr/>
        </p:nvCxnSpPr>
        <p:spPr>
          <a:xfrm flipH="1">
            <a:off x="3922312" y="1440379"/>
            <a:ext cx="8239" cy="10435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2917091" y="1071047"/>
            <a:ext cx="2026920" cy="369332"/>
          </a:xfrm>
          <a:prstGeom prst="rect">
            <a:avLst/>
          </a:prstGeom>
          <a:noFill/>
        </p:spPr>
        <p:txBody>
          <a:bodyPr wrap="square" rtlCol="0">
            <a:spAutoFit/>
          </a:bodyPr>
          <a:lstStyle/>
          <a:p>
            <a:pPr algn="ctr"/>
            <a:r>
              <a:rPr lang="fr-FR" sz="1800" b="1" dirty="0" err="1" smtClean="0">
                <a:solidFill>
                  <a:srgbClr val="FF0000"/>
                </a:solidFill>
              </a:rPr>
              <a:t>Bottleneck</a:t>
            </a:r>
            <a:r>
              <a:rPr lang="fr-FR" sz="1800" b="1" dirty="0" smtClean="0">
                <a:solidFill>
                  <a:srgbClr val="FF0000"/>
                </a:solidFill>
              </a:rPr>
              <a:t> </a:t>
            </a:r>
            <a:r>
              <a:rPr lang="fr-FR" sz="1800" b="1" dirty="0" err="1" smtClean="0">
                <a:solidFill>
                  <a:srgbClr val="FF0000"/>
                </a:solidFill>
              </a:rPr>
              <a:t>link</a:t>
            </a:r>
            <a:endParaRPr lang="fr-FR" sz="1800" b="1" dirty="0">
              <a:solidFill>
                <a:srgbClr val="FF0000"/>
              </a:solidFill>
            </a:endParaRPr>
          </a:p>
        </p:txBody>
      </p:sp>
      <p:pic>
        <p:nvPicPr>
          <p:cNvPr id="16" name="Picture 5" descr="C:\Users\ngtd5579\Downloads\0Orange_Logo.png"/>
          <p:cNvPicPr>
            <a:picLocks noChangeAspect="1" noChangeArrowheads="1"/>
          </p:cNvPicPr>
          <p:nvPr/>
        </p:nvPicPr>
        <p:blipFill>
          <a:blip r:embed="rId5"/>
          <a:srcRect/>
          <a:stretch>
            <a:fillRect/>
          </a:stretch>
        </p:blipFill>
        <p:spPr bwMode="auto">
          <a:xfrm>
            <a:off x="99060" y="0"/>
            <a:ext cx="624840" cy="624840"/>
          </a:xfrm>
          <a:prstGeom prst="rect">
            <a:avLst/>
          </a:prstGeom>
          <a:noFill/>
        </p:spPr>
      </p:pic>
      <p:sp>
        <p:nvSpPr>
          <p:cNvPr id="13" name="ZoneTexte 12"/>
          <p:cNvSpPr txBox="1"/>
          <p:nvPr/>
        </p:nvSpPr>
        <p:spPr>
          <a:xfrm>
            <a:off x="586740" y="6078040"/>
            <a:ext cx="7703820" cy="400110"/>
          </a:xfrm>
          <a:prstGeom prst="rect">
            <a:avLst/>
          </a:prstGeom>
          <a:noFill/>
        </p:spPr>
        <p:txBody>
          <a:bodyPr wrap="square" rtlCol="0">
            <a:spAutoFit/>
          </a:bodyPr>
          <a:lstStyle/>
          <a:p>
            <a:pPr algn="ctr"/>
            <a:r>
              <a:rPr lang="fr-FR" sz="2000" b="1" dirty="0" smtClean="0"/>
              <a:t>Figure 3: </a:t>
            </a:r>
            <a:r>
              <a:rPr lang="fr-FR" sz="2000" dirty="0" err="1" smtClean="0"/>
              <a:t>Fixed</a:t>
            </a:r>
            <a:r>
              <a:rPr lang="fr-FR" sz="2000" dirty="0" smtClean="0"/>
              <a:t> and mobile </a:t>
            </a:r>
            <a:r>
              <a:rPr lang="fr-FR" sz="2000" dirty="0" err="1" smtClean="0"/>
              <a:t>broadband</a:t>
            </a:r>
            <a:r>
              <a:rPr lang="fr-FR" sz="2000" dirty="0" smtClean="0"/>
              <a:t> </a:t>
            </a:r>
            <a:r>
              <a:rPr lang="fr-FR" sz="2000" dirty="0" err="1" smtClean="0"/>
              <a:t>access</a:t>
            </a:r>
            <a:r>
              <a:rPr lang="fr-FR" sz="2000" dirty="0" smtClean="0"/>
              <a:t> network architecture</a:t>
            </a:r>
            <a:endParaRPr lang="fr-FR" sz="2000" dirty="0"/>
          </a:p>
        </p:txBody>
      </p:sp>
      <p:sp>
        <p:nvSpPr>
          <p:cNvPr id="30" name="Organigramme : Processus 29"/>
          <p:cNvSpPr/>
          <p:nvPr/>
        </p:nvSpPr>
        <p:spPr>
          <a:xfrm rot="21440725">
            <a:off x="2507657" y="4862324"/>
            <a:ext cx="934752" cy="50902"/>
          </a:xfrm>
          <a:prstGeom prst="flowChartProcess">
            <a:avLst/>
          </a:prstGeom>
          <a:solidFill>
            <a:srgbClr val="FF0000"/>
          </a:solidFill>
          <a:ln w="28575" cap="flat" cmpd="sng" algn="ctr">
            <a:solidFill>
              <a:srgbClr val="464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Lucida Sans Unicode"/>
              <a:ea typeface="+mn-ea"/>
              <a:cs typeface="+mn-cs"/>
            </a:endParaRPr>
          </a:p>
        </p:txBody>
      </p:sp>
      <p:cxnSp>
        <p:nvCxnSpPr>
          <p:cNvPr id="31" name="Connecteur droit avec flèche 30"/>
          <p:cNvCxnSpPr>
            <a:stCxn id="32" idx="2"/>
            <a:endCxn id="30" idx="0"/>
          </p:cNvCxnSpPr>
          <p:nvPr/>
        </p:nvCxnSpPr>
        <p:spPr>
          <a:xfrm>
            <a:off x="1386839" y="4081523"/>
            <a:ext cx="1587015" cy="780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ZoneTexte 31"/>
          <p:cNvSpPr txBox="1"/>
          <p:nvPr/>
        </p:nvSpPr>
        <p:spPr>
          <a:xfrm>
            <a:off x="266699" y="3712191"/>
            <a:ext cx="2240280" cy="369332"/>
          </a:xfrm>
          <a:prstGeom prst="rect">
            <a:avLst/>
          </a:prstGeom>
          <a:noFill/>
        </p:spPr>
        <p:txBody>
          <a:bodyPr wrap="square" rtlCol="0">
            <a:spAutoFit/>
          </a:bodyPr>
          <a:lstStyle/>
          <a:p>
            <a:pPr algn="ctr"/>
            <a:r>
              <a:rPr lang="fr-FR" sz="1800" b="1" dirty="0" err="1" smtClean="0">
                <a:solidFill>
                  <a:srgbClr val="FF0000"/>
                </a:solidFill>
              </a:rPr>
              <a:t>Bottleneck</a:t>
            </a:r>
            <a:r>
              <a:rPr lang="fr-FR" sz="1800" b="1" dirty="0" smtClean="0">
                <a:solidFill>
                  <a:srgbClr val="FF0000"/>
                </a:solidFill>
              </a:rPr>
              <a:t> </a:t>
            </a:r>
            <a:r>
              <a:rPr lang="fr-FR" sz="1800" b="1" dirty="0" err="1" smtClean="0">
                <a:solidFill>
                  <a:srgbClr val="FF0000"/>
                </a:solidFill>
              </a:rPr>
              <a:t>link</a:t>
            </a:r>
            <a:endParaRPr lang="fr-FR" sz="1800" b="1" dirty="0">
              <a:solidFill>
                <a:srgbClr val="FF0000"/>
              </a:solidFill>
            </a:endParaRPr>
          </a:p>
        </p:txBody>
      </p:sp>
      <p:sp>
        <p:nvSpPr>
          <p:cNvPr id="34" name="Organigramme : Processus 33"/>
          <p:cNvSpPr/>
          <p:nvPr/>
        </p:nvSpPr>
        <p:spPr>
          <a:xfrm rot="19927976">
            <a:off x="3021649" y="4945137"/>
            <a:ext cx="436035" cy="45719"/>
          </a:xfrm>
          <a:prstGeom prst="flowChartProcess">
            <a:avLst/>
          </a:prstGeom>
          <a:solidFill>
            <a:srgbClr val="FF0000"/>
          </a:solidFill>
          <a:ln w="28575" cap="flat" cmpd="sng" algn="ctr">
            <a:solidFill>
              <a:srgbClr val="464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Lucida Sans Unicode"/>
              <a:ea typeface="+mn-ea"/>
              <a:cs typeface="+mn-cs"/>
            </a:endParaRPr>
          </a:p>
        </p:txBody>
      </p:sp>
      <p:sp>
        <p:nvSpPr>
          <p:cNvPr id="35" name="Organigramme : Processus 34"/>
          <p:cNvSpPr/>
          <p:nvPr/>
        </p:nvSpPr>
        <p:spPr>
          <a:xfrm rot="1572649">
            <a:off x="2575450" y="4619646"/>
            <a:ext cx="902640" cy="45719"/>
          </a:xfrm>
          <a:prstGeom prst="flowChartProcess">
            <a:avLst/>
          </a:prstGeom>
          <a:solidFill>
            <a:srgbClr val="FF0000"/>
          </a:solidFill>
          <a:ln w="28575" cap="flat" cmpd="sng" algn="ctr">
            <a:solidFill>
              <a:srgbClr val="464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Lucida Sans Unicode"/>
              <a:ea typeface="+mn-ea"/>
              <a:cs typeface="+mn-cs"/>
            </a:endParaRPr>
          </a:p>
        </p:txBody>
      </p:sp>
      <p:sp>
        <p:nvSpPr>
          <p:cNvPr id="55" name="Rectangle 54"/>
          <p:cNvSpPr/>
          <p:nvPr/>
        </p:nvSpPr>
        <p:spPr>
          <a:xfrm>
            <a:off x="1386839" y="3712191"/>
            <a:ext cx="6903721" cy="2440454"/>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0" name="ZoneTexte 19"/>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solidFill>
              </a:rPr>
              <a:t>Introduction</a:t>
            </a:r>
            <a:r>
              <a:rPr lang="fr-FR" sz="1400" b="1" dirty="0">
                <a:solidFill>
                  <a:schemeClr val="bg1">
                    <a:lumMod val="50000"/>
                  </a:schemeClr>
                </a:solidFill>
              </a:rPr>
              <a:t>	</a:t>
            </a:r>
            <a:r>
              <a:rPr lang="fr-FR" sz="1400" b="1" dirty="0" err="1" smtClean="0">
                <a:solidFill>
                  <a:schemeClr val="bg1">
                    <a:lumMod val="50000"/>
                  </a:schemeClr>
                </a:solidFill>
              </a:rPr>
              <a:t>TcpHas</a:t>
            </a:r>
            <a:r>
              <a:rPr lang="fr-FR" sz="1400" b="1" dirty="0" smtClean="0">
                <a:solidFill>
                  <a:schemeClr val="bg1">
                    <a:lumMod val="50000"/>
                  </a:schemeClr>
                </a:solidFill>
              </a:rPr>
              <a:t>	 </a:t>
            </a:r>
            <a:r>
              <a:rPr lang="fr-FR" sz="1400" b="1" dirty="0" smtClean="0">
                <a:solidFill>
                  <a:schemeClr val="bg1">
                    <a:lumMod val="50000"/>
                  </a:schemeClr>
                </a:solidFill>
              </a:rPr>
              <a:t>Framework</a:t>
            </a:r>
            <a:r>
              <a:rPr lang="fr-FR" sz="1400" b="1" dirty="0">
                <a:solidFill>
                  <a:schemeClr val="bg1">
                    <a:lumMod val="50000"/>
                  </a:schemeClr>
                </a:solidFill>
              </a:rPr>
              <a:t>	</a:t>
            </a:r>
            <a:r>
              <a:rPr lang="fr-FR" sz="1400" b="1" dirty="0" smtClean="0">
                <a:solidFill>
                  <a:schemeClr val="bg1">
                    <a:lumMod val="50000"/>
                  </a:schemeClr>
                </a:solidFill>
              </a:rPr>
              <a:t>	Evaluation</a:t>
            </a:r>
            <a:r>
              <a:rPr lang="fr-FR" sz="1400" b="1" dirty="0" smtClean="0">
                <a:solidFill>
                  <a:schemeClr val="bg1">
                    <a:lumMod val="50000"/>
                  </a:schemeClr>
                </a:solidFill>
              </a:rPr>
              <a:t>	Conclusion</a:t>
            </a:r>
            <a:endParaRPr lang="fr-FR" sz="1400" b="1" dirty="0">
              <a:solidFill>
                <a:schemeClr val="bg1">
                  <a:lumMod val="50000"/>
                </a:schemeClr>
              </a:solidFill>
            </a:endParaRPr>
          </a:p>
        </p:txBody>
      </p:sp>
      <p:pic>
        <p:nvPicPr>
          <p:cNvPr id="21" name="Picture 111"/>
          <p:cNvPicPr>
            <a:picLocks noChangeAspect="1" noChangeArrowheads="1"/>
          </p:cNvPicPr>
          <p:nvPr/>
        </p:nvPicPr>
        <p:blipFill>
          <a:blip r:embed="rId6"/>
          <a:srcRect/>
          <a:stretch>
            <a:fillRect/>
          </a:stretch>
        </p:blipFill>
        <p:spPr bwMode="auto">
          <a:xfrm>
            <a:off x="6349568" y="85302"/>
            <a:ext cx="1079500" cy="503237"/>
          </a:xfrm>
          <a:prstGeom prst="rect">
            <a:avLst/>
          </a:prstGeom>
          <a:noFill/>
          <a:ln w="9525" cap="flat">
            <a:noFill/>
            <a:round/>
            <a:headEnd/>
            <a:tailEnd/>
          </a:ln>
          <a:effectLst/>
        </p:spPr>
      </p:pic>
      <p:sp>
        <p:nvSpPr>
          <p:cNvPr id="22" name="ZoneTexte 21"/>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
        <p:nvSpPr>
          <p:cNvPr id="23" name="AutoShape 4"/>
          <p:cNvSpPr>
            <a:spLocks noEditPoints="1" noChangeArrowheads="1"/>
          </p:cNvSpPr>
          <p:nvPr/>
        </p:nvSpPr>
        <p:spPr bwMode="auto">
          <a:xfrm>
            <a:off x="7946376" y="1934705"/>
            <a:ext cx="427104" cy="60532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DDDDDD"/>
          </a:solidFill>
          <a:ln w="12700">
            <a:solidFill>
              <a:srgbClr val="000000"/>
            </a:solidFill>
            <a:miter lim="800000"/>
            <a:headEnd/>
            <a:tailEnd/>
          </a:ln>
          <a:effectLst>
            <a:outerShdw dist="28398" dir="3806097" algn="ctr" rotWithShape="0">
              <a:srgbClr val="205867">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24" name="ZoneTexte 53"/>
          <p:cNvSpPr txBox="1">
            <a:spLocks noChangeArrowheads="1"/>
          </p:cNvSpPr>
          <p:nvPr/>
        </p:nvSpPr>
        <p:spPr bwMode="auto">
          <a:xfrm>
            <a:off x="7629758" y="1475774"/>
            <a:ext cx="1057042" cy="47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smtClean="0">
                <a:ln>
                  <a:noFill/>
                </a:ln>
                <a:solidFill>
                  <a:srgbClr val="000000"/>
                </a:solidFill>
                <a:effectLst/>
                <a:uLnTx/>
                <a:uFillTx/>
                <a:latin typeface="Helvetica 45 Light" pitchFamily="34" charset="0"/>
                <a:ea typeface="ＭＳ Ｐゴシック" pitchFamily="34" charset="-128"/>
              </a:rPr>
              <a:t>Storage &amp;</a:t>
            </a:r>
            <a:br>
              <a:rPr kumimoji="0" lang="fr-FR" sz="1200" b="0" i="0" u="none" strike="noStrike" kern="0" cap="none" spc="0" normalizeH="0" baseline="0" noProof="0" smtClean="0">
                <a:ln>
                  <a:noFill/>
                </a:ln>
                <a:solidFill>
                  <a:srgbClr val="000000"/>
                </a:solidFill>
                <a:effectLst/>
                <a:uLnTx/>
                <a:uFillTx/>
                <a:latin typeface="Helvetica 45 Light" pitchFamily="34" charset="0"/>
                <a:ea typeface="ＭＳ Ｐゴシック" pitchFamily="34" charset="-128"/>
              </a:rPr>
            </a:br>
            <a:r>
              <a:rPr kumimoji="0" lang="fr-FR" sz="1200" b="0" i="0" u="none" strike="noStrike" kern="0" cap="none" spc="0" normalizeH="0" baseline="0" noProof="0" smtClean="0">
                <a:ln>
                  <a:noFill/>
                </a:ln>
                <a:solidFill>
                  <a:srgbClr val="000000"/>
                </a:solidFill>
                <a:effectLst/>
                <a:uLnTx/>
                <a:uFillTx/>
                <a:latin typeface="Helvetica 45 Light" pitchFamily="34" charset="0"/>
                <a:ea typeface="ＭＳ Ｐゴシック" pitchFamily="34" charset="-128"/>
              </a:rPr>
              <a:t>Streaming</a:t>
            </a:r>
          </a:p>
        </p:txBody>
      </p:sp>
      <p:sp>
        <p:nvSpPr>
          <p:cNvPr id="25" name="ZoneTexte 154"/>
          <p:cNvSpPr txBox="1">
            <a:spLocks noChangeArrowheads="1"/>
          </p:cNvSpPr>
          <p:nvPr/>
        </p:nvSpPr>
        <p:spPr bwMode="auto">
          <a:xfrm>
            <a:off x="7370856" y="2587734"/>
            <a:ext cx="1680385" cy="28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Web Server</a:t>
            </a:r>
          </a:p>
        </p:txBody>
      </p:sp>
      <p:sp>
        <p:nvSpPr>
          <p:cNvPr id="26" name="AutoShape 4"/>
          <p:cNvSpPr>
            <a:spLocks noEditPoints="1" noChangeArrowheads="1"/>
          </p:cNvSpPr>
          <p:nvPr/>
        </p:nvSpPr>
        <p:spPr bwMode="auto">
          <a:xfrm>
            <a:off x="6015716" y="3666298"/>
            <a:ext cx="427104" cy="60532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DDDDDD"/>
          </a:solidFill>
          <a:ln w="12700">
            <a:solidFill>
              <a:srgbClr val="000000"/>
            </a:solidFill>
            <a:miter lim="800000"/>
            <a:headEnd/>
            <a:tailEnd/>
          </a:ln>
          <a:effectLst>
            <a:outerShdw dist="28398" dir="3806097" algn="ctr" rotWithShape="0">
              <a:srgbClr val="205867">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27" name="ZoneTexte 53"/>
          <p:cNvSpPr txBox="1">
            <a:spLocks noChangeArrowheads="1"/>
          </p:cNvSpPr>
          <p:nvPr/>
        </p:nvSpPr>
        <p:spPr bwMode="auto">
          <a:xfrm>
            <a:off x="5699098" y="3207367"/>
            <a:ext cx="1057042" cy="47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smtClean="0">
                <a:ln>
                  <a:noFill/>
                </a:ln>
                <a:solidFill>
                  <a:srgbClr val="000000"/>
                </a:solidFill>
                <a:effectLst/>
                <a:uLnTx/>
                <a:uFillTx/>
                <a:latin typeface="Helvetica 45 Light" pitchFamily="34" charset="0"/>
                <a:ea typeface="ＭＳ Ｐゴシック" pitchFamily="34" charset="-128"/>
              </a:rPr>
              <a:t>Storage &amp;</a:t>
            </a:r>
            <a:br>
              <a:rPr kumimoji="0" lang="fr-FR" sz="1200" b="0" i="0" u="none" strike="noStrike" kern="0" cap="none" spc="0" normalizeH="0" baseline="0" noProof="0" smtClean="0">
                <a:ln>
                  <a:noFill/>
                </a:ln>
                <a:solidFill>
                  <a:srgbClr val="000000"/>
                </a:solidFill>
                <a:effectLst/>
                <a:uLnTx/>
                <a:uFillTx/>
                <a:latin typeface="Helvetica 45 Light" pitchFamily="34" charset="0"/>
                <a:ea typeface="ＭＳ Ｐゴシック" pitchFamily="34" charset="-128"/>
              </a:rPr>
            </a:br>
            <a:r>
              <a:rPr kumimoji="0" lang="fr-FR" sz="1200" b="0" i="0" u="none" strike="noStrike" kern="0" cap="none" spc="0" normalizeH="0" baseline="0" noProof="0" smtClean="0">
                <a:ln>
                  <a:noFill/>
                </a:ln>
                <a:solidFill>
                  <a:srgbClr val="000000"/>
                </a:solidFill>
                <a:effectLst/>
                <a:uLnTx/>
                <a:uFillTx/>
                <a:latin typeface="Helvetica 45 Light" pitchFamily="34" charset="0"/>
                <a:ea typeface="ＭＳ Ｐゴシック" pitchFamily="34" charset="-128"/>
              </a:rPr>
              <a:t>Streaming</a:t>
            </a:r>
          </a:p>
        </p:txBody>
      </p:sp>
      <p:sp>
        <p:nvSpPr>
          <p:cNvPr id="28" name="ZoneTexte 154"/>
          <p:cNvSpPr txBox="1">
            <a:spLocks noChangeArrowheads="1"/>
          </p:cNvSpPr>
          <p:nvPr/>
        </p:nvSpPr>
        <p:spPr bwMode="auto">
          <a:xfrm>
            <a:off x="5440196" y="4319327"/>
            <a:ext cx="1680385" cy="28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Web Server</a:t>
            </a:r>
          </a:p>
        </p:txBody>
      </p:sp>
      <p:sp>
        <p:nvSpPr>
          <p:cNvPr id="33" name="laptop"/>
          <p:cNvSpPr>
            <a:spLocks noEditPoints="1" noChangeArrowheads="1"/>
          </p:cNvSpPr>
          <p:nvPr/>
        </p:nvSpPr>
        <p:spPr bwMode="auto">
          <a:xfrm>
            <a:off x="1391430" y="2317034"/>
            <a:ext cx="839367" cy="496763"/>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36" name="ZoneTexte 55"/>
          <p:cNvSpPr txBox="1">
            <a:spLocks noChangeArrowheads="1"/>
          </p:cNvSpPr>
          <p:nvPr/>
        </p:nvSpPr>
        <p:spPr bwMode="auto">
          <a:xfrm>
            <a:off x="1236418" y="2964370"/>
            <a:ext cx="1149389" cy="28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HAS Player</a:t>
            </a:r>
          </a:p>
        </p:txBody>
      </p:sp>
      <p:sp>
        <p:nvSpPr>
          <p:cNvPr id="37" name="ZoneTexte 55"/>
          <p:cNvSpPr txBox="1">
            <a:spLocks noChangeArrowheads="1"/>
          </p:cNvSpPr>
          <p:nvPr/>
        </p:nvSpPr>
        <p:spPr bwMode="auto">
          <a:xfrm>
            <a:off x="586740" y="5187332"/>
            <a:ext cx="1149389" cy="28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00"/>
                </a:solidFill>
                <a:effectLst/>
                <a:uLnTx/>
                <a:uFillTx/>
                <a:latin typeface="Helvetica 45 Light" pitchFamily="34" charset="0"/>
                <a:ea typeface="ＭＳ Ｐゴシック" pitchFamily="34" charset="-128"/>
              </a:rPr>
              <a:t>HAS Player</a:t>
            </a:r>
          </a:p>
        </p:txBody>
      </p:sp>
      <p:pic>
        <p:nvPicPr>
          <p:cNvPr id="3" name="Image 2"/>
          <p:cNvPicPr>
            <a:picLocks noChangeAspect="1"/>
          </p:cNvPicPr>
          <p:nvPr/>
        </p:nvPicPr>
        <p:blipFill>
          <a:blip r:embed="rId7"/>
          <a:stretch>
            <a:fillRect/>
          </a:stretch>
        </p:blipFill>
        <p:spPr>
          <a:xfrm>
            <a:off x="780749" y="4374856"/>
            <a:ext cx="723457" cy="72345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5"/>
                                        </p:tgtEl>
                                      </p:cBhvr>
                                    </p:animEffect>
                                    <p:set>
                                      <p:cBhvr>
                                        <p:cTn id="7" dur="1" fill="hold">
                                          <p:stCondLst>
                                            <p:cond delay="1999"/>
                                          </p:stCondLst>
                                        </p:cTn>
                                        <p:tgtEl>
                                          <p:spTgt spid="5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linds(horizontal)">
                                      <p:cBhvr>
                                        <p:cTn id="15" dur="500"/>
                                        <p:tgtEl>
                                          <p:spTgt spid="3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linds(horizontal)">
                                      <p:cBhvr>
                                        <p:cTn id="18" dur="500"/>
                                        <p:tgtEl>
                                          <p:spTgt spid="3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linds(horizontal)">
                                      <p:cBhvr>
                                        <p:cTn id="21" dur="500"/>
                                        <p:tgtEl>
                                          <p:spTgt spid="3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linds(horizontal)">
                                      <p:cBhvr>
                                        <p:cTn id="24" dur="500"/>
                                        <p:tgtEl>
                                          <p:spTgt spid="2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linds(horizontal)">
                                      <p:cBhvr>
                                        <p:cTn id="36" dur="500"/>
                                        <p:tgtEl>
                                          <p:spTgt spid="2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par>
                          <p:cTn id="46" fill="hold">
                            <p:stCondLst>
                              <p:cond delay="0"/>
                            </p:stCondLst>
                            <p:childTnLst>
                              <p:par>
                                <p:cTn id="47" presetID="14" presetClass="entr" presetSubtype="1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randombar(horizontal)">
                                      <p:cBhvr>
                                        <p:cTn id="53" dur="500"/>
                                        <p:tgtEl>
                                          <p:spTgt spid="30"/>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randombar(horizontal)">
                                      <p:cBhvr>
                                        <p:cTn id="56" dur="500"/>
                                        <p:tgtEl>
                                          <p:spTgt spid="34"/>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randombar(horizontal)">
                                      <p:cBhvr>
                                        <p:cTn id="59" dur="500"/>
                                        <p:tgtEl>
                                          <p:spTgt spid="35"/>
                                        </p:tgtEl>
                                      </p:cBhvr>
                                    </p:animEffect>
                                  </p:childTnLst>
                                </p:cTn>
                              </p:par>
                              <p:par>
                                <p:cTn id="60" presetID="1" presetClass="entr" presetSubtype="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30" grpId="0" animBg="1"/>
      <p:bldP spid="32" grpId="0"/>
      <p:bldP spid="34" grpId="0" animBg="1"/>
      <p:bldP spid="35" grpId="0" animBg="1"/>
      <p:bldP spid="55" grpId="0" animBg="1"/>
      <p:bldP spid="23" grpId="0" animBg="1"/>
      <p:bldP spid="24" grpId="0"/>
      <p:bldP spid="25" grpId="0"/>
      <p:bldP spid="26" grpId="0" animBg="1"/>
      <p:bldP spid="27" grpId="0"/>
      <p:bldP spid="28" grpId="0"/>
      <p:bldP spid="33" grpId="0" animBg="1"/>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1" name="Connecteur droit 130"/>
          <p:cNvCxnSpPr/>
          <p:nvPr/>
        </p:nvCxnSpPr>
        <p:spPr>
          <a:xfrm flipH="1" flipV="1">
            <a:off x="1908169" y="3371811"/>
            <a:ext cx="5892173" cy="11807"/>
          </a:xfrm>
          <a:prstGeom prst="line">
            <a:avLst/>
          </a:prstGeom>
          <a:noFill/>
          <a:ln w="28575" cap="flat" cmpd="sng" algn="ctr">
            <a:solidFill>
              <a:srgbClr val="00B050"/>
            </a:solidFill>
            <a:prstDash val="sysDash"/>
          </a:ln>
          <a:effectLst/>
        </p:spPr>
      </p:cxnSp>
      <p:cxnSp>
        <p:nvCxnSpPr>
          <p:cNvPr id="132" name="Connecteur droit 131"/>
          <p:cNvCxnSpPr/>
          <p:nvPr/>
        </p:nvCxnSpPr>
        <p:spPr>
          <a:xfrm flipH="1" flipV="1">
            <a:off x="1908169" y="2137355"/>
            <a:ext cx="5892173" cy="2"/>
          </a:xfrm>
          <a:prstGeom prst="line">
            <a:avLst/>
          </a:prstGeom>
          <a:noFill/>
          <a:ln w="28575" cap="flat" cmpd="sng" algn="ctr">
            <a:solidFill>
              <a:srgbClr val="00B050"/>
            </a:solidFill>
            <a:prstDash val="sysDash"/>
          </a:ln>
          <a:effectLst/>
        </p:spPr>
      </p:cxnSp>
      <p:sp>
        <p:nvSpPr>
          <p:cNvPr id="2" name="Titre 1"/>
          <p:cNvSpPr>
            <a:spLocks noGrp="1"/>
          </p:cNvSpPr>
          <p:nvPr>
            <p:ph type="title"/>
          </p:nvPr>
        </p:nvSpPr>
        <p:spPr/>
        <p:txBody>
          <a:bodyPr/>
          <a:lstStyle/>
          <a:p>
            <a:r>
              <a:rPr lang="fr-FR" dirty="0" err="1" smtClean="0"/>
              <a:t>What</a:t>
            </a:r>
            <a:r>
              <a:rPr lang="fr-FR" dirty="0" smtClean="0"/>
              <a:t> </a:t>
            </a:r>
            <a:r>
              <a:rPr lang="fr-FR" dirty="0" err="1" smtClean="0"/>
              <a:t>Happens</a:t>
            </a:r>
            <a:r>
              <a:rPr lang="fr-FR" dirty="0" smtClean="0"/>
              <a:t> </a:t>
            </a:r>
            <a:r>
              <a:rPr lang="fr-FR" dirty="0" err="1" smtClean="0"/>
              <a:t>When</a:t>
            </a:r>
            <a:r>
              <a:rPr lang="fr-FR" dirty="0" smtClean="0"/>
              <a:t> HAS Clients </a:t>
            </a:r>
            <a:r>
              <a:rPr lang="fr-FR" dirty="0" err="1" smtClean="0"/>
              <a:t>Compete</a:t>
            </a:r>
            <a:r>
              <a:rPr lang="fr-FR" dirty="0" smtClean="0"/>
              <a:t> ?</a:t>
            </a:r>
            <a:endParaRPr lang="fr-FR" dirty="0"/>
          </a:p>
        </p:txBody>
      </p:sp>
      <p:pic>
        <p:nvPicPr>
          <p:cNvPr id="5" name="Picture 5" descr="C:\Users\ngtd5579\Downloads\0Orange_Logo.png"/>
          <p:cNvPicPr>
            <a:picLocks noChangeAspect="1" noChangeArrowheads="1"/>
          </p:cNvPicPr>
          <p:nvPr/>
        </p:nvPicPr>
        <p:blipFill>
          <a:blip r:embed="rId3"/>
          <a:srcRect/>
          <a:stretch>
            <a:fillRect/>
          </a:stretch>
        </p:blipFill>
        <p:spPr bwMode="auto">
          <a:xfrm>
            <a:off x="99060" y="0"/>
            <a:ext cx="624840" cy="624840"/>
          </a:xfrm>
          <a:prstGeom prst="rect">
            <a:avLst/>
          </a:prstGeom>
          <a:noFill/>
        </p:spPr>
      </p:pic>
      <p:sp>
        <p:nvSpPr>
          <p:cNvPr id="92" name="Rectangle 91"/>
          <p:cNvSpPr>
            <a:spLocks noChangeArrowheads="1"/>
          </p:cNvSpPr>
          <p:nvPr/>
        </p:nvSpPr>
        <p:spPr bwMode="auto">
          <a:xfrm>
            <a:off x="4116110" y="3376693"/>
            <a:ext cx="178095" cy="916781"/>
          </a:xfrm>
          <a:prstGeom prst="rect">
            <a:avLst/>
          </a:prstGeom>
          <a:solidFill>
            <a:srgbClr val="EB641B"/>
          </a:solidFill>
          <a:ln w="381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Lucida Sans Unicode"/>
              <a:ea typeface="+mn-ea"/>
            </a:endParaRPr>
          </a:p>
        </p:txBody>
      </p:sp>
      <p:sp>
        <p:nvSpPr>
          <p:cNvPr id="93" name="Forme en L 92"/>
          <p:cNvSpPr/>
          <p:nvPr/>
        </p:nvSpPr>
        <p:spPr>
          <a:xfrm>
            <a:off x="3669119" y="2137356"/>
            <a:ext cx="1692853" cy="932328"/>
          </a:xfrm>
          <a:prstGeom prst="corner">
            <a:avLst>
              <a:gd name="adj1" fmla="val 34418"/>
              <a:gd name="adj2" fmla="val 62832"/>
            </a:avLst>
          </a:prstGeom>
          <a:solidFill>
            <a:srgbClr val="FF6600"/>
          </a:solidFill>
          <a:ln w="55000" cap="flat" cmpd="thickThin"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Lucida Sans Unicode"/>
                <a:ea typeface="+mn-ea"/>
                <a:cs typeface="+mn-cs"/>
              </a:rPr>
              <a:t>ON </a:t>
            </a:r>
            <a:endParaRPr kumimoji="0" lang="fr-FR" sz="1800" b="0" i="0" u="none" strike="noStrike" kern="0" cap="none" spc="0" normalizeH="0" baseline="0" noProof="0" dirty="0">
              <a:ln w="28575">
                <a:solidFill>
                  <a:sysClr val="windowText" lastClr="000000"/>
                </a:solidFill>
              </a:ln>
              <a:solidFill>
                <a:sysClr val="window" lastClr="FFFFFF">
                  <a:lumMod val="95000"/>
                </a:sysClr>
              </a:solidFill>
              <a:effectLst/>
              <a:uLnTx/>
              <a:uFillTx/>
              <a:latin typeface="Lucida Sans Unicode"/>
              <a:ea typeface="+mn-ea"/>
              <a:cs typeface="+mn-cs"/>
            </a:endParaRPr>
          </a:p>
        </p:txBody>
      </p:sp>
      <p:cxnSp>
        <p:nvCxnSpPr>
          <p:cNvPr id="94" name="Connecteur droit 93"/>
          <p:cNvCxnSpPr>
            <a:cxnSpLocks noChangeShapeType="1"/>
          </p:cNvCxnSpPr>
          <p:nvPr/>
        </p:nvCxnSpPr>
        <p:spPr bwMode="auto">
          <a:xfrm flipV="1">
            <a:off x="1889117" y="1511410"/>
            <a:ext cx="19051" cy="2798966"/>
          </a:xfrm>
          <a:prstGeom prst="line">
            <a:avLst/>
          </a:prstGeom>
          <a:noFill/>
          <a:ln w="25400">
            <a:solidFill>
              <a:srgbClr val="000000"/>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5" name="Connecteur droit 94"/>
          <p:cNvCxnSpPr>
            <a:cxnSpLocks noChangeShapeType="1"/>
          </p:cNvCxnSpPr>
          <p:nvPr/>
        </p:nvCxnSpPr>
        <p:spPr bwMode="auto">
          <a:xfrm flipV="1">
            <a:off x="1889117" y="4309466"/>
            <a:ext cx="6028204" cy="910"/>
          </a:xfrm>
          <a:prstGeom prst="line">
            <a:avLst/>
          </a:prstGeom>
          <a:noFill/>
          <a:ln w="25400">
            <a:solidFill>
              <a:srgbClr val="000000"/>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6" name="Rectangle 95"/>
          <p:cNvSpPr>
            <a:spLocks noChangeArrowheads="1"/>
          </p:cNvSpPr>
          <p:nvPr/>
        </p:nvSpPr>
        <p:spPr bwMode="auto">
          <a:xfrm>
            <a:off x="2836332" y="3377099"/>
            <a:ext cx="634930" cy="916781"/>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ON</a:t>
            </a:r>
            <a:endParaRPr kumimoji="0" lang="en-GB" sz="1800" b="0" i="0" u="none" strike="noStrike" kern="0" cap="none" spc="0" normalizeH="0" baseline="0" noProof="0" dirty="0">
              <a:ln>
                <a:noFill/>
              </a:ln>
              <a:solidFill>
                <a:sysClr val="window" lastClr="FFFFFF"/>
              </a:solidFill>
              <a:effectLst/>
              <a:uLnTx/>
              <a:uFillTx/>
              <a:latin typeface="Lucida Sans Unicode"/>
              <a:ea typeface="+mn-ea"/>
            </a:endParaRPr>
          </a:p>
        </p:txBody>
      </p:sp>
      <p:sp>
        <p:nvSpPr>
          <p:cNvPr id="97" name="ZoneTexte 24"/>
          <p:cNvSpPr txBox="1">
            <a:spLocks noChangeArrowheads="1"/>
          </p:cNvSpPr>
          <p:nvPr/>
        </p:nvSpPr>
        <p:spPr bwMode="auto">
          <a:xfrm>
            <a:off x="1201108" y="2784005"/>
            <a:ext cx="6880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Client 1</a:t>
            </a:r>
            <a:endParaRPr kumimoji="0" lang="en-GB" sz="1200" b="1"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98" name="ZoneTexte 24"/>
          <p:cNvSpPr txBox="1">
            <a:spLocks noChangeArrowheads="1"/>
          </p:cNvSpPr>
          <p:nvPr/>
        </p:nvSpPr>
        <p:spPr bwMode="auto">
          <a:xfrm>
            <a:off x="1175471" y="4029408"/>
            <a:ext cx="6880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Client 2</a:t>
            </a:r>
            <a:endParaRPr kumimoji="0" lang="en-GB" sz="1200" b="1"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99" name="ZoneTexte 24"/>
          <p:cNvSpPr txBox="1">
            <a:spLocks noChangeArrowheads="1"/>
          </p:cNvSpPr>
          <p:nvPr/>
        </p:nvSpPr>
        <p:spPr bwMode="auto">
          <a:xfrm>
            <a:off x="1011558" y="1511410"/>
            <a:ext cx="885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bandwidth</a:t>
            </a:r>
          </a:p>
        </p:txBody>
      </p:sp>
      <p:sp>
        <p:nvSpPr>
          <p:cNvPr id="100" name="ZoneTexte 24"/>
          <p:cNvSpPr txBox="1">
            <a:spLocks noChangeArrowheads="1"/>
          </p:cNvSpPr>
          <p:nvPr/>
        </p:nvSpPr>
        <p:spPr bwMode="auto">
          <a:xfrm>
            <a:off x="4357955" y="2280895"/>
            <a:ext cx="798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FULL HD</a:t>
            </a:r>
            <a:endPar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101" name="ZoneTexte 24"/>
          <p:cNvSpPr txBox="1">
            <a:spLocks noChangeArrowheads="1"/>
          </p:cNvSpPr>
          <p:nvPr/>
        </p:nvSpPr>
        <p:spPr bwMode="auto">
          <a:xfrm>
            <a:off x="4475352" y="3539180"/>
            <a:ext cx="798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FULL HD</a:t>
            </a:r>
            <a:endPar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102" name="ZoneTexte 24"/>
          <p:cNvSpPr txBox="1">
            <a:spLocks noChangeArrowheads="1"/>
          </p:cNvSpPr>
          <p:nvPr/>
        </p:nvSpPr>
        <p:spPr bwMode="auto">
          <a:xfrm>
            <a:off x="2929808" y="3141752"/>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cxnSp>
        <p:nvCxnSpPr>
          <p:cNvPr id="103" name="Connecteur droit 102"/>
          <p:cNvCxnSpPr>
            <a:cxnSpLocks noChangeShapeType="1"/>
          </p:cNvCxnSpPr>
          <p:nvPr/>
        </p:nvCxnSpPr>
        <p:spPr bwMode="auto">
          <a:xfrm flipH="1">
            <a:off x="2659458" y="1835096"/>
            <a:ext cx="270351" cy="181791"/>
          </a:xfrm>
          <a:prstGeom prst="line">
            <a:avLst/>
          </a:prstGeom>
          <a:noFill/>
          <a:ln w="25400">
            <a:solidFill>
              <a:srgbClr val="FF0000"/>
            </a:solidFill>
            <a:prstDash val="dash"/>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4" name="ZoneTexte 24"/>
          <p:cNvSpPr txBox="1">
            <a:spLocks noChangeArrowheads="1"/>
          </p:cNvSpPr>
          <p:nvPr/>
        </p:nvSpPr>
        <p:spPr bwMode="auto">
          <a:xfrm>
            <a:off x="2045654" y="1588933"/>
            <a:ext cx="1983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Bandwidth over estimation</a:t>
            </a:r>
            <a:endParaRPr kumimoji="0" lang="en-GB" sz="1200" b="0" i="0"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sp>
        <p:nvSpPr>
          <p:cNvPr id="105" name="ZoneTexte 24"/>
          <p:cNvSpPr txBox="1">
            <a:spLocks noChangeArrowheads="1"/>
          </p:cNvSpPr>
          <p:nvPr/>
        </p:nvSpPr>
        <p:spPr bwMode="auto">
          <a:xfrm>
            <a:off x="2852272" y="2553172"/>
            <a:ext cx="603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OFF</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period</a:t>
            </a:r>
            <a:endParaRPr kumimoji="0" lang="en-GB" sz="1200" b="0" i="0"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sp>
        <p:nvSpPr>
          <p:cNvPr id="106" name="ZoneTexte 28"/>
          <p:cNvSpPr txBox="1">
            <a:spLocks noChangeArrowheads="1"/>
          </p:cNvSpPr>
          <p:nvPr/>
        </p:nvSpPr>
        <p:spPr bwMode="auto">
          <a:xfrm>
            <a:off x="7812360" y="4257933"/>
            <a:ext cx="4746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time</a:t>
            </a:r>
          </a:p>
        </p:txBody>
      </p:sp>
      <p:sp>
        <p:nvSpPr>
          <p:cNvPr id="107" name="Rectangle 106"/>
          <p:cNvSpPr>
            <a:spLocks noChangeArrowheads="1"/>
          </p:cNvSpPr>
          <p:nvPr/>
        </p:nvSpPr>
        <p:spPr bwMode="auto">
          <a:xfrm>
            <a:off x="5868144" y="2145981"/>
            <a:ext cx="234950" cy="912813"/>
          </a:xfrm>
          <a:prstGeom prst="rect">
            <a:avLst/>
          </a:prstGeom>
          <a:solidFill>
            <a:srgbClr val="7D3C4A">
              <a:lumMod val="20000"/>
              <a:lumOff val="80000"/>
            </a:srgbClr>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sp>
        <p:nvSpPr>
          <p:cNvPr id="108" name="Rectangle 107"/>
          <p:cNvSpPr>
            <a:spLocks noChangeArrowheads="1"/>
          </p:cNvSpPr>
          <p:nvPr/>
        </p:nvSpPr>
        <p:spPr bwMode="auto">
          <a:xfrm>
            <a:off x="6281266" y="3376693"/>
            <a:ext cx="234950" cy="912813"/>
          </a:xfrm>
          <a:prstGeom prst="rect">
            <a:avLst/>
          </a:prstGeom>
          <a:solidFill>
            <a:srgbClr val="7D3C4A">
              <a:lumMod val="20000"/>
              <a:lumOff val="80000"/>
            </a:srgbClr>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Lucida Sans Unicode"/>
              <a:ea typeface="+mn-ea"/>
            </a:endParaRPr>
          </a:p>
        </p:txBody>
      </p:sp>
      <p:sp>
        <p:nvSpPr>
          <p:cNvPr id="109" name="ZoneTexte 75"/>
          <p:cNvSpPr txBox="1">
            <a:spLocks noChangeArrowheads="1"/>
          </p:cNvSpPr>
          <p:nvPr/>
        </p:nvSpPr>
        <p:spPr bwMode="auto">
          <a:xfrm>
            <a:off x="5796136" y="1835096"/>
            <a:ext cx="436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SD</a:t>
            </a:r>
          </a:p>
        </p:txBody>
      </p:sp>
      <p:sp>
        <p:nvSpPr>
          <p:cNvPr id="110" name="ZoneTexte 75"/>
          <p:cNvSpPr txBox="1">
            <a:spLocks noChangeArrowheads="1"/>
          </p:cNvSpPr>
          <p:nvPr/>
        </p:nvSpPr>
        <p:spPr bwMode="auto">
          <a:xfrm>
            <a:off x="6223669" y="3095586"/>
            <a:ext cx="436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SD</a:t>
            </a:r>
          </a:p>
        </p:txBody>
      </p:sp>
      <p:sp>
        <p:nvSpPr>
          <p:cNvPr id="111" name="ZoneTexte 24"/>
          <p:cNvSpPr txBox="1">
            <a:spLocks noChangeArrowheads="1"/>
          </p:cNvSpPr>
          <p:nvPr/>
        </p:nvSpPr>
        <p:spPr bwMode="auto">
          <a:xfrm>
            <a:off x="3987309" y="1583418"/>
            <a:ext cx="24192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Congestion in the </a:t>
            </a:r>
            <a:r>
              <a:rPr kumimoji="0" lang="en-GB" sz="1200" b="0" i="0"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bottleneck link</a:t>
            </a:r>
            <a:endParaRPr kumimoji="0" lang="en-GB" sz="1200" b="0" i="0"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sp>
        <p:nvSpPr>
          <p:cNvPr id="112" name="ZoneTexte 24"/>
          <p:cNvSpPr txBox="1">
            <a:spLocks noChangeArrowheads="1"/>
          </p:cNvSpPr>
          <p:nvPr/>
        </p:nvSpPr>
        <p:spPr bwMode="auto">
          <a:xfrm>
            <a:off x="7053225" y="2280895"/>
            <a:ext cx="1191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Quality level degradation</a:t>
            </a:r>
            <a:endParaRPr kumimoji="0" lang="en-GB" sz="1200" b="0" i="0"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cxnSp>
        <p:nvCxnSpPr>
          <p:cNvPr id="113" name="Connecteur droit 112"/>
          <p:cNvCxnSpPr>
            <a:cxnSpLocks noChangeShapeType="1"/>
          </p:cNvCxnSpPr>
          <p:nvPr/>
        </p:nvCxnSpPr>
        <p:spPr bwMode="auto">
          <a:xfrm>
            <a:off x="1898642" y="3078604"/>
            <a:ext cx="6018679" cy="0"/>
          </a:xfrm>
          <a:prstGeom prst="line">
            <a:avLst/>
          </a:prstGeom>
          <a:noFill/>
          <a:ln w="25400">
            <a:solidFill>
              <a:srgbClr val="000000"/>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4" name="ZoneTexte 28"/>
          <p:cNvSpPr txBox="1">
            <a:spLocks noChangeArrowheads="1"/>
          </p:cNvSpPr>
          <p:nvPr/>
        </p:nvSpPr>
        <p:spPr bwMode="auto">
          <a:xfrm>
            <a:off x="7563010" y="3105805"/>
            <a:ext cx="4746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time</a:t>
            </a:r>
          </a:p>
        </p:txBody>
      </p:sp>
      <p:sp>
        <p:nvSpPr>
          <p:cNvPr id="115" name="Rectangle 114"/>
          <p:cNvSpPr>
            <a:spLocks noChangeArrowheads="1"/>
          </p:cNvSpPr>
          <p:nvPr/>
        </p:nvSpPr>
        <p:spPr bwMode="auto">
          <a:xfrm>
            <a:off x="2012665" y="2147707"/>
            <a:ext cx="634930" cy="916781"/>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ON</a:t>
            </a:r>
            <a:endParaRPr kumimoji="0" lang="en-GB" sz="1800" b="0" i="0" u="none" strike="noStrike" kern="0" cap="none" spc="0" normalizeH="0" baseline="0" noProof="0" dirty="0">
              <a:ln>
                <a:noFill/>
              </a:ln>
              <a:solidFill>
                <a:sysClr val="window" lastClr="FFFFFF"/>
              </a:solidFill>
              <a:effectLst/>
              <a:uLnTx/>
              <a:uFillTx/>
              <a:latin typeface="Lucida Sans Unicode"/>
              <a:ea typeface="+mn-ea"/>
            </a:endParaRPr>
          </a:p>
        </p:txBody>
      </p:sp>
      <p:sp>
        <p:nvSpPr>
          <p:cNvPr id="116" name="ZoneTexte 24"/>
          <p:cNvSpPr txBox="1">
            <a:spLocks noChangeArrowheads="1"/>
          </p:cNvSpPr>
          <p:nvPr/>
        </p:nvSpPr>
        <p:spPr bwMode="auto">
          <a:xfrm>
            <a:off x="2106141" y="1917556"/>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117" name="ZoneTexte 24"/>
          <p:cNvSpPr txBox="1">
            <a:spLocks noChangeArrowheads="1"/>
          </p:cNvSpPr>
          <p:nvPr/>
        </p:nvSpPr>
        <p:spPr bwMode="auto">
          <a:xfrm>
            <a:off x="2056408" y="3676139"/>
            <a:ext cx="603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OFF</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period</a:t>
            </a:r>
            <a:endParaRPr kumimoji="0" lang="en-GB" sz="1200" b="0" i="0"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pic>
        <p:nvPicPr>
          <p:cNvPr id="118" name="Picture 142" descr="http://www.berchem.irisnet.be/berchem-sainte-agathe/panneau%20attention%20carre.png/image_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6761" y="1439402"/>
            <a:ext cx="221109" cy="2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42" descr="http://www.berchem.irisnet.be/berchem-sainte-agathe/panneau%20attention%20carre.png/image_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2095" y="1439402"/>
            <a:ext cx="221109" cy="2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42" descr="http://www.berchem.irisnet.be/berchem-sainte-agathe/panneau%20attention%20carre.png/image_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7367" y="2105921"/>
            <a:ext cx="221109" cy="2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Forme en L 120"/>
          <p:cNvSpPr/>
          <p:nvPr/>
        </p:nvSpPr>
        <p:spPr>
          <a:xfrm>
            <a:off x="4235598" y="3361146"/>
            <a:ext cx="1692853" cy="932328"/>
          </a:xfrm>
          <a:prstGeom prst="corner">
            <a:avLst>
              <a:gd name="adj1" fmla="val 34418"/>
              <a:gd name="adj2" fmla="val 62832"/>
            </a:avLst>
          </a:prstGeom>
          <a:solidFill>
            <a:srgbClr val="FF6600"/>
          </a:solidFill>
          <a:ln w="55000" cap="flat" cmpd="thickThin" algn="ctr">
            <a:solidFill>
              <a:sysClr val="windowText" lastClr="000000"/>
            </a:solidFill>
            <a:prstDash val="solid"/>
          </a:ln>
          <a:effectLst/>
          <a:scene3d>
            <a:camera prst="orthographicFront">
              <a:rot lat="0" lon="10799999" rev="0"/>
            </a:camera>
            <a:lightRig rig="balanced" dir="t"/>
          </a:scene3d>
          <a:sp3d prstMaterial="fla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Lucida Sans Unicode"/>
                <a:ea typeface="+mn-ea"/>
                <a:cs typeface="+mn-cs"/>
              </a:rPr>
              <a:t>ON </a:t>
            </a:r>
            <a:endParaRPr kumimoji="0" lang="fr-FR" sz="1800" b="0" i="0" u="none" strike="noStrike" kern="0" cap="none" spc="0" normalizeH="0" baseline="0" noProof="0" dirty="0">
              <a:ln w="28575">
                <a:solidFill>
                  <a:sysClr val="windowText" lastClr="000000"/>
                </a:solidFill>
              </a:ln>
              <a:solidFill>
                <a:sysClr val="window" lastClr="FFFFFF">
                  <a:lumMod val="95000"/>
                </a:sysClr>
              </a:solidFill>
              <a:effectLst/>
              <a:uLnTx/>
              <a:uFillTx/>
              <a:latin typeface="Lucida Sans Unicode"/>
              <a:ea typeface="+mn-ea"/>
              <a:cs typeface="+mn-cs"/>
            </a:endParaRPr>
          </a:p>
        </p:txBody>
      </p:sp>
      <p:pic>
        <p:nvPicPr>
          <p:cNvPr id="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4021471"/>
            <a:ext cx="334772" cy="23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3" name="Connecteur droit 122"/>
          <p:cNvCxnSpPr>
            <a:cxnSpLocks noChangeShapeType="1"/>
          </p:cNvCxnSpPr>
          <p:nvPr/>
        </p:nvCxnSpPr>
        <p:spPr bwMode="auto">
          <a:xfrm>
            <a:off x="2643348" y="1865932"/>
            <a:ext cx="1" cy="301910"/>
          </a:xfrm>
          <a:prstGeom prst="line">
            <a:avLst/>
          </a:prstGeom>
          <a:noFill/>
          <a:ln w="25400">
            <a:solidFill>
              <a:srgbClr val="474B78">
                <a:lumMod val="60000"/>
                <a:lumOff val="40000"/>
              </a:srgbClr>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4" name="Connecteur droit 123"/>
          <p:cNvCxnSpPr>
            <a:cxnSpLocks noChangeShapeType="1"/>
          </p:cNvCxnSpPr>
          <p:nvPr/>
        </p:nvCxnSpPr>
        <p:spPr bwMode="auto">
          <a:xfrm>
            <a:off x="3471262" y="1917556"/>
            <a:ext cx="1" cy="1439611"/>
          </a:xfrm>
          <a:prstGeom prst="line">
            <a:avLst/>
          </a:prstGeom>
          <a:noFill/>
          <a:ln w="25400">
            <a:solidFill>
              <a:srgbClr val="474B78">
                <a:lumMod val="60000"/>
                <a:lumOff val="40000"/>
              </a:srgbClr>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5" name="Connecteur droit 124"/>
          <p:cNvCxnSpPr>
            <a:cxnSpLocks noChangeShapeType="1"/>
            <a:endCxn id="129" idx="0"/>
          </p:cNvCxnSpPr>
          <p:nvPr/>
        </p:nvCxnSpPr>
        <p:spPr bwMode="auto">
          <a:xfrm flipH="1">
            <a:off x="4262936" y="1835096"/>
            <a:ext cx="601002" cy="302259"/>
          </a:xfrm>
          <a:prstGeom prst="line">
            <a:avLst/>
          </a:prstGeom>
          <a:noFill/>
          <a:ln w="25400">
            <a:solidFill>
              <a:srgbClr val="FF0000"/>
            </a:solidFill>
            <a:prstDash val="dash"/>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6" name="Connecteur droit 125"/>
          <p:cNvCxnSpPr>
            <a:cxnSpLocks noChangeShapeType="1"/>
          </p:cNvCxnSpPr>
          <p:nvPr/>
        </p:nvCxnSpPr>
        <p:spPr bwMode="auto">
          <a:xfrm>
            <a:off x="3122458" y="1844172"/>
            <a:ext cx="317464" cy="220959"/>
          </a:xfrm>
          <a:prstGeom prst="line">
            <a:avLst/>
          </a:prstGeom>
          <a:noFill/>
          <a:ln w="25400">
            <a:solidFill>
              <a:srgbClr val="FF0000"/>
            </a:solidFill>
            <a:prstDash val="dash"/>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7" name="Connecteur droit 126"/>
          <p:cNvCxnSpPr>
            <a:cxnSpLocks noChangeShapeType="1"/>
            <a:stCxn id="112" idx="1"/>
          </p:cNvCxnSpPr>
          <p:nvPr/>
        </p:nvCxnSpPr>
        <p:spPr bwMode="auto">
          <a:xfrm flipH="1">
            <a:off x="6103094" y="2511728"/>
            <a:ext cx="950131" cy="272277"/>
          </a:xfrm>
          <a:prstGeom prst="line">
            <a:avLst/>
          </a:prstGeom>
          <a:noFill/>
          <a:ln w="25400">
            <a:solidFill>
              <a:srgbClr val="FF0000"/>
            </a:solidFill>
            <a:prstDash val="dash"/>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8" name="Connecteur droit 127"/>
          <p:cNvCxnSpPr>
            <a:cxnSpLocks noChangeShapeType="1"/>
            <a:stCxn id="112" idx="1"/>
          </p:cNvCxnSpPr>
          <p:nvPr/>
        </p:nvCxnSpPr>
        <p:spPr bwMode="auto">
          <a:xfrm flipH="1">
            <a:off x="6544011" y="2511728"/>
            <a:ext cx="509214" cy="1027452"/>
          </a:xfrm>
          <a:prstGeom prst="line">
            <a:avLst/>
          </a:prstGeom>
          <a:noFill/>
          <a:ln w="25400">
            <a:solidFill>
              <a:srgbClr val="FF0000"/>
            </a:solidFill>
            <a:prstDash val="dash"/>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9" name="Rectangle 128"/>
          <p:cNvSpPr/>
          <p:nvPr/>
        </p:nvSpPr>
        <p:spPr>
          <a:xfrm>
            <a:off x="4211960" y="2137355"/>
            <a:ext cx="101951" cy="2169052"/>
          </a:xfrm>
          <a:prstGeom prst="rect">
            <a:avLst/>
          </a:prstGeom>
          <a:pattFill prst="wdUpDiag">
            <a:fgClr>
              <a:srgbClr val="660033"/>
            </a:fgClr>
            <a:bgClr>
              <a:srgbClr val="DEF5FA">
                <a:lumMod val="50000"/>
              </a:srgbClr>
            </a:bgClr>
          </a:pattFill>
          <a:ln w="55000" cap="flat" cmpd="thickThin" algn="ctr">
            <a:noFill/>
            <a:prstDash val="solid"/>
          </a:ln>
          <a:effectLst>
            <a:outerShdw blurRad="50800" dist="50800" dir="5400000" algn="ctr" rotWithShape="0">
              <a:srgbClr val="000000">
                <a:alpha val="4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Lucida Sans Unicode"/>
              <a:ea typeface="+mn-ea"/>
              <a:cs typeface="+mn-cs"/>
            </a:endParaRPr>
          </a:p>
        </p:txBody>
      </p:sp>
      <p:sp>
        <p:nvSpPr>
          <p:cNvPr id="130" name="ZoneTexte 24"/>
          <p:cNvSpPr txBox="1">
            <a:spLocks noChangeArrowheads="1"/>
          </p:cNvSpPr>
          <p:nvPr/>
        </p:nvSpPr>
        <p:spPr bwMode="auto">
          <a:xfrm>
            <a:off x="3513060" y="3684194"/>
            <a:ext cx="603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OFF</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period</a:t>
            </a:r>
            <a:endParaRPr kumimoji="0" lang="en-GB" sz="1200" b="0" i="0"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sp>
        <p:nvSpPr>
          <p:cNvPr id="133" name="ZoneTexte 24"/>
          <p:cNvSpPr txBox="1">
            <a:spLocks noChangeArrowheads="1"/>
          </p:cNvSpPr>
          <p:nvPr/>
        </p:nvSpPr>
        <p:spPr bwMode="auto">
          <a:xfrm>
            <a:off x="617481" y="1985269"/>
            <a:ext cx="13147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B050"/>
                </a:solidFill>
                <a:effectLst/>
                <a:uLnTx/>
                <a:uFillTx/>
                <a:latin typeface="Helvetica 45 Light" pitchFamily="34" charset="0"/>
                <a:ea typeface="ＭＳ Ｐゴシック" pitchFamily="34" charset="-128"/>
              </a:rPr>
              <a:t>Available bandwidth</a:t>
            </a:r>
          </a:p>
        </p:txBody>
      </p:sp>
      <p:sp>
        <p:nvSpPr>
          <p:cNvPr id="134" name="ZoneTexte 24"/>
          <p:cNvSpPr txBox="1">
            <a:spLocks noChangeArrowheads="1"/>
          </p:cNvSpPr>
          <p:nvPr/>
        </p:nvSpPr>
        <p:spPr bwMode="auto">
          <a:xfrm>
            <a:off x="621642" y="3209405"/>
            <a:ext cx="12907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B050"/>
                </a:solidFill>
                <a:effectLst/>
                <a:uLnTx/>
                <a:uFillTx/>
                <a:latin typeface="Helvetica 45 Light" pitchFamily="34" charset="0"/>
                <a:ea typeface="ＭＳ Ｐゴシック" pitchFamily="34" charset="-128"/>
              </a:rPr>
              <a:t>Available bandwidth</a:t>
            </a:r>
          </a:p>
        </p:txBody>
      </p:sp>
      <p:sp>
        <p:nvSpPr>
          <p:cNvPr id="137" name="Espace réservé du numéro de diapositive 136"/>
          <p:cNvSpPr>
            <a:spLocks noGrp="1"/>
          </p:cNvSpPr>
          <p:nvPr>
            <p:ph type="sldNum" sz="quarter" idx="12"/>
          </p:nvPr>
        </p:nvSpPr>
        <p:spPr/>
        <p:txBody>
          <a:bodyPr/>
          <a:lstStyle/>
          <a:p>
            <a:pPr>
              <a:defRPr/>
            </a:pPr>
            <a:fld id="{06F3B16B-D631-C643-A7A4-BD9C53EE71C3}" type="slidenum">
              <a:rPr lang="fr-FR" smtClean="0"/>
              <a:pPr>
                <a:defRPr/>
              </a:pPr>
              <a:t>5</a:t>
            </a:fld>
            <a:endParaRPr lang="fr-FR"/>
          </a:p>
        </p:txBody>
      </p:sp>
      <p:sp>
        <p:nvSpPr>
          <p:cNvPr id="50" name="ZoneTexte 49"/>
          <p:cNvSpPr txBox="1"/>
          <p:nvPr/>
        </p:nvSpPr>
        <p:spPr>
          <a:xfrm>
            <a:off x="586740" y="4566008"/>
            <a:ext cx="8100060" cy="400110"/>
          </a:xfrm>
          <a:prstGeom prst="rect">
            <a:avLst/>
          </a:prstGeom>
          <a:noFill/>
        </p:spPr>
        <p:txBody>
          <a:bodyPr wrap="square" rtlCol="0">
            <a:spAutoFit/>
          </a:bodyPr>
          <a:lstStyle/>
          <a:p>
            <a:pPr algn="ctr"/>
            <a:r>
              <a:rPr lang="fr-FR" sz="2000" b="1" dirty="0" smtClean="0"/>
              <a:t>Figure 5: </a:t>
            </a:r>
            <a:r>
              <a:rPr lang="fr-FR" sz="2000" dirty="0" smtClean="0"/>
              <a:t>The OFF </a:t>
            </a:r>
            <a:r>
              <a:rPr lang="fr-FR" sz="2000" dirty="0" err="1" smtClean="0"/>
              <a:t>period</a:t>
            </a:r>
            <a:r>
              <a:rPr lang="fr-FR" sz="2000" dirty="0" smtClean="0"/>
              <a:t> issue </a:t>
            </a:r>
            <a:r>
              <a:rPr lang="fr-FR" sz="2000" dirty="0" err="1" smtClean="0"/>
              <a:t>when</a:t>
            </a:r>
            <a:r>
              <a:rPr lang="fr-FR" sz="2000" dirty="0" smtClean="0"/>
              <a:t> 2 HAS clients </a:t>
            </a:r>
            <a:r>
              <a:rPr lang="fr-FR" sz="2000" dirty="0" err="1" smtClean="0"/>
              <a:t>compete</a:t>
            </a:r>
            <a:r>
              <a:rPr lang="fr-FR" sz="2000" dirty="0" smtClean="0"/>
              <a:t> for </a:t>
            </a:r>
            <a:r>
              <a:rPr lang="fr-FR" sz="2000" dirty="0" err="1" smtClean="0"/>
              <a:t>bandwidth</a:t>
            </a:r>
            <a:endParaRPr lang="fr-FR" sz="2000" dirty="0"/>
          </a:p>
        </p:txBody>
      </p:sp>
      <p:sp>
        <p:nvSpPr>
          <p:cNvPr id="51" name="ZoneTexte 50"/>
          <p:cNvSpPr txBox="1"/>
          <p:nvPr/>
        </p:nvSpPr>
        <p:spPr>
          <a:xfrm>
            <a:off x="1817488" y="5063652"/>
            <a:ext cx="2927404" cy="1015663"/>
          </a:xfrm>
          <a:prstGeom prst="rect">
            <a:avLst/>
          </a:prstGeom>
          <a:noFill/>
        </p:spPr>
        <p:txBody>
          <a:bodyPr wrap="none" rtlCol="0">
            <a:spAutoFit/>
          </a:bodyPr>
          <a:lstStyle/>
          <a:p>
            <a:r>
              <a:rPr lang="en-US" dirty="0" smtClean="0">
                <a:solidFill>
                  <a:srgbClr val="FF0000"/>
                </a:solidFill>
                <a:latin typeface="+mn-lt"/>
                <a:sym typeface="Wingdings" pitchFamily="2" charset="2"/>
              </a:rPr>
              <a:t></a:t>
            </a:r>
            <a:r>
              <a:rPr lang="en-US" dirty="0" smtClean="0">
                <a:solidFill>
                  <a:srgbClr val="336699"/>
                </a:solidFill>
                <a:latin typeface="+mn-lt"/>
                <a:sym typeface="Wingdings" pitchFamily="2" charset="2"/>
              </a:rPr>
              <a:t> </a:t>
            </a:r>
            <a:r>
              <a:rPr lang="en-US" dirty="0" err="1" smtClean="0">
                <a:solidFill>
                  <a:srgbClr val="336699"/>
                </a:solidFill>
                <a:latin typeface="+mn-lt"/>
              </a:rPr>
              <a:t>QoE</a:t>
            </a:r>
            <a:r>
              <a:rPr lang="en-US" dirty="0" smtClean="0">
                <a:solidFill>
                  <a:srgbClr val="336699"/>
                </a:solidFill>
                <a:latin typeface="+mn-lt"/>
              </a:rPr>
              <a:t> degradation</a:t>
            </a:r>
            <a:endParaRPr lang="en-US" dirty="0" smtClean="0">
              <a:solidFill>
                <a:srgbClr val="FF0000"/>
              </a:solidFill>
              <a:latin typeface="+mn-lt"/>
            </a:endParaRPr>
          </a:p>
          <a:p>
            <a:pPr>
              <a:lnSpc>
                <a:spcPct val="150000"/>
              </a:lnSpc>
            </a:pPr>
            <a:r>
              <a:rPr lang="en-US" dirty="0" smtClean="0">
                <a:solidFill>
                  <a:srgbClr val="FF0000"/>
                </a:solidFill>
                <a:latin typeface="+mn-lt"/>
                <a:sym typeface="Wingdings" pitchFamily="2" charset="2"/>
              </a:rPr>
              <a:t></a:t>
            </a:r>
            <a:r>
              <a:rPr lang="en-US" dirty="0" smtClean="0">
                <a:solidFill>
                  <a:srgbClr val="336699"/>
                </a:solidFill>
                <a:latin typeface="+mn-lt"/>
                <a:sym typeface="Wingdings" pitchFamily="2" charset="2"/>
              </a:rPr>
              <a:t> </a:t>
            </a:r>
            <a:r>
              <a:rPr lang="en-US" dirty="0" err="1" smtClean="0">
                <a:solidFill>
                  <a:srgbClr val="336699"/>
                </a:solidFill>
                <a:latin typeface="+mn-lt"/>
                <a:sym typeface="Wingdings" pitchFamily="2" charset="2"/>
              </a:rPr>
              <a:t>QoS</a:t>
            </a:r>
            <a:r>
              <a:rPr lang="en-US" dirty="0" smtClean="0">
                <a:solidFill>
                  <a:srgbClr val="336699"/>
                </a:solidFill>
                <a:latin typeface="+mn-lt"/>
                <a:sym typeface="Wingdings" pitchFamily="2" charset="2"/>
              </a:rPr>
              <a:t> degradation</a:t>
            </a:r>
            <a:endParaRPr lang="en-US" dirty="0" smtClean="0">
              <a:solidFill>
                <a:srgbClr val="FF0000"/>
              </a:solidFill>
              <a:latin typeface="+mn-lt"/>
            </a:endParaRPr>
          </a:p>
        </p:txBody>
      </p:sp>
      <p:sp>
        <p:nvSpPr>
          <p:cNvPr id="52" name="Rectangle 51"/>
          <p:cNvSpPr/>
          <p:nvPr/>
        </p:nvSpPr>
        <p:spPr>
          <a:xfrm>
            <a:off x="914237" y="5103542"/>
            <a:ext cx="8035606" cy="977064"/>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54" name="ZoneTexte 53"/>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solidFill>
              </a:rPr>
              <a:t>Introduction</a:t>
            </a:r>
            <a:r>
              <a:rPr lang="fr-FR" sz="1400" b="1" dirty="0">
                <a:solidFill>
                  <a:schemeClr val="bg1">
                    <a:lumMod val="50000"/>
                  </a:schemeClr>
                </a:solidFill>
              </a:rPr>
              <a:t>	</a:t>
            </a:r>
            <a:r>
              <a:rPr lang="fr-FR" sz="1400" b="1" dirty="0" err="1" smtClean="0">
                <a:solidFill>
                  <a:schemeClr val="bg1">
                    <a:lumMod val="50000"/>
                  </a:schemeClr>
                </a:solidFill>
              </a:rPr>
              <a:t>TcpHas</a:t>
            </a:r>
            <a:r>
              <a:rPr lang="fr-FR" sz="1400" b="1" dirty="0" smtClean="0">
                <a:solidFill>
                  <a:schemeClr val="bg1">
                    <a:lumMod val="50000"/>
                  </a:schemeClr>
                </a:solidFill>
              </a:rPr>
              <a:t>	 </a:t>
            </a:r>
            <a:r>
              <a:rPr lang="fr-FR" sz="1400" b="1" dirty="0" smtClean="0">
                <a:solidFill>
                  <a:schemeClr val="bg1">
                    <a:lumMod val="50000"/>
                  </a:schemeClr>
                </a:solidFill>
              </a:rPr>
              <a:t>Framework	</a:t>
            </a:r>
            <a:r>
              <a:rPr lang="fr-FR" sz="1400" b="1" dirty="0">
                <a:solidFill>
                  <a:schemeClr val="bg1">
                    <a:lumMod val="50000"/>
                  </a:schemeClr>
                </a:solidFill>
              </a:rPr>
              <a:t>	</a:t>
            </a:r>
            <a:r>
              <a:rPr lang="fr-FR" sz="1400" b="1" dirty="0" smtClean="0">
                <a:solidFill>
                  <a:schemeClr val="bg1">
                    <a:lumMod val="50000"/>
                  </a:schemeClr>
                </a:solidFill>
              </a:rPr>
              <a:t>Evaluation	Conclusion</a:t>
            </a:r>
            <a:endParaRPr lang="fr-FR" sz="1400" b="1" dirty="0">
              <a:solidFill>
                <a:schemeClr val="bg1">
                  <a:lumMod val="50000"/>
                </a:schemeClr>
              </a:solidFill>
            </a:endParaRPr>
          </a:p>
        </p:txBody>
      </p:sp>
      <p:pic>
        <p:nvPicPr>
          <p:cNvPr id="55" name="Picture 111"/>
          <p:cNvPicPr>
            <a:picLocks noChangeAspect="1" noChangeArrowheads="1"/>
          </p:cNvPicPr>
          <p:nvPr/>
        </p:nvPicPr>
        <p:blipFill>
          <a:blip r:embed="rId6"/>
          <a:srcRect/>
          <a:stretch>
            <a:fillRect/>
          </a:stretch>
        </p:blipFill>
        <p:spPr bwMode="auto">
          <a:xfrm>
            <a:off x="6349568" y="85302"/>
            <a:ext cx="1079500" cy="503237"/>
          </a:xfrm>
          <a:prstGeom prst="rect">
            <a:avLst/>
          </a:prstGeom>
          <a:noFill/>
          <a:ln w="9525" cap="flat">
            <a:noFill/>
            <a:round/>
            <a:headEnd/>
            <a:tailEnd/>
          </a:ln>
          <a:effectLst/>
        </p:spPr>
      </p:pic>
      <p:sp>
        <p:nvSpPr>
          <p:cNvPr id="56" name="ZoneTexte 55"/>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17"/>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500"/>
                                  </p:stCondLst>
                                  <p:childTnLst>
                                    <p:set>
                                      <p:cBhvr>
                                        <p:cTn id="14" dur="1" fill="hold">
                                          <p:stCondLst>
                                            <p:cond delay="0"/>
                                          </p:stCondLst>
                                        </p:cTn>
                                        <p:tgtEl>
                                          <p:spTgt spid="10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500"/>
                                  </p:stCondLst>
                                  <p:childTnLst>
                                    <p:set>
                                      <p:cBhvr>
                                        <p:cTn id="17" dur="1" fill="hold">
                                          <p:stCondLst>
                                            <p:cond delay="0"/>
                                          </p:stCondLst>
                                        </p:cTn>
                                        <p:tgtEl>
                                          <p:spTgt spid="96"/>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2000"/>
                                        <p:tgtEl>
                                          <p:spTgt spid="52"/>
                                        </p:tgtEl>
                                      </p:cBhvr>
                                    </p:animEffect>
                                    <p:set>
                                      <p:cBhvr>
                                        <p:cTn id="81"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6" grpId="0" animBg="1"/>
      <p:bldP spid="100" grpId="0"/>
      <p:bldP spid="101" grpId="0"/>
      <p:bldP spid="102" grpId="0"/>
      <p:bldP spid="105" grpId="0"/>
      <p:bldP spid="107" grpId="0" animBg="1"/>
      <p:bldP spid="108" grpId="0" animBg="1"/>
      <p:bldP spid="109" grpId="0"/>
      <p:bldP spid="110" grpId="0"/>
      <p:bldP spid="111" grpId="0"/>
      <p:bldP spid="112" grpId="0"/>
      <p:bldP spid="115" grpId="0" animBg="1"/>
      <p:bldP spid="116" grpId="0"/>
      <p:bldP spid="117" grpId="0"/>
      <p:bldP spid="121" grpId="0" animBg="1"/>
      <p:bldP spid="129" grpId="0" animBg="1"/>
      <p:bldP spid="130" grpId="0"/>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HAS </a:t>
            </a:r>
            <a:r>
              <a:rPr lang="fr-FR" dirty="0" err="1" smtClean="0"/>
              <a:t>Traffic</a:t>
            </a:r>
            <a:r>
              <a:rPr lang="fr-FR" dirty="0" smtClean="0"/>
              <a:t> </a:t>
            </a:r>
            <a:r>
              <a:rPr lang="fr-FR" dirty="0" err="1" smtClean="0"/>
              <a:t>Shaping</a:t>
            </a:r>
            <a:endParaRPr lang="fr-FR" dirty="0"/>
          </a:p>
        </p:txBody>
      </p:sp>
      <p:pic>
        <p:nvPicPr>
          <p:cNvPr id="5" name="Picture 5" descr="C:\Users\ngtd5579\Downloads\0Orange_Logo.png"/>
          <p:cNvPicPr>
            <a:picLocks noChangeAspect="1" noChangeArrowheads="1"/>
          </p:cNvPicPr>
          <p:nvPr/>
        </p:nvPicPr>
        <p:blipFill>
          <a:blip r:embed="rId3"/>
          <a:srcRect/>
          <a:stretch>
            <a:fillRect/>
          </a:stretch>
        </p:blipFill>
        <p:spPr bwMode="auto">
          <a:xfrm>
            <a:off x="99060" y="0"/>
            <a:ext cx="624840" cy="624840"/>
          </a:xfrm>
          <a:prstGeom prst="rect">
            <a:avLst/>
          </a:prstGeom>
          <a:noFill/>
        </p:spPr>
      </p:pic>
      <p:cxnSp>
        <p:nvCxnSpPr>
          <p:cNvPr id="42" name="Connecteur droit 41"/>
          <p:cNvCxnSpPr>
            <a:cxnSpLocks noChangeShapeType="1"/>
          </p:cNvCxnSpPr>
          <p:nvPr/>
        </p:nvCxnSpPr>
        <p:spPr bwMode="auto">
          <a:xfrm flipV="1">
            <a:off x="1923322" y="1391162"/>
            <a:ext cx="19051" cy="2798966"/>
          </a:xfrm>
          <a:prstGeom prst="line">
            <a:avLst/>
          </a:prstGeom>
          <a:noFill/>
          <a:ln w="25400">
            <a:solidFill>
              <a:srgbClr val="000000"/>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Connecteur droit 42"/>
          <p:cNvCxnSpPr>
            <a:cxnSpLocks noChangeShapeType="1"/>
          </p:cNvCxnSpPr>
          <p:nvPr/>
        </p:nvCxnSpPr>
        <p:spPr bwMode="auto">
          <a:xfrm flipV="1">
            <a:off x="1923322" y="4189218"/>
            <a:ext cx="6028204" cy="910"/>
          </a:xfrm>
          <a:prstGeom prst="line">
            <a:avLst/>
          </a:prstGeom>
          <a:noFill/>
          <a:ln w="25400">
            <a:solidFill>
              <a:srgbClr val="000000"/>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 name="ZoneTexte 24"/>
          <p:cNvSpPr txBox="1">
            <a:spLocks noChangeArrowheads="1"/>
          </p:cNvSpPr>
          <p:nvPr/>
        </p:nvSpPr>
        <p:spPr bwMode="auto">
          <a:xfrm>
            <a:off x="1235313" y="2663757"/>
            <a:ext cx="6880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Client 1</a:t>
            </a:r>
            <a:endParaRPr kumimoji="0" lang="en-GB" sz="1200" b="1"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45" name="ZoneTexte 24"/>
          <p:cNvSpPr txBox="1">
            <a:spLocks noChangeArrowheads="1"/>
          </p:cNvSpPr>
          <p:nvPr/>
        </p:nvSpPr>
        <p:spPr bwMode="auto">
          <a:xfrm>
            <a:off x="1209676" y="3909160"/>
            <a:ext cx="6880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Client 2</a:t>
            </a:r>
            <a:endParaRPr kumimoji="0" lang="en-GB" sz="1200" b="1"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46" name="ZoneTexte 24"/>
          <p:cNvSpPr txBox="1">
            <a:spLocks noChangeArrowheads="1"/>
          </p:cNvSpPr>
          <p:nvPr/>
        </p:nvSpPr>
        <p:spPr bwMode="auto">
          <a:xfrm>
            <a:off x="1045763" y="1391162"/>
            <a:ext cx="885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bandwidth</a:t>
            </a:r>
          </a:p>
        </p:txBody>
      </p:sp>
      <p:sp>
        <p:nvSpPr>
          <p:cNvPr id="47" name="ZoneTexte 24"/>
          <p:cNvSpPr txBox="1">
            <a:spLocks noChangeArrowheads="1"/>
          </p:cNvSpPr>
          <p:nvPr/>
        </p:nvSpPr>
        <p:spPr bwMode="auto">
          <a:xfrm>
            <a:off x="2442726" y="3337664"/>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cxnSp>
        <p:nvCxnSpPr>
          <p:cNvPr id="48" name="Connecteur droit 47"/>
          <p:cNvCxnSpPr>
            <a:stCxn id="53" idx="2"/>
          </p:cNvCxnSpPr>
          <p:nvPr/>
        </p:nvCxnSpPr>
        <p:spPr>
          <a:xfrm flipH="1" flipV="1">
            <a:off x="1942374" y="3251563"/>
            <a:ext cx="5892173" cy="11807"/>
          </a:xfrm>
          <a:prstGeom prst="line">
            <a:avLst/>
          </a:prstGeom>
          <a:noFill/>
          <a:ln w="28575" cap="flat" cmpd="sng" algn="ctr">
            <a:solidFill>
              <a:srgbClr val="00B050"/>
            </a:solidFill>
            <a:prstDash val="sysDash"/>
          </a:ln>
          <a:effectLst/>
        </p:spPr>
      </p:cxnSp>
      <p:cxnSp>
        <p:nvCxnSpPr>
          <p:cNvPr id="49" name="Connecteur droit 48"/>
          <p:cNvCxnSpPr/>
          <p:nvPr/>
        </p:nvCxnSpPr>
        <p:spPr>
          <a:xfrm flipH="1" flipV="1">
            <a:off x="1942374" y="2017107"/>
            <a:ext cx="5892173" cy="2"/>
          </a:xfrm>
          <a:prstGeom prst="line">
            <a:avLst/>
          </a:prstGeom>
          <a:noFill/>
          <a:ln w="28575" cap="flat" cmpd="sng" algn="ctr">
            <a:solidFill>
              <a:srgbClr val="00B050"/>
            </a:solidFill>
            <a:prstDash val="sysDash"/>
          </a:ln>
          <a:effectLst/>
        </p:spPr>
      </p:cxnSp>
      <p:sp>
        <p:nvSpPr>
          <p:cNvPr id="50" name="ZoneTexte 24"/>
          <p:cNvSpPr txBox="1">
            <a:spLocks noChangeArrowheads="1"/>
          </p:cNvSpPr>
          <p:nvPr/>
        </p:nvSpPr>
        <p:spPr bwMode="auto">
          <a:xfrm>
            <a:off x="622764" y="1865021"/>
            <a:ext cx="12907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B050"/>
                </a:solidFill>
                <a:effectLst/>
                <a:uLnTx/>
                <a:uFillTx/>
                <a:latin typeface="Helvetica 45 Light" pitchFamily="34" charset="0"/>
                <a:ea typeface="ＭＳ Ｐゴシック" pitchFamily="34" charset="-128"/>
              </a:rPr>
              <a:t>Available bandwidth</a:t>
            </a:r>
          </a:p>
        </p:txBody>
      </p:sp>
      <p:sp>
        <p:nvSpPr>
          <p:cNvPr id="51" name="ZoneTexte 24"/>
          <p:cNvSpPr txBox="1">
            <a:spLocks noChangeArrowheads="1"/>
          </p:cNvSpPr>
          <p:nvPr/>
        </p:nvSpPr>
        <p:spPr bwMode="auto">
          <a:xfrm>
            <a:off x="669494" y="3089157"/>
            <a:ext cx="12907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B050"/>
                </a:solidFill>
                <a:effectLst/>
                <a:uLnTx/>
                <a:uFillTx/>
                <a:latin typeface="Helvetica 45 Light" pitchFamily="34" charset="0"/>
                <a:ea typeface="ＭＳ Ｐゴシック" pitchFamily="34" charset="-128"/>
              </a:rPr>
              <a:t>Available bandwidth</a:t>
            </a:r>
          </a:p>
        </p:txBody>
      </p:sp>
      <p:cxnSp>
        <p:nvCxnSpPr>
          <p:cNvPr id="52" name="Connecteur droit 51"/>
          <p:cNvCxnSpPr>
            <a:cxnSpLocks noChangeShapeType="1"/>
          </p:cNvCxnSpPr>
          <p:nvPr/>
        </p:nvCxnSpPr>
        <p:spPr bwMode="auto">
          <a:xfrm>
            <a:off x="1932847" y="2958356"/>
            <a:ext cx="6018679" cy="0"/>
          </a:xfrm>
          <a:prstGeom prst="line">
            <a:avLst/>
          </a:prstGeom>
          <a:noFill/>
          <a:ln w="25400">
            <a:solidFill>
              <a:srgbClr val="000000"/>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3" name="ZoneTexte 28"/>
          <p:cNvSpPr txBox="1">
            <a:spLocks noChangeArrowheads="1"/>
          </p:cNvSpPr>
          <p:nvPr/>
        </p:nvSpPr>
        <p:spPr bwMode="auto">
          <a:xfrm>
            <a:off x="7597215" y="2985557"/>
            <a:ext cx="4746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time</a:t>
            </a:r>
          </a:p>
        </p:txBody>
      </p:sp>
      <p:sp>
        <p:nvSpPr>
          <p:cNvPr id="54" name="ZoneTexte 24"/>
          <p:cNvSpPr txBox="1">
            <a:spLocks noChangeArrowheads="1"/>
          </p:cNvSpPr>
          <p:nvPr/>
        </p:nvSpPr>
        <p:spPr bwMode="auto">
          <a:xfrm>
            <a:off x="2372423" y="2146632"/>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55" name="ZoneTexte 24"/>
          <p:cNvSpPr txBox="1">
            <a:spLocks noChangeArrowheads="1"/>
          </p:cNvSpPr>
          <p:nvPr/>
        </p:nvSpPr>
        <p:spPr bwMode="auto">
          <a:xfrm>
            <a:off x="3140305" y="1400284"/>
            <a:ext cx="676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 OFF</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0000"/>
                </a:solidFill>
                <a:effectLst/>
                <a:uLnTx/>
                <a:uFillTx/>
                <a:latin typeface="Helvetica 45 Light" pitchFamily="34" charset="0"/>
                <a:ea typeface="ＭＳ Ｐゴシック" pitchFamily="34" charset="-128"/>
              </a:rPr>
              <a:t>periods</a:t>
            </a:r>
            <a:endParaRPr kumimoji="0" lang="en-GB" sz="1200" b="0" i="0" u="none" strike="noStrike" kern="0" cap="none" spc="0" normalizeH="0" baseline="0" noProof="0" dirty="0">
              <a:ln>
                <a:noFill/>
              </a:ln>
              <a:solidFill>
                <a:srgbClr val="FF0000"/>
              </a:solidFill>
              <a:effectLst/>
              <a:uLnTx/>
              <a:uFillTx/>
              <a:latin typeface="Helvetica 45 Light" pitchFamily="34" charset="0"/>
              <a:ea typeface="ＭＳ Ｐゴシック" pitchFamily="34" charset="-128"/>
            </a:endParaRPr>
          </a:p>
        </p:txBody>
      </p:sp>
      <p:cxnSp>
        <p:nvCxnSpPr>
          <p:cNvPr id="56" name="Connecteur droit 55"/>
          <p:cNvCxnSpPr/>
          <p:nvPr/>
        </p:nvCxnSpPr>
        <p:spPr>
          <a:xfrm flipH="1" flipV="1">
            <a:off x="1966876" y="2436972"/>
            <a:ext cx="5867671" cy="2"/>
          </a:xfrm>
          <a:prstGeom prst="line">
            <a:avLst/>
          </a:prstGeom>
          <a:noFill/>
          <a:ln w="28575" cap="flat" cmpd="sng" algn="ctr">
            <a:solidFill>
              <a:srgbClr val="FF0000"/>
            </a:solidFill>
            <a:prstDash val="sysDot"/>
          </a:ln>
          <a:effectLst/>
        </p:spPr>
      </p:cxnSp>
      <p:cxnSp>
        <p:nvCxnSpPr>
          <p:cNvPr id="57" name="Connecteur droit 56"/>
          <p:cNvCxnSpPr/>
          <p:nvPr/>
        </p:nvCxnSpPr>
        <p:spPr>
          <a:xfrm flipH="1" flipV="1">
            <a:off x="1929488" y="3654846"/>
            <a:ext cx="5899328" cy="2"/>
          </a:xfrm>
          <a:prstGeom prst="line">
            <a:avLst/>
          </a:prstGeom>
          <a:noFill/>
          <a:ln w="28575" cap="flat" cmpd="sng" algn="ctr">
            <a:solidFill>
              <a:srgbClr val="FF0000"/>
            </a:solidFill>
            <a:prstDash val="sysDot"/>
          </a:ln>
          <a:effectLst/>
        </p:spPr>
      </p:cxnSp>
      <p:sp>
        <p:nvSpPr>
          <p:cNvPr id="58" name="ZoneTexte 24"/>
          <p:cNvSpPr txBox="1">
            <a:spLocks noChangeArrowheads="1"/>
          </p:cNvSpPr>
          <p:nvPr/>
        </p:nvSpPr>
        <p:spPr bwMode="auto">
          <a:xfrm>
            <a:off x="427411" y="2264962"/>
            <a:ext cx="16065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1" u="none" strike="noStrike" kern="0" cap="none" spc="0" normalizeH="0" baseline="0" noProof="0" dirty="0" smtClean="0">
                <a:ln>
                  <a:noFill/>
                </a:ln>
                <a:solidFill>
                  <a:srgbClr val="FF6600"/>
                </a:solidFill>
                <a:effectLst/>
                <a:uLnTx/>
                <a:uFillTx/>
                <a:latin typeface="+mn-lt"/>
                <a:ea typeface="ＭＳ Ｐゴシック" pitchFamily="34" charset="-128"/>
              </a:rPr>
              <a:t>Shaping  </a:t>
            </a:r>
            <a:r>
              <a:rPr kumimoji="0" lang="en-GB" sz="1000" b="1" i="1" u="none" strike="noStrike" kern="0" cap="none" spc="0" normalizeH="0" baseline="0" noProof="0" dirty="0" err="1" smtClean="0">
                <a:ln>
                  <a:noFill/>
                </a:ln>
                <a:solidFill>
                  <a:srgbClr val="FF6600"/>
                </a:solidFill>
                <a:effectLst/>
                <a:uLnTx/>
                <a:uFillTx/>
                <a:latin typeface="+mn-lt"/>
                <a:ea typeface="ＭＳ Ｐゴシック" pitchFamily="34" charset="-128"/>
              </a:rPr>
              <a:t>Bitrate</a:t>
            </a:r>
            <a:r>
              <a:rPr kumimoji="0" lang="en-GB" sz="1000" b="1" i="1" u="none" strike="noStrike" kern="0" cap="none" spc="0" normalizeH="0" baseline="0" noProof="0" dirty="0" smtClean="0">
                <a:ln>
                  <a:noFill/>
                </a:ln>
                <a:solidFill>
                  <a:srgbClr val="FF6600"/>
                </a:solidFill>
                <a:effectLst/>
                <a:uLnTx/>
                <a:uFillTx/>
                <a:latin typeface="+mn-lt"/>
                <a:ea typeface="ＭＳ Ｐゴシック" pitchFamily="34" charset="-128"/>
              </a:rPr>
              <a:t> (SHR</a:t>
            </a:r>
            <a:r>
              <a:rPr kumimoji="0" lang="en-GB" sz="1000" b="1" i="1" u="none" strike="noStrike" kern="0" cap="none" spc="0" normalizeH="0" baseline="-25000" noProof="0" dirty="0" smtClean="0">
                <a:ln>
                  <a:noFill/>
                </a:ln>
                <a:solidFill>
                  <a:srgbClr val="FF6600"/>
                </a:solidFill>
                <a:effectLst/>
                <a:uLnTx/>
                <a:uFillTx/>
                <a:latin typeface="+mn-lt"/>
                <a:ea typeface="ＭＳ Ｐゴシック" pitchFamily="34" charset="-128"/>
              </a:rPr>
              <a:t>1</a:t>
            </a:r>
            <a:r>
              <a:rPr kumimoji="0" lang="en-GB" sz="1000" b="1" i="1" u="none" strike="noStrike" kern="0" cap="none" spc="0" normalizeH="0" baseline="0" noProof="0" dirty="0" smtClean="0">
                <a:ln>
                  <a:noFill/>
                </a:ln>
                <a:solidFill>
                  <a:srgbClr val="FF6600"/>
                </a:solidFill>
                <a:effectLst/>
                <a:uLnTx/>
                <a:uFillTx/>
                <a:latin typeface="+mn-lt"/>
                <a:ea typeface="ＭＳ Ｐゴシック" pitchFamily="34" charset="-128"/>
              </a:rPr>
              <a:t>)</a:t>
            </a:r>
            <a:endParaRPr kumimoji="0" lang="en-GB" sz="1000" b="1" i="1" u="none" strike="noStrike" kern="0" cap="none" spc="0" normalizeH="0" baseline="0" noProof="0" dirty="0">
              <a:ln>
                <a:noFill/>
              </a:ln>
              <a:solidFill>
                <a:srgbClr val="FF6600"/>
              </a:solidFill>
              <a:effectLst/>
              <a:uLnTx/>
              <a:uFillTx/>
              <a:latin typeface="+mn-lt"/>
              <a:ea typeface="ＭＳ Ｐゴシック" pitchFamily="34" charset="-128"/>
            </a:endParaRPr>
          </a:p>
        </p:txBody>
      </p:sp>
      <p:sp>
        <p:nvSpPr>
          <p:cNvPr id="59" name="ZoneTexte 24"/>
          <p:cNvSpPr txBox="1">
            <a:spLocks noChangeArrowheads="1"/>
          </p:cNvSpPr>
          <p:nvPr/>
        </p:nvSpPr>
        <p:spPr bwMode="auto">
          <a:xfrm>
            <a:off x="377717" y="3582994"/>
            <a:ext cx="15712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1" u="none" strike="noStrike" kern="0" cap="none" spc="0" normalizeH="0" baseline="0" noProof="0" dirty="0" smtClean="0">
                <a:ln>
                  <a:noFill/>
                </a:ln>
                <a:solidFill>
                  <a:srgbClr val="FF6600"/>
                </a:solidFill>
                <a:effectLst/>
                <a:uLnTx/>
                <a:uFillTx/>
                <a:latin typeface="+mn-lt"/>
                <a:ea typeface="ＭＳ Ｐゴシック" pitchFamily="34" charset="-128"/>
              </a:rPr>
              <a:t>Shaping </a:t>
            </a:r>
            <a:r>
              <a:rPr kumimoji="0" lang="en-GB" sz="1000" b="1" i="1" u="none" strike="noStrike" kern="0" cap="none" spc="0" normalizeH="0" baseline="0" noProof="0" dirty="0" err="1" smtClean="0">
                <a:ln>
                  <a:noFill/>
                </a:ln>
                <a:solidFill>
                  <a:srgbClr val="FF6600"/>
                </a:solidFill>
                <a:effectLst/>
                <a:uLnTx/>
                <a:uFillTx/>
                <a:latin typeface="+mn-lt"/>
                <a:ea typeface="ＭＳ Ｐゴシック" pitchFamily="34" charset="-128"/>
              </a:rPr>
              <a:t>Bitrate</a:t>
            </a:r>
            <a:r>
              <a:rPr kumimoji="0" lang="en-GB" sz="1000" b="1" i="1" u="none" strike="noStrike" kern="0" cap="none" spc="0" normalizeH="0" baseline="0" noProof="0" dirty="0" smtClean="0">
                <a:ln>
                  <a:noFill/>
                </a:ln>
                <a:solidFill>
                  <a:srgbClr val="FF6600"/>
                </a:solidFill>
                <a:effectLst/>
                <a:uLnTx/>
                <a:uFillTx/>
                <a:latin typeface="+mn-lt"/>
                <a:ea typeface="ＭＳ Ｐゴシック" pitchFamily="34" charset="-128"/>
              </a:rPr>
              <a:t> (SHR</a:t>
            </a:r>
            <a:r>
              <a:rPr kumimoji="0" lang="en-GB" sz="1000" b="1" i="1" u="none" strike="noStrike" kern="0" cap="none" spc="0" normalizeH="0" baseline="-25000" noProof="0" dirty="0" smtClean="0">
                <a:ln>
                  <a:noFill/>
                </a:ln>
                <a:solidFill>
                  <a:srgbClr val="FF6600"/>
                </a:solidFill>
                <a:effectLst/>
                <a:uLnTx/>
                <a:uFillTx/>
                <a:latin typeface="+mn-lt"/>
                <a:ea typeface="ＭＳ Ｐゴシック" pitchFamily="34" charset="-128"/>
              </a:rPr>
              <a:t>2</a:t>
            </a:r>
            <a:r>
              <a:rPr kumimoji="0" lang="en-GB" sz="1000" b="1" i="1" u="none" strike="noStrike" kern="0" cap="none" spc="0" normalizeH="0" baseline="0" noProof="0" dirty="0" smtClean="0">
                <a:ln>
                  <a:noFill/>
                </a:ln>
                <a:solidFill>
                  <a:srgbClr val="FF6600"/>
                </a:solidFill>
                <a:effectLst/>
                <a:uLnTx/>
                <a:uFillTx/>
                <a:latin typeface="+mn-lt"/>
                <a:ea typeface="ＭＳ Ｐゴシック" pitchFamily="34" charset="-128"/>
              </a:rPr>
              <a:t>)</a:t>
            </a:r>
            <a:endParaRPr kumimoji="0" lang="en-GB" sz="1000" b="1" i="1" u="none" strike="noStrike" kern="0" cap="none" spc="0" normalizeH="0" baseline="0" noProof="0" dirty="0">
              <a:ln>
                <a:noFill/>
              </a:ln>
              <a:solidFill>
                <a:srgbClr val="FF6600"/>
              </a:solidFill>
              <a:effectLst/>
              <a:uLnTx/>
              <a:uFillTx/>
              <a:latin typeface="+mn-lt"/>
              <a:ea typeface="ＭＳ Ｐゴシック" pitchFamily="34" charset="-128"/>
            </a:endParaRPr>
          </a:p>
        </p:txBody>
      </p:sp>
      <p:sp>
        <p:nvSpPr>
          <p:cNvPr id="60" name="Rectangle 59"/>
          <p:cNvSpPr>
            <a:spLocks noChangeArrowheads="1"/>
          </p:cNvSpPr>
          <p:nvPr/>
        </p:nvSpPr>
        <p:spPr bwMode="auto">
          <a:xfrm>
            <a:off x="1941909" y="2464816"/>
            <a:ext cx="1407208" cy="500304"/>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ON</a:t>
            </a:r>
            <a:endParaRPr kumimoji="0" lang="en-GB" sz="1800" b="0" i="0" u="none" strike="noStrike" kern="0" cap="none" spc="0" normalizeH="0" baseline="0" noProof="0" dirty="0">
              <a:ln>
                <a:noFill/>
              </a:ln>
              <a:solidFill>
                <a:sysClr val="window" lastClr="FFFFFF"/>
              </a:solidFill>
              <a:effectLst/>
              <a:uLnTx/>
              <a:uFillTx/>
              <a:latin typeface="Lucida Sans Unicode"/>
              <a:ea typeface="+mn-ea"/>
            </a:endParaRPr>
          </a:p>
        </p:txBody>
      </p:sp>
      <p:sp>
        <p:nvSpPr>
          <p:cNvPr id="61" name="Rectangle 60"/>
          <p:cNvSpPr>
            <a:spLocks noChangeArrowheads="1"/>
          </p:cNvSpPr>
          <p:nvPr/>
        </p:nvSpPr>
        <p:spPr bwMode="auto">
          <a:xfrm>
            <a:off x="1941909" y="3681266"/>
            <a:ext cx="1407208" cy="500304"/>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ON</a:t>
            </a:r>
            <a:endParaRPr kumimoji="0" lang="en-GB" sz="1800" b="0" i="0" u="none" strike="noStrike" kern="0" cap="none" spc="0" normalizeH="0" baseline="0" noProof="0" dirty="0">
              <a:ln>
                <a:noFill/>
              </a:ln>
              <a:solidFill>
                <a:sysClr val="window" lastClr="FFFFFF"/>
              </a:solidFill>
              <a:effectLst/>
              <a:uLnTx/>
              <a:uFillTx/>
              <a:latin typeface="Lucida Sans Unicode"/>
              <a:ea typeface="+mn-ea"/>
            </a:endParaRPr>
          </a:p>
        </p:txBody>
      </p:sp>
      <p:sp>
        <p:nvSpPr>
          <p:cNvPr id="62" name="Rectangle 61"/>
          <p:cNvSpPr>
            <a:spLocks noChangeArrowheads="1"/>
          </p:cNvSpPr>
          <p:nvPr/>
        </p:nvSpPr>
        <p:spPr bwMode="auto">
          <a:xfrm>
            <a:off x="3415021" y="3681266"/>
            <a:ext cx="1407208" cy="500304"/>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ON</a:t>
            </a:r>
            <a:endParaRPr kumimoji="0" lang="en-GB" sz="1800" b="0" i="0" u="none" strike="noStrike" kern="0" cap="none" spc="0" normalizeH="0" baseline="0" noProof="0" dirty="0">
              <a:ln>
                <a:noFill/>
              </a:ln>
              <a:solidFill>
                <a:sysClr val="window" lastClr="FFFFFF"/>
              </a:solidFill>
              <a:effectLst/>
              <a:uLnTx/>
              <a:uFillTx/>
              <a:latin typeface="Lucida Sans Unicode"/>
              <a:ea typeface="+mn-ea"/>
            </a:endParaRPr>
          </a:p>
        </p:txBody>
      </p:sp>
      <p:sp>
        <p:nvSpPr>
          <p:cNvPr id="63" name="Rectangle 62"/>
          <p:cNvSpPr>
            <a:spLocks noChangeArrowheads="1"/>
          </p:cNvSpPr>
          <p:nvPr/>
        </p:nvSpPr>
        <p:spPr bwMode="auto">
          <a:xfrm>
            <a:off x="3363481" y="2464816"/>
            <a:ext cx="1407208" cy="500304"/>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ON</a:t>
            </a:r>
            <a:endParaRPr kumimoji="0" lang="en-GB" sz="1800" b="0" i="0" u="none" strike="noStrike" kern="0" cap="none" spc="0" normalizeH="0" baseline="0" noProof="0" dirty="0">
              <a:ln>
                <a:noFill/>
              </a:ln>
              <a:solidFill>
                <a:sysClr val="window" lastClr="FFFFFF"/>
              </a:solidFill>
              <a:effectLst/>
              <a:uLnTx/>
              <a:uFillTx/>
              <a:latin typeface="Lucida Sans Unicode"/>
              <a:ea typeface="+mn-ea"/>
            </a:endParaRPr>
          </a:p>
        </p:txBody>
      </p:sp>
      <p:sp>
        <p:nvSpPr>
          <p:cNvPr id="64" name="Rectangle 63"/>
          <p:cNvSpPr>
            <a:spLocks noChangeArrowheads="1"/>
          </p:cNvSpPr>
          <p:nvPr/>
        </p:nvSpPr>
        <p:spPr bwMode="auto">
          <a:xfrm>
            <a:off x="4822229" y="3681266"/>
            <a:ext cx="1407208" cy="500304"/>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ON</a:t>
            </a:r>
            <a:endParaRPr kumimoji="0" lang="en-GB" sz="1800" b="0" i="0" u="none" strike="noStrike" kern="0" cap="none" spc="0" normalizeH="0" baseline="0" noProof="0" dirty="0">
              <a:ln>
                <a:noFill/>
              </a:ln>
              <a:solidFill>
                <a:sysClr val="window" lastClr="FFFFFF"/>
              </a:solidFill>
              <a:effectLst/>
              <a:uLnTx/>
              <a:uFillTx/>
              <a:latin typeface="Lucida Sans Unicode"/>
              <a:ea typeface="+mn-ea"/>
            </a:endParaRPr>
          </a:p>
        </p:txBody>
      </p:sp>
      <p:sp>
        <p:nvSpPr>
          <p:cNvPr id="65" name="Rectangle 64"/>
          <p:cNvSpPr>
            <a:spLocks noChangeArrowheads="1"/>
          </p:cNvSpPr>
          <p:nvPr/>
        </p:nvSpPr>
        <p:spPr bwMode="auto">
          <a:xfrm>
            <a:off x="4822229" y="2464816"/>
            <a:ext cx="1407208" cy="500304"/>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ON</a:t>
            </a:r>
            <a:endParaRPr kumimoji="0" lang="en-GB" sz="1800" b="0" i="0" u="none" strike="noStrike" kern="0" cap="none" spc="0" normalizeH="0" baseline="0" noProof="0" dirty="0">
              <a:ln>
                <a:noFill/>
              </a:ln>
              <a:solidFill>
                <a:sysClr val="window" lastClr="FFFFFF"/>
              </a:solidFill>
              <a:effectLst/>
              <a:uLnTx/>
              <a:uFillTx/>
              <a:latin typeface="Lucida Sans Unicode"/>
              <a:ea typeface="+mn-ea"/>
            </a:endParaRPr>
          </a:p>
        </p:txBody>
      </p:sp>
      <p:sp>
        <p:nvSpPr>
          <p:cNvPr id="66" name="Rectangle 65"/>
          <p:cNvSpPr>
            <a:spLocks noChangeArrowheads="1"/>
          </p:cNvSpPr>
          <p:nvPr/>
        </p:nvSpPr>
        <p:spPr bwMode="auto">
          <a:xfrm>
            <a:off x="6277198" y="3681266"/>
            <a:ext cx="1407208" cy="500304"/>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ON</a:t>
            </a:r>
            <a:endParaRPr kumimoji="0" lang="en-GB" sz="1800" b="0" i="0" u="none" strike="noStrike" kern="0" cap="none" spc="0" normalizeH="0" baseline="0" noProof="0" dirty="0">
              <a:ln>
                <a:noFill/>
              </a:ln>
              <a:solidFill>
                <a:sysClr val="window" lastClr="FFFFFF"/>
              </a:solidFill>
              <a:effectLst/>
              <a:uLnTx/>
              <a:uFillTx/>
              <a:latin typeface="Lucida Sans Unicode"/>
              <a:ea typeface="+mn-ea"/>
            </a:endParaRPr>
          </a:p>
        </p:txBody>
      </p:sp>
      <p:sp>
        <p:nvSpPr>
          <p:cNvPr id="67" name="Rectangle 66"/>
          <p:cNvSpPr>
            <a:spLocks noChangeArrowheads="1"/>
          </p:cNvSpPr>
          <p:nvPr/>
        </p:nvSpPr>
        <p:spPr bwMode="auto">
          <a:xfrm>
            <a:off x="6277198" y="2464816"/>
            <a:ext cx="1407208" cy="500304"/>
          </a:xfrm>
          <a:prstGeom prst="rect">
            <a:avLst/>
          </a:prstGeom>
          <a:solidFill>
            <a:srgbClr val="FFC000"/>
          </a:solidFill>
          <a:ln w="25400">
            <a:solidFill>
              <a:srgbClr val="0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rPr>
              <a:t>ON</a:t>
            </a:r>
            <a:endParaRPr kumimoji="0" lang="en-GB" sz="1800" b="0" i="0" u="none" strike="noStrike" kern="0" cap="none" spc="0" normalizeH="0" baseline="0" noProof="0" dirty="0">
              <a:ln>
                <a:noFill/>
              </a:ln>
              <a:solidFill>
                <a:sysClr val="window" lastClr="FFFFFF"/>
              </a:solidFill>
              <a:effectLst/>
              <a:uLnTx/>
              <a:uFillTx/>
              <a:latin typeface="Lucida Sans Unicode"/>
              <a:ea typeface="+mn-ea"/>
            </a:endParaRPr>
          </a:p>
        </p:txBody>
      </p:sp>
      <p:sp>
        <p:nvSpPr>
          <p:cNvPr id="68" name="ZoneTexte 24"/>
          <p:cNvSpPr txBox="1">
            <a:spLocks noChangeArrowheads="1"/>
          </p:cNvSpPr>
          <p:nvPr/>
        </p:nvSpPr>
        <p:spPr bwMode="auto">
          <a:xfrm>
            <a:off x="3918891" y="3335123"/>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69" name="ZoneTexte 24"/>
          <p:cNvSpPr txBox="1">
            <a:spLocks noChangeArrowheads="1"/>
          </p:cNvSpPr>
          <p:nvPr/>
        </p:nvSpPr>
        <p:spPr bwMode="auto">
          <a:xfrm>
            <a:off x="5254277" y="3334868"/>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70" name="ZoneTexte 24"/>
          <p:cNvSpPr txBox="1">
            <a:spLocks noChangeArrowheads="1"/>
          </p:cNvSpPr>
          <p:nvPr/>
        </p:nvSpPr>
        <p:spPr bwMode="auto">
          <a:xfrm>
            <a:off x="6694437" y="3321994"/>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cxnSp>
        <p:nvCxnSpPr>
          <p:cNvPr id="71" name="Connecteur droit 70"/>
          <p:cNvCxnSpPr>
            <a:cxnSpLocks noChangeShapeType="1"/>
          </p:cNvCxnSpPr>
          <p:nvPr/>
        </p:nvCxnSpPr>
        <p:spPr bwMode="auto">
          <a:xfrm>
            <a:off x="3743355" y="1740983"/>
            <a:ext cx="1027334" cy="682648"/>
          </a:xfrm>
          <a:prstGeom prst="line">
            <a:avLst/>
          </a:prstGeom>
          <a:noFill/>
          <a:ln w="25400">
            <a:solidFill>
              <a:srgbClr val="EB641B"/>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2" name="Connecteur droit 71"/>
          <p:cNvCxnSpPr>
            <a:cxnSpLocks noChangeShapeType="1"/>
            <a:stCxn id="55" idx="2"/>
          </p:cNvCxnSpPr>
          <p:nvPr/>
        </p:nvCxnSpPr>
        <p:spPr bwMode="auto">
          <a:xfrm flipH="1">
            <a:off x="3349119" y="1861949"/>
            <a:ext cx="129580" cy="602867"/>
          </a:xfrm>
          <a:prstGeom prst="line">
            <a:avLst/>
          </a:prstGeom>
          <a:noFill/>
          <a:ln w="25400">
            <a:solidFill>
              <a:srgbClr val="EB641B"/>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3" name="Connecteur droit 72"/>
          <p:cNvCxnSpPr>
            <a:cxnSpLocks noChangeShapeType="1"/>
            <a:stCxn id="55" idx="3"/>
          </p:cNvCxnSpPr>
          <p:nvPr/>
        </p:nvCxnSpPr>
        <p:spPr bwMode="auto">
          <a:xfrm>
            <a:off x="3817093" y="1631117"/>
            <a:ext cx="2460105" cy="792514"/>
          </a:xfrm>
          <a:prstGeom prst="line">
            <a:avLst/>
          </a:prstGeom>
          <a:noFill/>
          <a:ln w="25400">
            <a:solidFill>
              <a:srgbClr val="EB641B"/>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4" name="ZoneTexte 24"/>
          <p:cNvSpPr txBox="1">
            <a:spLocks noChangeArrowheads="1"/>
          </p:cNvSpPr>
          <p:nvPr/>
        </p:nvSpPr>
        <p:spPr bwMode="auto">
          <a:xfrm>
            <a:off x="3743355" y="2126462"/>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75" name="ZoneTexte 24"/>
          <p:cNvSpPr txBox="1">
            <a:spLocks noChangeArrowheads="1"/>
          </p:cNvSpPr>
          <p:nvPr/>
        </p:nvSpPr>
        <p:spPr bwMode="auto">
          <a:xfrm>
            <a:off x="5126365" y="2159651"/>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76" name="ZoneTexte 24"/>
          <p:cNvSpPr txBox="1">
            <a:spLocks noChangeArrowheads="1"/>
          </p:cNvSpPr>
          <p:nvPr/>
        </p:nvSpPr>
        <p:spPr bwMode="auto">
          <a:xfrm>
            <a:off x="6781068" y="2113614"/>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Helvetica 45 Light" pitchFamily="34" charset="0"/>
                <a:ea typeface="ＭＳ Ｐゴシック" pitchFamily="34" charset="-128"/>
              </a:rPr>
              <a:t>HD</a:t>
            </a:r>
            <a:endPar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endParaRPr>
          </a:p>
        </p:txBody>
      </p:sp>
      <p:sp>
        <p:nvSpPr>
          <p:cNvPr id="77" name="ZoneTexte 28"/>
          <p:cNvSpPr txBox="1">
            <a:spLocks noChangeArrowheads="1"/>
          </p:cNvSpPr>
          <p:nvPr/>
        </p:nvSpPr>
        <p:spPr bwMode="auto">
          <a:xfrm>
            <a:off x="7846565" y="4137685"/>
            <a:ext cx="4746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Helvetica 45 Light" pitchFamily="34" charset="0"/>
                <a:ea typeface="ＭＳ Ｐゴシック" pitchFamily="34" charset="-128"/>
              </a:defRPr>
            </a:lvl1pPr>
            <a:lvl2pPr marL="742950" indent="-285750" eaLnBrk="0" hangingPunct="0">
              <a:defRPr>
                <a:solidFill>
                  <a:schemeClr val="tx1"/>
                </a:solidFill>
                <a:latin typeface="Helvetica 45 Light" pitchFamily="34" charset="0"/>
                <a:ea typeface="ＭＳ Ｐゴシック" pitchFamily="34" charset="-128"/>
              </a:defRPr>
            </a:lvl2pPr>
            <a:lvl3pPr marL="1143000" indent="-228600" eaLnBrk="0" hangingPunct="0">
              <a:defRPr>
                <a:solidFill>
                  <a:schemeClr val="tx1"/>
                </a:solidFill>
                <a:latin typeface="Helvetica 45 Light" pitchFamily="34" charset="0"/>
                <a:ea typeface="ＭＳ Ｐゴシック" pitchFamily="34" charset="-128"/>
              </a:defRPr>
            </a:lvl3pPr>
            <a:lvl4pPr marL="1600200" indent="-228600" eaLnBrk="0" hangingPunct="0">
              <a:defRPr>
                <a:solidFill>
                  <a:schemeClr val="tx1"/>
                </a:solidFill>
                <a:latin typeface="Helvetica 45 Light" pitchFamily="34" charset="0"/>
                <a:ea typeface="ＭＳ Ｐゴシック" pitchFamily="34" charset="-128"/>
              </a:defRPr>
            </a:lvl4pPr>
            <a:lvl5pPr marL="2057400" indent="-228600" eaLnBrk="0" hangingPunct="0">
              <a:defRPr>
                <a:solidFill>
                  <a:schemeClr val="tx1"/>
                </a:solidFill>
                <a:latin typeface="Helvetica 45 Light"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Helvetica 45 Light"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Helvetica 45 Light" pitchFamily="34" charset="0"/>
                <a:ea typeface="ＭＳ Ｐゴシック" pitchFamily="34" charset="-128"/>
              </a:rPr>
              <a:t>time</a:t>
            </a:r>
          </a:p>
        </p:txBody>
      </p:sp>
      <p:sp>
        <p:nvSpPr>
          <p:cNvPr id="80" name="Espace réservé du numéro de diapositive 79"/>
          <p:cNvSpPr>
            <a:spLocks noGrp="1"/>
          </p:cNvSpPr>
          <p:nvPr>
            <p:ph type="sldNum" sz="quarter" idx="12"/>
          </p:nvPr>
        </p:nvSpPr>
        <p:spPr/>
        <p:txBody>
          <a:bodyPr/>
          <a:lstStyle/>
          <a:p>
            <a:pPr>
              <a:defRPr/>
            </a:pPr>
            <a:fld id="{06F3B16B-D631-C643-A7A4-BD9C53EE71C3}" type="slidenum">
              <a:rPr lang="fr-FR" smtClean="0"/>
              <a:pPr>
                <a:defRPr/>
              </a:pPr>
              <a:t>6</a:t>
            </a:fld>
            <a:endParaRPr lang="fr-FR"/>
          </a:p>
        </p:txBody>
      </p:sp>
      <p:sp>
        <p:nvSpPr>
          <p:cNvPr id="79" name="ZoneTexte 78"/>
          <p:cNvSpPr txBox="1"/>
          <p:nvPr/>
        </p:nvSpPr>
        <p:spPr>
          <a:xfrm>
            <a:off x="586740" y="4384862"/>
            <a:ext cx="8100060" cy="400110"/>
          </a:xfrm>
          <a:prstGeom prst="rect">
            <a:avLst/>
          </a:prstGeom>
          <a:noFill/>
        </p:spPr>
        <p:txBody>
          <a:bodyPr wrap="square" rtlCol="0">
            <a:spAutoFit/>
          </a:bodyPr>
          <a:lstStyle/>
          <a:p>
            <a:pPr algn="ctr"/>
            <a:r>
              <a:rPr lang="fr-FR" sz="2000" b="1" dirty="0" smtClean="0"/>
              <a:t>Figure 6: </a:t>
            </a:r>
            <a:r>
              <a:rPr lang="fr-FR" sz="2000" dirty="0" smtClean="0"/>
              <a:t>HAS </a:t>
            </a:r>
            <a:r>
              <a:rPr lang="fr-FR" sz="2000" dirty="0" err="1" smtClean="0"/>
              <a:t>traffic</a:t>
            </a:r>
            <a:r>
              <a:rPr lang="fr-FR" sz="2000" dirty="0" smtClean="0"/>
              <a:t> </a:t>
            </a:r>
            <a:r>
              <a:rPr lang="fr-FR" sz="2000" dirty="0" err="1" smtClean="0"/>
              <a:t>shaping</a:t>
            </a:r>
            <a:r>
              <a:rPr lang="fr-FR" sz="2000" dirty="0" smtClean="0"/>
              <a:t> </a:t>
            </a:r>
            <a:r>
              <a:rPr lang="fr-FR" sz="2000" dirty="0" err="1" smtClean="0"/>
              <a:t>effect</a:t>
            </a:r>
            <a:r>
              <a:rPr lang="fr-FR" sz="2000" dirty="0" smtClean="0"/>
              <a:t> on HAS clients </a:t>
            </a:r>
            <a:r>
              <a:rPr lang="fr-FR" sz="2000" dirty="0" err="1" smtClean="0"/>
              <a:t>competing</a:t>
            </a:r>
            <a:r>
              <a:rPr lang="fr-FR" sz="2000" dirty="0" smtClean="0"/>
              <a:t> for </a:t>
            </a:r>
            <a:r>
              <a:rPr lang="fr-FR" sz="2000" dirty="0" err="1" smtClean="0"/>
              <a:t>bandwidth</a:t>
            </a:r>
            <a:endParaRPr lang="fr-FR" sz="2000" dirty="0"/>
          </a:p>
        </p:txBody>
      </p:sp>
      <p:sp>
        <p:nvSpPr>
          <p:cNvPr id="83" name="ZoneTexte 82"/>
          <p:cNvSpPr txBox="1"/>
          <p:nvPr/>
        </p:nvSpPr>
        <p:spPr>
          <a:xfrm>
            <a:off x="2033941" y="5076107"/>
            <a:ext cx="5043368" cy="1046440"/>
          </a:xfrm>
          <a:prstGeom prst="rect">
            <a:avLst/>
          </a:prstGeom>
          <a:noFill/>
        </p:spPr>
        <p:txBody>
          <a:bodyPr wrap="none" rtlCol="0">
            <a:spAutoFit/>
          </a:bodyPr>
          <a:lstStyle/>
          <a:p>
            <a:pPr>
              <a:lnSpc>
                <a:spcPct val="150000"/>
              </a:lnSpc>
              <a:buFont typeface="Wingdings" pitchFamily="2" charset="2"/>
              <a:buChar char="Ø"/>
            </a:pPr>
            <a:r>
              <a:rPr lang="fr-FR" sz="2000" b="1" dirty="0" smtClean="0">
                <a:solidFill>
                  <a:srgbClr val="FF3300"/>
                </a:solidFill>
                <a:latin typeface="+mn-lt"/>
              </a:rPr>
              <a:t> </a:t>
            </a:r>
            <a:r>
              <a:rPr lang="fr-FR" sz="2000" b="1" dirty="0" err="1" smtClean="0">
                <a:solidFill>
                  <a:srgbClr val="FF3300"/>
                </a:solidFill>
                <a:latin typeface="+mn-lt"/>
              </a:rPr>
              <a:t>Improving</a:t>
            </a:r>
            <a:r>
              <a:rPr lang="fr-FR" sz="2000" b="1" dirty="0" smtClean="0">
                <a:solidFill>
                  <a:srgbClr val="FF3300"/>
                </a:solidFill>
                <a:latin typeface="+mn-lt"/>
              </a:rPr>
              <a:t> the </a:t>
            </a:r>
            <a:r>
              <a:rPr lang="fr-FR" sz="2000" b="1" dirty="0" err="1" smtClean="0">
                <a:solidFill>
                  <a:srgbClr val="FF3300"/>
                </a:solidFill>
                <a:latin typeface="+mn-lt"/>
              </a:rPr>
              <a:t>QoE</a:t>
            </a:r>
            <a:r>
              <a:rPr lang="fr-FR" sz="2000" b="1" dirty="0" smtClean="0">
                <a:solidFill>
                  <a:srgbClr val="FF3300"/>
                </a:solidFill>
                <a:latin typeface="+mn-lt"/>
              </a:rPr>
              <a:t> of HAS</a:t>
            </a:r>
          </a:p>
          <a:p>
            <a:pPr>
              <a:lnSpc>
                <a:spcPct val="150000"/>
              </a:lnSpc>
            </a:pPr>
            <a:endParaRPr lang="fr-FR" sz="700" b="1" dirty="0" smtClean="0">
              <a:solidFill>
                <a:srgbClr val="FF3300"/>
              </a:solidFill>
              <a:latin typeface="+mn-lt"/>
            </a:endParaRPr>
          </a:p>
          <a:p>
            <a:pPr>
              <a:buFont typeface="Wingdings" pitchFamily="2" charset="2"/>
              <a:buChar char="Ø"/>
            </a:pPr>
            <a:r>
              <a:rPr lang="fr-FR" sz="2000" b="1" dirty="0" smtClean="0">
                <a:solidFill>
                  <a:srgbClr val="FF3300"/>
                </a:solidFill>
                <a:latin typeface="+mn-lt"/>
              </a:rPr>
              <a:t> </a:t>
            </a:r>
            <a:r>
              <a:rPr lang="fr-FR" sz="2000" b="1" dirty="0" err="1" smtClean="0">
                <a:solidFill>
                  <a:srgbClr val="FF3300"/>
                </a:solidFill>
                <a:latin typeface="+mn-lt"/>
              </a:rPr>
              <a:t>Improving</a:t>
            </a:r>
            <a:r>
              <a:rPr lang="fr-FR" sz="2000" b="1" dirty="0" smtClean="0">
                <a:solidFill>
                  <a:srgbClr val="FF3300"/>
                </a:solidFill>
                <a:latin typeface="+mn-lt"/>
              </a:rPr>
              <a:t> the </a:t>
            </a:r>
            <a:r>
              <a:rPr lang="fr-FR" sz="2000" b="1" dirty="0" err="1" smtClean="0">
                <a:solidFill>
                  <a:srgbClr val="FF3300"/>
                </a:solidFill>
                <a:latin typeface="+mn-lt"/>
              </a:rPr>
              <a:t>QoS</a:t>
            </a:r>
            <a:r>
              <a:rPr lang="fr-FR" sz="2000" b="1" dirty="0" smtClean="0">
                <a:solidFill>
                  <a:srgbClr val="FF3300"/>
                </a:solidFill>
                <a:latin typeface="+mn-lt"/>
              </a:rPr>
              <a:t> of </a:t>
            </a:r>
            <a:r>
              <a:rPr lang="fr-FR" sz="2000" b="1" dirty="0" err="1" smtClean="0">
                <a:solidFill>
                  <a:srgbClr val="FF3300"/>
                </a:solidFill>
                <a:latin typeface="+mn-lt"/>
              </a:rPr>
              <a:t>access</a:t>
            </a:r>
            <a:r>
              <a:rPr lang="fr-FR" sz="2000" b="1" dirty="0" smtClean="0">
                <a:solidFill>
                  <a:srgbClr val="FF3300"/>
                </a:solidFill>
                <a:latin typeface="+mn-lt"/>
              </a:rPr>
              <a:t> network</a:t>
            </a:r>
            <a:endParaRPr lang="fr-FR" sz="2000" b="1" dirty="0">
              <a:solidFill>
                <a:srgbClr val="FF3300"/>
              </a:solidFill>
              <a:latin typeface="+mn-lt"/>
            </a:endParaRPr>
          </a:p>
        </p:txBody>
      </p:sp>
      <p:sp>
        <p:nvSpPr>
          <p:cNvPr id="84" name="Rectangle 83"/>
          <p:cNvSpPr/>
          <p:nvPr/>
        </p:nvSpPr>
        <p:spPr>
          <a:xfrm>
            <a:off x="1745061" y="5076107"/>
            <a:ext cx="5435475" cy="1046440"/>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82" name="ZoneTexte 81"/>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solidFill>
              </a:rPr>
              <a:t>Introduction</a:t>
            </a:r>
            <a:r>
              <a:rPr lang="fr-FR" sz="1400" b="1" dirty="0">
                <a:solidFill>
                  <a:schemeClr val="bg1">
                    <a:lumMod val="50000"/>
                  </a:schemeClr>
                </a:solidFill>
              </a:rPr>
              <a:t>	</a:t>
            </a:r>
            <a:r>
              <a:rPr lang="fr-FR" sz="1400" b="1" dirty="0" err="1" smtClean="0">
                <a:solidFill>
                  <a:schemeClr val="bg1">
                    <a:lumMod val="50000"/>
                  </a:schemeClr>
                </a:solidFill>
              </a:rPr>
              <a:t>TcpHas</a:t>
            </a:r>
            <a:r>
              <a:rPr lang="fr-FR" sz="1400" b="1" dirty="0" smtClean="0">
                <a:solidFill>
                  <a:schemeClr val="bg1">
                    <a:lumMod val="50000"/>
                  </a:schemeClr>
                </a:solidFill>
              </a:rPr>
              <a:t>	 </a:t>
            </a:r>
            <a:r>
              <a:rPr lang="fr-FR" sz="1400" b="1" dirty="0" smtClean="0">
                <a:solidFill>
                  <a:schemeClr val="bg1">
                    <a:lumMod val="50000"/>
                  </a:schemeClr>
                </a:solidFill>
              </a:rPr>
              <a:t>Framework	</a:t>
            </a:r>
            <a:r>
              <a:rPr lang="fr-FR" sz="1400" b="1" dirty="0">
                <a:solidFill>
                  <a:schemeClr val="bg1">
                    <a:lumMod val="50000"/>
                  </a:schemeClr>
                </a:solidFill>
              </a:rPr>
              <a:t>	</a:t>
            </a:r>
            <a:r>
              <a:rPr lang="fr-FR" sz="1400" b="1" dirty="0" smtClean="0">
                <a:solidFill>
                  <a:schemeClr val="bg1">
                    <a:lumMod val="50000"/>
                  </a:schemeClr>
                </a:solidFill>
              </a:rPr>
              <a:t>Evaluation	Conclusion</a:t>
            </a:r>
            <a:endParaRPr lang="fr-FR" sz="1400" b="1" dirty="0">
              <a:solidFill>
                <a:schemeClr val="bg1">
                  <a:lumMod val="50000"/>
                </a:schemeClr>
              </a:solidFill>
            </a:endParaRPr>
          </a:p>
        </p:txBody>
      </p:sp>
      <p:pic>
        <p:nvPicPr>
          <p:cNvPr id="85" name="Picture 111"/>
          <p:cNvPicPr>
            <a:picLocks noChangeAspect="1" noChangeArrowheads="1"/>
          </p:cNvPicPr>
          <p:nvPr/>
        </p:nvPicPr>
        <p:blipFill>
          <a:blip r:embed="rId4"/>
          <a:srcRect/>
          <a:stretch>
            <a:fillRect/>
          </a:stretch>
        </p:blipFill>
        <p:spPr bwMode="auto">
          <a:xfrm>
            <a:off x="6349568" y="85302"/>
            <a:ext cx="1079500" cy="503237"/>
          </a:xfrm>
          <a:prstGeom prst="rect">
            <a:avLst/>
          </a:prstGeom>
          <a:noFill/>
          <a:ln w="9525" cap="flat">
            <a:noFill/>
            <a:round/>
            <a:headEnd/>
            <a:tailEnd/>
          </a:ln>
          <a:effectLst/>
        </p:spPr>
      </p:pic>
      <p:sp>
        <p:nvSpPr>
          <p:cNvPr id="86" name="ZoneTexte 85"/>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par>
                                <p:cTn id="8" presetID="14" presetClass="entr" presetSubtype="1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randombar(horizontal)">
                                      <p:cBhvr>
                                        <p:cTn id="10" dur="500"/>
                                        <p:tgtEl>
                                          <p:spTgt spid="5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randombar(horizontal)">
                                      <p:cBhvr>
                                        <p:cTn id="14" dur="500"/>
                                        <p:tgtEl>
                                          <p:spTgt spid="59"/>
                                        </p:tgtEl>
                                      </p:cBhvr>
                                    </p:animEffect>
                                  </p:childTnLst>
                                </p:cTn>
                              </p:par>
                              <p:par>
                                <p:cTn id="15" presetID="14" presetClass="entr" presetSubtype="1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randombar(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childTnLst>
                                </p:cTn>
                              </p:par>
                              <p:par>
                                <p:cTn id="22" presetID="14" presetClass="entr" presetSubtype="1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horizontal)">
                                      <p:cBhvr>
                                        <p:cTn id="24" dur="500"/>
                                        <p:tgtEl>
                                          <p:spTgt spid="5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randombar(horizontal)">
                                      <p:cBhvr>
                                        <p:cTn id="27" dur="500"/>
                                        <p:tgtEl>
                                          <p:spTgt spid="47"/>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4" presetClass="entr" presetSubtype="1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randombar(horizontal)">
                                      <p:cBhvr>
                                        <p:cTn id="35" dur="500"/>
                                        <p:tgtEl>
                                          <p:spTgt spid="7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randombar(horizontal)">
                                      <p:cBhvr>
                                        <p:cTn id="38" dur="500"/>
                                        <p:tgtEl>
                                          <p:spTgt spid="6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par>
                          <p:cTn id="41" fill="hold">
                            <p:stCondLst>
                              <p:cond delay="1000"/>
                            </p:stCondLst>
                            <p:childTnLst>
                              <p:par>
                                <p:cTn id="42" presetID="14" presetClass="entr" presetSubtype="10"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randombar(horizontal)">
                                      <p:cBhvr>
                                        <p:cTn id="44" dur="500"/>
                                        <p:tgtEl>
                                          <p:spTgt spid="75"/>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4" presetClass="entr" presetSubtype="1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randombar(horizontal)">
                                      <p:cBhvr>
                                        <p:cTn id="49" dur="500"/>
                                        <p:tgtEl>
                                          <p:spTgt spid="69"/>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childTnLst>
                          </p:cTn>
                        </p:par>
                        <p:par>
                          <p:cTn id="52" fill="hold">
                            <p:stCondLst>
                              <p:cond delay="1500"/>
                            </p:stCondLst>
                            <p:childTnLst>
                              <p:par>
                                <p:cTn id="53" presetID="14" presetClass="entr" presetSubtype="1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randombar(horizontal)">
                                      <p:cBhvr>
                                        <p:cTn id="55" dur="500"/>
                                        <p:tgtEl>
                                          <p:spTgt spid="76"/>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childTnLst>
                                </p:cTn>
                              </p:par>
                              <p:par>
                                <p:cTn id="58" presetID="14" presetClass="entr" presetSubtype="10"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randombar(horizontal)">
                                      <p:cBhvr>
                                        <p:cTn id="60" dur="500"/>
                                        <p:tgtEl>
                                          <p:spTgt spid="70"/>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childTnLst>
                          </p:cTn>
                        </p:par>
                        <p:par>
                          <p:cTn id="63" fill="hold">
                            <p:stCondLst>
                              <p:cond delay="2000"/>
                            </p:stCondLst>
                            <p:childTnLst>
                              <p:par>
                                <p:cTn id="64" presetID="14" presetClass="entr" presetSubtype="10" fill="hold" nodeType="after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randombar(horizontal)">
                                      <p:cBhvr>
                                        <p:cTn id="66" dur="500"/>
                                        <p:tgtEl>
                                          <p:spTgt spid="72"/>
                                        </p:tgtEl>
                                      </p:cBhvr>
                                    </p:animEffect>
                                  </p:childTnLst>
                                </p:cTn>
                              </p:par>
                              <p:par>
                                <p:cTn id="67" presetID="14" presetClass="entr" presetSubtype="10" fill="hold"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randombar(horizontal)">
                                      <p:cBhvr>
                                        <p:cTn id="69" dur="500"/>
                                        <p:tgtEl>
                                          <p:spTgt spid="71"/>
                                        </p:tgtEl>
                                      </p:cBhvr>
                                    </p:animEffect>
                                  </p:childTnLst>
                                </p:cTn>
                              </p:par>
                              <p:par>
                                <p:cTn id="70" presetID="14" presetClass="entr" presetSubtype="10" fill="hold" nodeType="with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randombar(horizontal)">
                                      <p:cBhvr>
                                        <p:cTn id="72" dur="500"/>
                                        <p:tgtEl>
                                          <p:spTgt spid="73"/>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randombar(horizontal)">
                                      <p:cBhvr>
                                        <p:cTn id="75" dur="500"/>
                                        <p:tgtEl>
                                          <p:spTgt spid="5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2000"/>
                                        <p:tgtEl>
                                          <p:spTgt spid="84"/>
                                        </p:tgtEl>
                                      </p:cBhvr>
                                    </p:animEffect>
                                    <p:set>
                                      <p:cBhvr>
                                        <p:cTn id="80" dur="1" fill="hold">
                                          <p:stCondLst>
                                            <p:cond delay="1999"/>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4" grpId="0"/>
      <p:bldP spid="55" grpId="0"/>
      <p:bldP spid="58" grpId="0"/>
      <p:bldP spid="59" grpId="0"/>
      <p:bldP spid="60" grpId="0" animBg="1"/>
      <p:bldP spid="61" grpId="0" animBg="1"/>
      <p:bldP spid="62" grpId="0" animBg="1"/>
      <p:bldP spid="63" grpId="0" animBg="1"/>
      <p:bldP spid="64" grpId="0" animBg="1"/>
      <p:bldP spid="65" grpId="0" animBg="1"/>
      <p:bldP spid="66" grpId="0" animBg="1"/>
      <p:bldP spid="67" grpId="0" animBg="1"/>
      <p:bldP spid="68" grpId="0"/>
      <p:bldP spid="69" grpId="0"/>
      <p:bldP spid="70" grpId="0"/>
      <p:bldP spid="74" grpId="0"/>
      <p:bldP spid="75" grpId="0"/>
      <p:bldP spid="76" grpId="0"/>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2"/>
          <p:cNvSpPr>
            <a:spLocks noGrp="1"/>
          </p:cNvSpPr>
          <p:nvPr>
            <p:ph sz="half" idx="1"/>
          </p:nvPr>
        </p:nvSpPr>
        <p:spPr>
          <a:xfrm>
            <a:off x="541304" y="4067134"/>
            <a:ext cx="7663925" cy="629428"/>
          </a:xfrm>
        </p:spPr>
        <p:txBody>
          <a:bodyPr/>
          <a:lstStyle/>
          <a:p>
            <a:r>
              <a:rPr lang="fr-FR" dirty="0" err="1"/>
              <a:t>Optimizing</a:t>
            </a:r>
            <a:r>
              <a:rPr lang="fr-FR" dirty="0"/>
              <a:t> TCP </a:t>
            </a:r>
            <a:r>
              <a:rPr lang="fr-FR" dirty="0" err="1" smtClean="0"/>
              <a:t>protocol</a:t>
            </a:r>
            <a:r>
              <a:rPr lang="fr-FR" dirty="0" smtClean="0"/>
              <a:t> </a:t>
            </a:r>
            <a:r>
              <a:rPr lang="fr-FR" dirty="0"/>
              <a:t>and </a:t>
            </a:r>
            <a:r>
              <a:rPr lang="fr-FR" dirty="0" err="1"/>
              <a:t>applying</a:t>
            </a:r>
            <a:r>
              <a:rPr lang="fr-FR" dirty="0"/>
              <a:t> </a:t>
            </a:r>
            <a:r>
              <a:rPr lang="fr-FR" dirty="0" err="1" smtClean="0"/>
              <a:t>traffic</a:t>
            </a:r>
            <a:r>
              <a:rPr lang="fr-FR" dirty="0" smtClean="0"/>
              <a:t> </a:t>
            </a:r>
            <a:r>
              <a:rPr lang="fr-FR" dirty="0" err="1" smtClean="0"/>
              <a:t>shaping</a:t>
            </a:r>
            <a:endParaRPr lang="fr-FR" dirty="0"/>
          </a:p>
        </p:txBody>
      </p:sp>
      <p:sp>
        <p:nvSpPr>
          <p:cNvPr id="2" name="Titre 1"/>
          <p:cNvSpPr>
            <a:spLocks noGrp="1"/>
          </p:cNvSpPr>
          <p:nvPr>
            <p:ph type="title"/>
          </p:nvPr>
        </p:nvSpPr>
        <p:spPr>
          <a:xfrm>
            <a:off x="457200" y="701185"/>
            <a:ext cx="8229600" cy="747713"/>
          </a:xfrm>
        </p:spPr>
        <p:txBody>
          <a:bodyPr/>
          <a:lstStyle/>
          <a:p>
            <a:r>
              <a:rPr lang="fr-FR" dirty="0" smtClean="0"/>
              <a:t>Objectives of </a:t>
            </a:r>
            <a:r>
              <a:rPr lang="fr-FR" dirty="0" err="1" smtClean="0"/>
              <a:t>this</a:t>
            </a:r>
            <a:r>
              <a:rPr lang="fr-FR" dirty="0" smtClean="0"/>
              <a:t> </a:t>
            </a:r>
            <a:r>
              <a:rPr lang="fr-FR" dirty="0" err="1" smtClean="0"/>
              <a:t>paper</a:t>
            </a:r>
            <a:endParaRPr lang="fr-FR" dirty="0"/>
          </a:p>
        </p:txBody>
      </p:sp>
      <p:sp>
        <p:nvSpPr>
          <p:cNvPr id="3" name="Espace réservé du contenu 2"/>
          <p:cNvSpPr>
            <a:spLocks noGrp="1"/>
          </p:cNvSpPr>
          <p:nvPr>
            <p:ph sz="half" idx="1"/>
          </p:nvPr>
        </p:nvSpPr>
        <p:spPr>
          <a:xfrm>
            <a:off x="589402" y="1569804"/>
            <a:ext cx="8038528" cy="1446663"/>
          </a:xfrm>
        </p:spPr>
        <p:txBody>
          <a:bodyPr/>
          <a:lstStyle/>
          <a:p>
            <a:pPr marL="457200" indent="-457200">
              <a:buFont typeface="+mj-lt"/>
              <a:buAutoNum type="arabicPeriod"/>
            </a:pPr>
            <a:r>
              <a:rPr lang="fr-FR" dirty="0" err="1" smtClean="0"/>
              <a:t>Improving</a:t>
            </a:r>
            <a:r>
              <a:rPr lang="fr-FR" dirty="0" smtClean="0"/>
              <a:t> </a:t>
            </a:r>
            <a:r>
              <a:rPr lang="fr-FR" dirty="0" err="1" smtClean="0"/>
              <a:t>QoE</a:t>
            </a:r>
            <a:r>
              <a:rPr lang="fr-FR" dirty="0" smtClean="0"/>
              <a:t> of </a:t>
            </a:r>
            <a:r>
              <a:rPr lang="fr-FR" dirty="0" smtClean="0"/>
              <a:t>HAS</a:t>
            </a:r>
          </a:p>
          <a:p>
            <a:pPr marL="457200" indent="-457200">
              <a:buFont typeface="+mj-lt"/>
              <a:buAutoNum type="arabicPeriod"/>
            </a:pPr>
            <a:endParaRPr lang="fr-FR" dirty="0"/>
          </a:p>
          <a:p>
            <a:pPr marL="457200" indent="-457200">
              <a:buFont typeface="+mj-lt"/>
              <a:buAutoNum type="arabicPeriod"/>
            </a:pPr>
            <a:r>
              <a:rPr lang="fr-FR" dirty="0" err="1" smtClean="0"/>
              <a:t>Improving</a:t>
            </a:r>
            <a:r>
              <a:rPr lang="fr-FR" dirty="0" smtClean="0"/>
              <a:t> </a:t>
            </a:r>
            <a:r>
              <a:rPr lang="fr-FR" dirty="0" err="1" smtClean="0"/>
              <a:t>QoS</a:t>
            </a:r>
            <a:r>
              <a:rPr lang="fr-FR" dirty="0" smtClean="0"/>
              <a:t> of </a:t>
            </a:r>
            <a:r>
              <a:rPr lang="fr-FR" dirty="0" err="1" smtClean="0"/>
              <a:t>access</a:t>
            </a:r>
            <a:r>
              <a:rPr lang="fr-FR" dirty="0" smtClean="0"/>
              <a:t> </a:t>
            </a:r>
            <a:r>
              <a:rPr lang="fr-FR" dirty="0" smtClean="0"/>
              <a:t>network</a:t>
            </a:r>
            <a:endParaRPr lang="fr-FR" dirty="0"/>
          </a:p>
          <a:p>
            <a:pPr marL="457200" indent="-457200">
              <a:buFont typeface="+mj-lt"/>
              <a:buAutoNum type="arabicPeriod"/>
            </a:pPr>
            <a:endParaRPr lang="fr-FR" dirty="0" smtClean="0"/>
          </a:p>
          <a:p>
            <a:endParaRPr lang="fr-FR" dirty="0" smtClean="0"/>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7</a:t>
            </a:fld>
            <a:endParaRPr lang="fr-FR"/>
          </a:p>
        </p:txBody>
      </p:sp>
      <p:pic>
        <p:nvPicPr>
          <p:cNvPr id="6"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sp>
        <p:nvSpPr>
          <p:cNvPr id="10" name="ZoneTexte 9"/>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solidFill>
              </a:rPr>
              <a:t>Introduction</a:t>
            </a:r>
            <a:r>
              <a:rPr lang="fr-FR" sz="1400" b="1" dirty="0">
                <a:solidFill>
                  <a:schemeClr val="bg1">
                    <a:lumMod val="50000"/>
                  </a:schemeClr>
                </a:solidFill>
              </a:rPr>
              <a:t>	</a:t>
            </a:r>
            <a:r>
              <a:rPr lang="fr-FR" sz="1400" b="1" dirty="0" err="1" smtClean="0">
                <a:solidFill>
                  <a:schemeClr val="bg1">
                    <a:lumMod val="50000"/>
                  </a:schemeClr>
                </a:solidFill>
              </a:rPr>
              <a:t>TcpHas</a:t>
            </a:r>
            <a:r>
              <a:rPr lang="fr-FR" sz="1400" b="1" dirty="0" smtClean="0">
                <a:solidFill>
                  <a:schemeClr val="bg1">
                    <a:lumMod val="50000"/>
                  </a:schemeClr>
                </a:solidFill>
              </a:rPr>
              <a:t>	 </a:t>
            </a:r>
            <a:r>
              <a:rPr lang="fr-FR" sz="1400" b="1" dirty="0" smtClean="0">
                <a:solidFill>
                  <a:schemeClr val="bg1">
                    <a:lumMod val="50000"/>
                  </a:schemeClr>
                </a:solidFill>
              </a:rPr>
              <a:t>Framework</a:t>
            </a:r>
            <a:r>
              <a:rPr lang="fr-FR" sz="1400" b="1" dirty="0">
                <a:solidFill>
                  <a:schemeClr val="bg1">
                    <a:lumMod val="50000"/>
                  </a:schemeClr>
                </a:solidFill>
              </a:rPr>
              <a:t>	</a:t>
            </a:r>
            <a:r>
              <a:rPr lang="fr-FR" sz="1400" b="1" dirty="0" smtClean="0">
                <a:solidFill>
                  <a:schemeClr val="bg1">
                    <a:lumMod val="50000"/>
                  </a:schemeClr>
                </a:solidFill>
              </a:rPr>
              <a:t>	Evaluation</a:t>
            </a:r>
            <a:r>
              <a:rPr lang="fr-FR" sz="1400" b="1" dirty="0" smtClean="0">
                <a:solidFill>
                  <a:schemeClr val="bg1">
                    <a:lumMod val="50000"/>
                  </a:schemeClr>
                </a:solidFill>
              </a:rPr>
              <a:t>	Conclusion</a:t>
            </a:r>
            <a:endParaRPr lang="fr-FR" sz="1400" b="1" dirty="0">
              <a:solidFill>
                <a:schemeClr val="bg1">
                  <a:lumMod val="50000"/>
                </a:schemeClr>
              </a:solidFill>
            </a:endParaRPr>
          </a:p>
        </p:txBody>
      </p:sp>
      <p:pic>
        <p:nvPicPr>
          <p:cNvPr id="11" name="Picture 111"/>
          <p:cNvPicPr>
            <a:picLocks noChangeAspect="1" noChangeArrowheads="1"/>
          </p:cNvPicPr>
          <p:nvPr/>
        </p:nvPicPr>
        <p:blipFill>
          <a:blip r:embed="rId3"/>
          <a:srcRect/>
          <a:stretch>
            <a:fillRect/>
          </a:stretch>
        </p:blipFill>
        <p:spPr bwMode="auto">
          <a:xfrm>
            <a:off x="6349568" y="85302"/>
            <a:ext cx="1079500" cy="503237"/>
          </a:xfrm>
          <a:prstGeom prst="rect">
            <a:avLst/>
          </a:prstGeom>
          <a:noFill/>
          <a:ln w="9525" cap="flat">
            <a:noFill/>
            <a:round/>
            <a:headEnd/>
            <a:tailEnd/>
          </a:ln>
          <a:effectLst/>
        </p:spPr>
      </p:pic>
      <p:sp>
        <p:nvSpPr>
          <p:cNvPr id="12" name="ZoneTexte 11"/>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
        <p:nvSpPr>
          <p:cNvPr id="13" name="ZoneTexte 12"/>
          <p:cNvSpPr txBox="1"/>
          <p:nvPr/>
        </p:nvSpPr>
        <p:spPr>
          <a:xfrm>
            <a:off x="915908" y="4948896"/>
            <a:ext cx="7289321" cy="769441"/>
          </a:xfrm>
          <a:prstGeom prst="rect">
            <a:avLst/>
          </a:prstGeom>
          <a:ln w="19050" cap="rnd" cmpd="sng">
            <a:solidFill>
              <a:srgbClr val="000099"/>
            </a:solidFill>
            <a:prstDash val="solid"/>
            <a:round/>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err="1" smtClean="0">
                <a:solidFill>
                  <a:srgbClr val="FF3300"/>
                </a:solidFill>
              </a:rPr>
              <a:t>TcpHAS</a:t>
            </a:r>
            <a:r>
              <a:rPr lang="en-US" b="1" dirty="0" smtClean="0">
                <a:solidFill>
                  <a:srgbClr val="FF3300"/>
                </a:solidFill>
              </a:rPr>
              <a:t>: HAS-Based Congestion Control Variant</a:t>
            </a:r>
          </a:p>
          <a:p>
            <a:pPr algn="ctr"/>
            <a:r>
              <a:rPr lang="en-US" sz="2000" b="1" dirty="0" smtClean="0">
                <a:solidFill>
                  <a:schemeClr val="tx2"/>
                </a:solidFill>
              </a:rPr>
              <a:t>Server-based Shaping Method implemented in TCP layer</a:t>
            </a:r>
            <a:endParaRPr lang="en-US" sz="2000" b="1" dirty="0">
              <a:solidFill>
                <a:schemeClr val="tx2"/>
              </a:solidFill>
            </a:endParaRPr>
          </a:p>
        </p:txBody>
      </p:sp>
      <p:sp>
        <p:nvSpPr>
          <p:cNvPr id="16" name="Rectangle 15"/>
          <p:cNvSpPr/>
          <p:nvPr/>
        </p:nvSpPr>
        <p:spPr>
          <a:xfrm>
            <a:off x="541304" y="4117948"/>
            <a:ext cx="8216450" cy="1977175"/>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7" name="Rectangle 16"/>
          <p:cNvSpPr/>
          <p:nvPr/>
        </p:nvSpPr>
        <p:spPr>
          <a:xfrm>
            <a:off x="580076" y="1634912"/>
            <a:ext cx="7701158" cy="1271423"/>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8" name="Titre 1"/>
          <p:cNvSpPr txBox="1">
            <a:spLocks/>
          </p:cNvSpPr>
          <p:nvPr/>
        </p:nvSpPr>
        <p:spPr>
          <a:xfrm>
            <a:off x="589402" y="3288392"/>
            <a:ext cx="8229600" cy="747713"/>
          </a:xfrm>
          <a:prstGeom prst="rect">
            <a:avLst/>
          </a:prstGeom>
        </p:spPr>
        <p:txBody>
          <a:bodyPr/>
          <a:lstStyle>
            <a:lvl1pPr algn="l" defTabSz="457200" rtl="0" eaLnBrk="0" fontAlgn="base" hangingPunct="0">
              <a:spcBef>
                <a:spcPct val="0"/>
              </a:spcBef>
              <a:spcAft>
                <a:spcPct val="0"/>
              </a:spcAft>
              <a:buClr>
                <a:srgbClr val="17375E"/>
              </a:buClr>
              <a:buFont typeface="Wingdings" charset="0"/>
              <a:defRPr sz="2800" kern="1200">
                <a:solidFill>
                  <a:schemeClr val="tx1"/>
                </a:solidFill>
                <a:latin typeface="+mn-lt"/>
                <a:ea typeface="ＭＳ Ｐゴシック" charset="0"/>
                <a:cs typeface="Arial"/>
              </a:defRPr>
            </a:lvl1pPr>
            <a:lvl2pPr algn="l" defTabSz="457200" rtl="0" eaLnBrk="0" fontAlgn="base" hangingPunct="0">
              <a:spcBef>
                <a:spcPct val="0"/>
              </a:spcBef>
              <a:spcAft>
                <a:spcPct val="0"/>
              </a:spcAft>
              <a:buClr>
                <a:srgbClr val="17375E"/>
              </a:buClr>
              <a:buFont typeface="Wingdings" charset="0"/>
              <a:defRPr sz="3200">
                <a:solidFill>
                  <a:schemeClr val="tx1"/>
                </a:solidFill>
                <a:latin typeface="Arial" charset="0"/>
                <a:ea typeface="ＭＳ Ｐゴシック" charset="0"/>
              </a:defRPr>
            </a:lvl2pPr>
            <a:lvl3pPr algn="l" defTabSz="457200" rtl="0" eaLnBrk="0" fontAlgn="base" hangingPunct="0">
              <a:spcBef>
                <a:spcPct val="0"/>
              </a:spcBef>
              <a:spcAft>
                <a:spcPct val="0"/>
              </a:spcAft>
              <a:buClr>
                <a:srgbClr val="17375E"/>
              </a:buClr>
              <a:buFont typeface="Wingdings" charset="0"/>
              <a:defRPr sz="3200">
                <a:solidFill>
                  <a:schemeClr val="tx1"/>
                </a:solidFill>
                <a:latin typeface="Arial" charset="0"/>
                <a:ea typeface="ＭＳ Ｐゴシック" charset="0"/>
              </a:defRPr>
            </a:lvl3pPr>
            <a:lvl4pPr algn="l" defTabSz="457200" rtl="0" eaLnBrk="0" fontAlgn="base" hangingPunct="0">
              <a:spcBef>
                <a:spcPct val="0"/>
              </a:spcBef>
              <a:spcAft>
                <a:spcPct val="0"/>
              </a:spcAft>
              <a:buClr>
                <a:srgbClr val="17375E"/>
              </a:buClr>
              <a:buFont typeface="Wingdings" charset="0"/>
              <a:defRPr sz="3200">
                <a:solidFill>
                  <a:schemeClr val="tx1"/>
                </a:solidFill>
                <a:latin typeface="Arial" charset="0"/>
                <a:ea typeface="ＭＳ Ｐゴシック" charset="0"/>
              </a:defRPr>
            </a:lvl4pPr>
            <a:lvl5pPr algn="l" defTabSz="457200" rtl="0" eaLnBrk="0" fontAlgn="base" hangingPunct="0">
              <a:spcBef>
                <a:spcPct val="0"/>
              </a:spcBef>
              <a:spcAft>
                <a:spcPct val="0"/>
              </a:spcAft>
              <a:buClr>
                <a:srgbClr val="17375E"/>
              </a:buClr>
              <a:buFont typeface="Wingdings" charset="0"/>
              <a:defRPr sz="3200">
                <a:solidFill>
                  <a:schemeClr val="tx1"/>
                </a:solidFill>
                <a:latin typeface="Arial" charset="0"/>
                <a:ea typeface="ＭＳ Ｐゴシック" charset="0"/>
              </a:defRPr>
            </a:lvl5pPr>
            <a:lvl6pPr marL="1028700" indent="-571500" algn="l" defTabSz="457200" rtl="0" fontAlgn="base">
              <a:spcBef>
                <a:spcPct val="0"/>
              </a:spcBef>
              <a:spcAft>
                <a:spcPct val="0"/>
              </a:spcAft>
              <a:buClr>
                <a:srgbClr val="17375E"/>
              </a:buClr>
              <a:buFont typeface="Wingdings" charset="0"/>
              <a:buChar char=""/>
              <a:defRPr sz="3600">
                <a:solidFill>
                  <a:schemeClr val="tx1"/>
                </a:solidFill>
                <a:latin typeface="Arial" charset="0"/>
                <a:ea typeface="ＭＳ Ｐゴシック" charset="0"/>
              </a:defRPr>
            </a:lvl6pPr>
            <a:lvl7pPr marL="1485900" indent="-571500" algn="l" defTabSz="457200" rtl="0" fontAlgn="base">
              <a:spcBef>
                <a:spcPct val="0"/>
              </a:spcBef>
              <a:spcAft>
                <a:spcPct val="0"/>
              </a:spcAft>
              <a:buClr>
                <a:srgbClr val="17375E"/>
              </a:buClr>
              <a:buFont typeface="Wingdings" charset="0"/>
              <a:buChar char=""/>
              <a:defRPr sz="3600">
                <a:solidFill>
                  <a:schemeClr val="tx1"/>
                </a:solidFill>
                <a:latin typeface="Arial" charset="0"/>
                <a:ea typeface="ＭＳ Ｐゴシック" charset="0"/>
              </a:defRPr>
            </a:lvl7pPr>
            <a:lvl8pPr marL="1943100" indent="-571500" algn="l" defTabSz="457200" rtl="0" fontAlgn="base">
              <a:spcBef>
                <a:spcPct val="0"/>
              </a:spcBef>
              <a:spcAft>
                <a:spcPct val="0"/>
              </a:spcAft>
              <a:buClr>
                <a:srgbClr val="17375E"/>
              </a:buClr>
              <a:buFont typeface="Wingdings" charset="0"/>
              <a:buChar char=""/>
              <a:defRPr sz="3600">
                <a:solidFill>
                  <a:schemeClr val="tx1"/>
                </a:solidFill>
                <a:latin typeface="Arial" charset="0"/>
                <a:ea typeface="ＭＳ Ｐゴシック" charset="0"/>
              </a:defRPr>
            </a:lvl8pPr>
            <a:lvl9pPr marL="2400300" indent="-571500" algn="l" defTabSz="457200" rtl="0" fontAlgn="base">
              <a:spcBef>
                <a:spcPct val="0"/>
              </a:spcBef>
              <a:spcAft>
                <a:spcPct val="0"/>
              </a:spcAft>
              <a:buClr>
                <a:srgbClr val="17375E"/>
              </a:buClr>
              <a:buFont typeface="Wingdings" charset="0"/>
              <a:buChar char=""/>
              <a:defRPr sz="3600">
                <a:solidFill>
                  <a:schemeClr val="tx1"/>
                </a:solidFill>
                <a:latin typeface="Arial" charset="0"/>
                <a:ea typeface="ＭＳ Ｐゴシック" charset="0"/>
              </a:defRPr>
            </a:lvl9pPr>
          </a:lstStyle>
          <a:p>
            <a:r>
              <a:rPr lang="fr-FR" dirty="0" err="1" smtClean="0"/>
              <a:t>Methodology</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8</a:t>
            </a:fld>
            <a:endParaRPr lang="fr-FR"/>
          </a:p>
        </p:txBody>
      </p:sp>
      <p:pic>
        <p:nvPicPr>
          <p:cNvPr id="6"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sp>
        <p:nvSpPr>
          <p:cNvPr id="7" name="ZoneTexte 6"/>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solidFill>
              </a:rPr>
              <a:t>Introduction</a:t>
            </a:r>
            <a:r>
              <a:rPr lang="fr-FR" sz="1400" b="1" dirty="0">
                <a:solidFill>
                  <a:schemeClr val="bg1">
                    <a:lumMod val="50000"/>
                  </a:schemeClr>
                </a:solidFill>
              </a:rPr>
              <a:t>	</a:t>
            </a:r>
            <a:r>
              <a:rPr lang="fr-FR" sz="1400" b="1" dirty="0" err="1" smtClean="0">
                <a:solidFill>
                  <a:schemeClr val="bg1">
                    <a:lumMod val="50000"/>
                  </a:schemeClr>
                </a:solidFill>
              </a:rPr>
              <a:t>TcpHas</a:t>
            </a:r>
            <a:r>
              <a:rPr lang="fr-FR" sz="1400" b="1" dirty="0" smtClean="0">
                <a:solidFill>
                  <a:schemeClr val="bg1">
                    <a:lumMod val="50000"/>
                  </a:schemeClr>
                </a:solidFill>
              </a:rPr>
              <a:t>	 </a:t>
            </a:r>
            <a:r>
              <a:rPr lang="fr-FR" sz="1400" b="1" dirty="0" smtClean="0">
                <a:solidFill>
                  <a:schemeClr val="bg1">
                    <a:lumMod val="50000"/>
                  </a:schemeClr>
                </a:solidFill>
              </a:rPr>
              <a:t>Framework</a:t>
            </a:r>
            <a:r>
              <a:rPr lang="fr-FR" sz="1400" b="1" dirty="0">
                <a:solidFill>
                  <a:schemeClr val="bg1">
                    <a:lumMod val="50000"/>
                  </a:schemeClr>
                </a:solidFill>
              </a:rPr>
              <a:t>	</a:t>
            </a:r>
            <a:r>
              <a:rPr lang="fr-FR" sz="1400" b="1" dirty="0" smtClean="0">
                <a:solidFill>
                  <a:schemeClr val="bg1">
                    <a:lumMod val="50000"/>
                  </a:schemeClr>
                </a:solidFill>
              </a:rPr>
              <a:t>	Evaluation</a:t>
            </a:r>
            <a:r>
              <a:rPr lang="fr-FR" sz="1400" b="1" dirty="0" smtClean="0">
                <a:solidFill>
                  <a:schemeClr val="bg1">
                    <a:lumMod val="50000"/>
                  </a:schemeClr>
                </a:solidFill>
              </a:rPr>
              <a:t>	Conclusion</a:t>
            </a:r>
            <a:endParaRPr lang="fr-FR" sz="1400" b="1" dirty="0">
              <a:solidFill>
                <a:schemeClr val="bg1">
                  <a:lumMod val="50000"/>
                </a:schemeClr>
              </a:solidFill>
            </a:endParaRPr>
          </a:p>
        </p:txBody>
      </p:sp>
      <p:pic>
        <p:nvPicPr>
          <p:cNvPr id="8" name="Picture 111"/>
          <p:cNvPicPr>
            <a:picLocks noChangeAspect="1" noChangeArrowheads="1"/>
          </p:cNvPicPr>
          <p:nvPr/>
        </p:nvPicPr>
        <p:blipFill>
          <a:blip r:embed="rId3"/>
          <a:srcRect/>
          <a:stretch>
            <a:fillRect/>
          </a:stretch>
        </p:blipFill>
        <p:spPr bwMode="auto">
          <a:xfrm>
            <a:off x="6349568" y="85302"/>
            <a:ext cx="1079500" cy="503237"/>
          </a:xfrm>
          <a:prstGeom prst="rect">
            <a:avLst/>
          </a:prstGeom>
          <a:noFill/>
          <a:ln w="9525" cap="flat">
            <a:noFill/>
            <a:round/>
            <a:headEnd/>
            <a:tailEnd/>
          </a:ln>
          <a:effectLst/>
        </p:spPr>
      </p:pic>
      <p:sp>
        <p:nvSpPr>
          <p:cNvPr id="9" name="Titre 1"/>
          <p:cNvSpPr>
            <a:spLocks noGrp="1"/>
          </p:cNvSpPr>
          <p:nvPr>
            <p:ph type="title"/>
          </p:nvPr>
        </p:nvSpPr>
        <p:spPr>
          <a:xfrm>
            <a:off x="457200" y="508000"/>
            <a:ext cx="8229600" cy="747713"/>
          </a:xfrm>
        </p:spPr>
        <p:txBody>
          <a:bodyPr/>
          <a:lstStyle/>
          <a:p>
            <a:r>
              <a:rPr lang="fr-FR" dirty="0" smtClean="0"/>
              <a:t>HAS Traffic </a:t>
            </a:r>
            <a:r>
              <a:rPr lang="fr-FR" dirty="0" err="1" smtClean="0"/>
              <a:t>Shaping</a:t>
            </a:r>
            <a:r>
              <a:rPr lang="fr-FR" dirty="0" smtClean="0"/>
              <a:t> on the server </a:t>
            </a:r>
            <a:r>
              <a:rPr lang="fr-FR" dirty="0" err="1" smtClean="0"/>
              <a:t>side</a:t>
            </a:r>
            <a:endParaRPr lang="fr-FR" dirty="0"/>
          </a:p>
        </p:txBody>
      </p:sp>
      <mc:AlternateContent xmlns:mc="http://schemas.openxmlformats.org/markup-compatibility/2006">
        <mc:Choice xmlns:a14="http://schemas.microsoft.com/office/drawing/2010/main" Requires="a14">
          <p:sp>
            <p:nvSpPr>
              <p:cNvPr id="11" name="Espace réservé du contenu 5"/>
              <p:cNvSpPr>
                <a:spLocks noGrp="1"/>
              </p:cNvSpPr>
              <p:nvPr>
                <p:ph sz="half" idx="1"/>
              </p:nvPr>
            </p:nvSpPr>
            <p:spPr>
              <a:xfrm>
                <a:off x="457200" y="1342566"/>
                <a:ext cx="8445500" cy="4783597"/>
              </a:xfrm>
            </p:spPr>
            <p:txBody>
              <a:bodyPr/>
              <a:lstStyle/>
              <a:p>
                <a:r>
                  <a:rPr lang="fr-FR" sz="2000" dirty="0" smtClean="0"/>
                  <a:t>Based on </a:t>
                </a:r>
                <a:r>
                  <a:rPr lang="fr-FR" sz="2000" dirty="0" err="1" smtClean="0"/>
                  <a:t>two</a:t>
                </a:r>
                <a:r>
                  <a:rPr lang="fr-FR" sz="2000" dirty="0" smtClean="0"/>
                  <a:t> modules:</a:t>
                </a:r>
              </a:p>
              <a:p>
                <a:pPr marL="914400" lvl="1" indent="-457200">
                  <a:buFont typeface="+mj-lt"/>
                  <a:buAutoNum type="arabicPeriod"/>
                </a:pPr>
                <a:r>
                  <a:rPr lang="fr-FR" sz="2000" dirty="0" smtClean="0"/>
                  <a:t>Optimal </a:t>
                </a:r>
                <a:r>
                  <a:rPr lang="fr-FR" sz="2000" dirty="0" err="1" smtClean="0"/>
                  <a:t>video</a:t>
                </a:r>
                <a:r>
                  <a:rPr lang="fr-FR" sz="2000" dirty="0" smtClean="0"/>
                  <a:t> </a:t>
                </a:r>
                <a:r>
                  <a:rPr lang="fr-FR" sz="2000" dirty="0" err="1" smtClean="0"/>
                  <a:t>quality</a:t>
                </a:r>
                <a:r>
                  <a:rPr lang="fr-FR" sz="2000" dirty="0" smtClean="0"/>
                  <a:t> </a:t>
                </a:r>
                <a:r>
                  <a:rPr lang="fr-FR" sz="2000" dirty="0" err="1" smtClean="0"/>
                  <a:t>level</a:t>
                </a:r>
                <a:r>
                  <a:rPr lang="fr-FR" sz="2000" dirty="0" smtClean="0"/>
                  <a:t> estimation (</a:t>
                </a:r>
                <a:r>
                  <a:rPr lang="fr-FR" sz="2000" dirty="0" err="1" smtClean="0"/>
                  <a:t>from</a:t>
                </a:r>
                <a:r>
                  <a:rPr lang="fr-FR" sz="2000" dirty="0" smtClean="0"/>
                  <a:t> </a:t>
                </a:r>
                <a:r>
                  <a:rPr lang="fr-FR" sz="2000" dirty="0" smtClean="0">
                    <a:solidFill>
                      <a:srgbClr val="FF3300"/>
                    </a:solidFill>
                  </a:rPr>
                  <a:t>BW estimation</a:t>
                </a:r>
                <a:r>
                  <a:rPr lang="fr-FR" sz="2000" dirty="0" smtClean="0"/>
                  <a:t>)</a:t>
                </a:r>
              </a:p>
              <a:p>
                <a:pPr marL="914400" lvl="1" indent="-457200">
                  <a:buFont typeface="+mj-lt"/>
                  <a:buAutoNum type="arabicPeriod"/>
                </a:pPr>
                <a:r>
                  <a:rPr lang="fr-FR" sz="2000" dirty="0" err="1" smtClean="0"/>
                  <a:t>Shaping</a:t>
                </a:r>
                <a:r>
                  <a:rPr lang="fr-FR" sz="2000" dirty="0" smtClean="0"/>
                  <a:t> </a:t>
                </a:r>
                <a:r>
                  <a:rPr lang="fr-FR" sz="2000" dirty="0" smtClean="0"/>
                  <a:t>the </a:t>
                </a:r>
                <a:r>
                  <a:rPr lang="fr-FR" sz="2000" dirty="0" err="1" smtClean="0"/>
                  <a:t>sending</a:t>
                </a:r>
                <a:r>
                  <a:rPr lang="fr-FR" sz="2000" dirty="0" smtClean="0"/>
                  <a:t> rate (</a:t>
                </a:r>
                <a:r>
                  <a:rPr lang="fr-FR" sz="2000" dirty="0" err="1" smtClean="0"/>
                  <a:t>according</a:t>
                </a:r>
                <a:r>
                  <a:rPr lang="fr-FR" sz="2000" dirty="0" smtClean="0"/>
                  <a:t> to </a:t>
                </a:r>
                <a:r>
                  <a:rPr lang="fr-FR" sz="2000" dirty="0" smtClean="0">
                    <a:solidFill>
                      <a:srgbClr val="FF3300"/>
                    </a:solidFill>
                  </a:rPr>
                  <a:t>optimal </a:t>
                </a:r>
                <a:r>
                  <a:rPr lang="fr-FR" sz="2000" dirty="0" err="1" smtClean="0">
                    <a:solidFill>
                      <a:srgbClr val="FF3300"/>
                    </a:solidFill>
                  </a:rPr>
                  <a:t>quality</a:t>
                </a:r>
                <a:r>
                  <a:rPr lang="fr-FR" sz="2000" dirty="0" smtClean="0">
                    <a:solidFill>
                      <a:srgbClr val="FF3300"/>
                    </a:solidFill>
                  </a:rPr>
                  <a:t> </a:t>
                </a:r>
                <a:r>
                  <a:rPr lang="fr-FR" sz="2000" dirty="0" err="1" smtClean="0">
                    <a:solidFill>
                      <a:srgbClr val="FF3300"/>
                    </a:solidFill>
                  </a:rPr>
                  <a:t>encoding</a:t>
                </a:r>
                <a:r>
                  <a:rPr lang="fr-FR" sz="2000" dirty="0" smtClean="0">
                    <a:solidFill>
                      <a:srgbClr val="FF3300"/>
                    </a:solidFill>
                  </a:rPr>
                  <a:t> rate</a:t>
                </a:r>
                <a:r>
                  <a:rPr lang="fr-FR" sz="2000" dirty="0" smtClean="0"/>
                  <a:t>)</a:t>
                </a:r>
              </a:p>
              <a:p>
                <a:pPr lvl="0"/>
                <a:r>
                  <a:rPr lang="fr-FR" sz="2000" dirty="0" smtClean="0"/>
                  <a:t>How to </a:t>
                </a:r>
                <a:r>
                  <a:rPr lang="fr-FR" sz="2000" dirty="0" err="1" smtClean="0"/>
                  <a:t>implement</a:t>
                </a:r>
                <a:r>
                  <a:rPr lang="fr-FR" sz="2000" dirty="0" smtClean="0"/>
                  <a:t> modules in TCP layer ?</a:t>
                </a:r>
              </a:p>
              <a:p>
                <a:pPr marL="914400" lvl="1" indent="-457200">
                  <a:buFont typeface="+mj-lt"/>
                  <a:buAutoNum type="arabicPeriod"/>
                </a:pPr>
                <a:r>
                  <a:rPr lang="fr-FR" sz="2000" dirty="0" smtClean="0"/>
                  <a:t>BW estimation </a:t>
                </a:r>
                <a:r>
                  <a:rPr lang="fr-FR" sz="2000" dirty="0" err="1" smtClean="0">
                    <a:solidFill>
                      <a:srgbClr val="FF3300"/>
                    </a:solidFill>
                  </a:rPr>
                  <a:t>from</a:t>
                </a:r>
                <a:r>
                  <a:rPr lang="fr-FR" sz="2000" dirty="0" smtClean="0">
                    <a:solidFill>
                      <a:srgbClr val="FF3300"/>
                    </a:solidFill>
                  </a:rPr>
                  <a:t> TCP</a:t>
                </a:r>
                <a:r>
                  <a:rPr lang="fr-FR" sz="2000" dirty="0" smtClean="0"/>
                  <a:t> congestion control </a:t>
                </a:r>
                <a:r>
                  <a:rPr lang="fr-FR" sz="2000" dirty="0" err="1" smtClean="0"/>
                  <a:t>algorithm</a:t>
                </a:r>
                <a:r>
                  <a:rPr lang="fr-FR" sz="2000" dirty="0" smtClean="0"/>
                  <a:t>: TCP adaptive </a:t>
                </a:r>
                <a:r>
                  <a:rPr lang="fr-FR" sz="2000" dirty="0" err="1" smtClean="0"/>
                  <a:t>decrease</a:t>
                </a:r>
                <a:r>
                  <a:rPr lang="fr-FR" sz="2000" dirty="0" smtClean="0"/>
                  <a:t> </a:t>
                </a:r>
                <a:r>
                  <a:rPr lang="fr-FR" sz="2000" dirty="0" err="1" smtClean="0"/>
                  <a:t>variants</a:t>
                </a:r>
                <a:r>
                  <a:rPr lang="fr-FR" sz="2000" dirty="0" smtClean="0"/>
                  <a:t>: </a:t>
                </a:r>
                <a:r>
                  <a:rPr lang="fr-FR" sz="1800" dirty="0" err="1" smtClean="0">
                    <a:solidFill>
                      <a:srgbClr val="FF3300"/>
                    </a:solidFill>
                  </a:rPr>
                  <a:t>Westwood</a:t>
                </a:r>
                <a:r>
                  <a:rPr lang="fr-FR" sz="1800" dirty="0" smtClean="0">
                    <a:solidFill>
                      <a:srgbClr val="FF3300"/>
                    </a:solidFill>
                  </a:rPr>
                  <a:t>, </a:t>
                </a:r>
                <a:r>
                  <a:rPr lang="fr-FR" sz="1800" dirty="0" err="1" smtClean="0">
                    <a:solidFill>
                      <a:srgbClr val="FF3300"/>
                    </a:solidFill>
                  </a:rPr>
                  <a:t>Westwood</a:t>
                </a:r>
                <a:r>
                  <a:rPr lang="fr-FR" sz="1800" dirty="0" smtClean="0">
                    <a:solidFill>
                      <a:srgbClr val="FF3300"/>
                    </a:solidFill>
                  </a:rPr>
                  <a:t>+, TIBET</a:t>
                </a:r>
                <a:r>
                  <a:rPr lang="fr-FR" sz="2000" dirty="0" smtClean="0"/>
                  <a:t>.</a:t>
                </a:r>
                <a:r>
                  <a:rPr lang="fr-FR" sz="2000" dirty="0" smtClean="0">
                    <a:sym typeface="Wingdings"/>
                  </a:rPr>
                  <a:t> </a:t>
                </a:r>
                <a:endParaRPr lang="fr-FR" sz="2000" dirty="0" smtClean="0"/>
              </a:p>
              <a:p>
                <a:pPr marL="914400" lvl="1" indent="-457200">
                  <a:buFont typeface="+mj-lt"/>
                  <a:buAutoNum type="arabicPeriod"/>
                </a:pPr>
                <a:r>
                  <a:rPr lang="fr-FR" sz="2000" dirty="0" err="1" smtClean="0"/>
                  <a:t>Shaping</a:t>
                </a:r>
                <a:r>
                  <a:rPr lang="fr-FR" sz="2000" dirty="0" smtClean="0"/>
                  <a:t> the </a:t>
                </a:r>
                <a:r>
                  <a:rPr lang="fr-FR" sz="2000" dirty="0" err="1" smtClean="0"/>
                  <a:t>sending</a:t>
                </a:r>
                <a:r>
                  <a:rPr lang="fr-FR" sz="2000" dirty="0" smtClean="0"/>
                  <a:t> rate by </a:t>
                </a:r>
                <a:r>
                  <a:rPr lang="fr-FR" sz="2000" dirty="0" err="1" smtClean="0"/>
                  <a:t>changing</a:t>
                </a:r>
                <a:r>
                  <a:rPr lang="fr-FR" sz="2000" dirty="0" smtClean="0"/>
                  <a:t> the </a:t>
                </a:r>
                <a:r>
                  <a:rPr lang="fr-FR" sz="2000" dirty="0" smtClean="0">
                    <a:solidFill>
                      <a:srgbClr val="FF3300"/>
                    </a:solidFill>
                  </a:rPr>
                  <a:t>TCP </a:t>
                </a:r>
                <a:r>
                  <a:rPr lang="fr-FR" sz="2000" dirty="0" err="1" smtClean="0">
                    <a:solidFill>
                      <a:srgbClr val="FF3300"/>
                    </a:solidFill>
                  </a:rPr>
                  <a:t>sending</a:t>
                </a:r>
                <a:r>
                  <a:rPr lang="fr-FR" sz="2000" dirty="0" smtClean="0">
                    <a:solidFill>
                      <a:srgbClr val="FF3300"/>
                    </a:solidFill>
                  </a:rPr>
                  <a:t> </a:t>
                </a:r>
                <a:r>
                  <a:rPr lang="fr-FR" sz="2000" dirty="0" err="1" smtClean="0">
                    <a:solidFill>
                      <a:srgbClr val="FF3300"/>
                    </a:solidFill>
                  </a:rPr>
                  <a:t>window</a:t>
                </a:r>
                <a:r>
                  <a:rPr lang="fr-FR" sz="2000" dirty="0" smtClean="0">
                    <a:solidFill>
                      <a:srgbClr val="FF3300"/>
                    </a:solidFill>
                  </a:rPr>
                  <a:t> size</a:t>
                </a:r>
                <a:r>
                  <a:rPr lang="fr-FR" sz="2000" dirty="0" smtClean="0"/>
                  <a:t>:</a:t>
                </a:r>
              </a:p>
              <a:p>
                <a:pPr lvl="2" algn="just"/>
                <a:r>
                  <a:rPr lang="fr-FR" sz="1800" dirty="0" err="1" smtClean="0">
                    <a:solidFill>
                      <a:srgbClr val="FF3300"/>
                    </a:solidFill>
                  </a:rPr>
                  <a:t>Trickle</a:t>
                </a:r>
                <a:r>
                  <a:rPr lang="fr-FR" sz="1800" dirty="0" smtClean="0">
                    <a:solidFill>
                      <a:srgbClr val="FF3300"/>
                    </a:solidFill>
                  </a:rPr>
                  <a:t>*:</a:t>
                </a:r>
                <a:r>
                  <a:rPr lang="fr-FR" sz="1800" dirty="0"/>
                  <a:t> </a:t>
                </a:r>
                <a:r>
                  <a:rPr lang="fr-FR" sz="1600" dirty="0" smtClean="0">
                    <a:solidFill>
                      <a:schemeClr val="tx2"/>
                    </a:solidFill>
                  </a:rPr>
                  <a:t>[YouTube 2011</a:t>
                </a:r>
                <a:r>
                  <a:rPr lang="fr-FR" sz="1600" dirty="0">
                    <a:solidFill>
                      <a:schemeClr val="tx2"/>
                    </a:solidFill>
                  </a:rPr>
                  <a:t>, </a:t>
                </a:r>
                <a:r>
                  <a:rPr lang="fr-FR" sz="1600" dirty="0" smtClean="0">
                    <a:solidFill>
                      <a:schemeClr val="tx2"/>
                    </a:solidFill>
                  </a:rPr>
                  <a:t>in progressive </a:t>
                </a:r>
                <a:r>
                  <a:rPr lang="fr-FR" sz="1600" dirty="0" err="1">
                    <a:solidFill>
                      <a:schemeClr val="tx2"/>
                    </a:solidFill>
                  </a:rPr>
                  <a:t>download</a:t>
                </a:r>
                <a:r>
                  <a:rPr lang="fr-FR" sz="1600" dirty="0">
                    <a:solidFill>
                      <a:schemeClr val="tx2"/>
                    </a:solidFill>
                  </a:rPr>
                  <a:t> </a:t>
                </a:r>
                <a:r>
                  <a:rPr lang="fr-FR" sz="1600" dirty="0" err="1" smtClean="0">
                    <a:solidFill>
                      <a:schemeClr val="tx2"/>
                    </a:solidFill>
                  </a:rPr>
                  <a:t>technology</a:t>
                </a:r>
                <a:r>
                  <a:rPr lang="fr-FR" sz="1600" dirty="0" smtClean="0">
                    <a:solidFill>
                      <a:schemeClr val="tx2"/>
                    </a:solidFill>
                  </a:rPr>
                  <a:t>]</a:t>
                </a:r>
              </a:p>
              <a:p>
                <a:pPr lvl="3" algn="just"/>
                <a:r>
                  <a:rPr lang="fr-FR" sz="1600" dirty="0" smtClean="0"/>
                  <a:t>Places </a:t>
                </a:r>
                <a:r>
                  <a:rPr lang="fr-FR" sz="1600" dirty="0"/>
                  <a:t>a </a:t>
                </a:r>
                <a:r>
                  <a:rPr lang="fr-FR" sz="1600" dirty="0" err="1"/>
                  <a:t>dynamic</a:t>
                </a:r>
                <a:r>
                  <a:rPr lang="fr-FR" sz="1600" dirty="0"/>
                  <a:t> </a:t>
                </a:r>
                <a:r>
                  <a:rPr lang="fr-FR" sz="1600" dirty="0" err="1"/>
                  <a:t>upper</a:t>
                </a:r>
                <a:r>
                  <a:rPr lang="fr-FR" sz="1600" dirty="0"/>
                  <a:t> </a:t>
                </a:r>
                <a:r>
                  <a:rPr lang="fr-FR" sz="1600" dirty="0" err="1"/>
                  <a:t>bound</a:t>
                </a:r>
                <a:r>
                  <a:rPr lang="fr-FR" sz="1600" dirty="0"/>
                  <a:t> </a:t>
                </a:r>
                <a:r>
                  <a:rPr lang="fr-FR" sz="1600" dirty="0" smtClean="0"/>
                  <a:t>on the </a:t>
                </a:r>
                <a:r>
                  <a:rPr lang="fr-FR" sz="1600" dirty="0"/>
                  <a:t>congestion </a:t>
                </a:r>
                <a:r>
                  <a:rPr lang="fr-FR" sz="1600" dirty="0" err="1"/>
                  <a:t>window</a:t>
                </a:r>
                <a:r>
                  <a:rPr lang="fr-FR" sz="1600" dirty="0"/>
                  <a:t> (</a:t>
                </a:r>
                <a:r>
                  <a:rPr lang="fr-FR" sz="1600" i="1" dirty="0" err="1" smtClean="0"/>
                  <a:t>cwnd</a:t>
                </a:r>
                <a:r>
                  <a:rPr lang="fr-FR" sz="1600" dirty="0" smtClean="0"/>
                  <a:t>) </a:t>
                </a:r>
                <a:r>
                  <a:rPr lang="fr-FR" sz="1600" dirty="0" smtClean="0">
                    <a:sym typeface="Wingdings"/>
                  </a:rPr>
                  <a:t></a:t>
                </a:r>
                <a:r>
                  <a:rPr lang="fr-FR" sz="1600" dirty="0" smtClean="0"/>
                  <a:t>TCP </a:t>
                </a:r>
                <a:r>
                  <a:rPr lang="fr-FR" sz="1600" dirty="0" err="1" smtClean="0"/>
                  <a:t>limits</a:t>
                </a:r>
                <a:r>
                  <a:rPr lang="fr-FR" sz="1600" dirty="0" smtClean="0"/>
                  <a:t> the </a:t>
                </a:r>
                <a:r>
                  <a:rPr lang="fr-FR" sz="1600" dirty="0" err="1" smtClean="0"/>
                  <a:t>overall</a:t>
                </a:r>
                <a:r>
                  <a:rPr lang="fr-FR" sz="1600" dirty="0" smtClean="0"/>
                  <a:t> </a:t>
                </a:r>
                <a:r>
                  <a:rPr lang="fr-FR" sz="1600" dirty="0"/>
                  <a:t>data rate. </a:t>
                </a:r>
                <a:endParaRPr lang="fr-FR" sz="1600" dirty="0" smtClean="0"/>
              </a:p>
              <a:p>
                <a:pPr lvl="3" algn="just"/>
                <a:r>
                  <a:rPr lang="fr-FR" sz="1600" dirty="0" err="1" smtClean="0"/>
                  <a:t>Periodically</a:t>
                </a:r>
                <a:r>
                  <a:rPr lang="fr-FR" sz="1600" dirty="0" smtClean="0"/>
                  <a:t> </a:t>
                </a:r>
                <a:r>
                  <a:rPr lang="fr-FR" sz="1600" dirty="0" err="1" smtClean="0"/>
                  <a:t>computes</a:t>
                </a:r>
                <a:r>
                  <a:rPr lang="fr-FR" sz="1600" dirty="0" smtClean="0"/>
                  <a:t> the </a:t>
                </a:r>
                <a:r>
                  <a:rPr lang="fr-FR" sz="1600" i="1" dirty="0" err="1" smtClean="0"/>
                  <a:t>cwnd</a:t>
                </a:r>
                <a:r>
                  <a:rPr lang="fr-FR" sz="1600" dirty="0" smtClean="0"/>
                  <a:t> </a:t>
                </a:r>
                <a:r>
                  <a:rPr lang="fr-FR" sz="1600" dirty="0" err="1" smtClean="0"/>
                  <a:t>bound</a:t>
                </a:r>
                <a:r>
                  <a:rPr lang="fr-FR" sz="1600" dirty="0" smtClean="0"/>
                  <a:t> </a:t>
                </a:r>
                <a:r>
                  <a:rPr lang="fr-FR" sz="1600" dirty="0" err="1"/>
                  <a:t>from</a:t>
                </a:r>
                <a:r>
                  <a:rPr lang="fr-FR" sz="1600" dirty="0"/>
                  <a:t> </a:t>
                </a:r>
                <a:r>
                  <a:rPr lang="fr-FR" sz="1600" dirty="0" smtClean="0"/>
                  <a:t>the </a:t>
                </a:r>
                <a:r>
                  <a:rPr lang="fr-FR" sz="1600" dirty="0"/>
                  <a:t>round-trip </a:t>
                </a:r>
                <a:r>
                  <a:rPr lang="fr-FR" sz="1600" dirty="0" smtClean="0"/>
                  <a:t>time (</a:t>
                </a:r>
                <a:r>
                  <a:rPr lang="fr-FR" sz="1600" i="1" dirty="0" smtClean="0"/>
                  <a:t>RTT</a:t>
                </a:r>
                <a:r>
                  <a:rPr lang="fr-FR" sz="1600" dirty="0" smtClean="0"/>
                  <a:t>) </a:t>
                </a:r>
                <a:r>
                  <a:rPr lang="fr-FR" sz="1600" dirty="0"/>
                  <a:t>and the </a:t>
                </a:r>
                <a:r>
                  <a:rPr lang="fr-FR" sz="1600" dirty="0" err="1"/>
                  <a:t>target</a:t>
                </a:r>
                <a:r>
                  <a:rPr lang="fr-FR" sz="1600" dirty="0"/>
                  <a:t> streaming </a:t>
                </a:r>
                <a:r>
                  <a:rPr lang="fr-FR" sz="1600" dirty="0" err="1" smtClean="0"/>
                  <a:t>bitrate</a:t>
                </a:r>
                <a:r>
                  <a:rPr lang="fr-FR" sz="1600" dirty="0"/>
                  <a:t> </a:t>
                </a:r>
                <a:r>
                  <a:rPr lang="fr-FR" sz="1600" dirty="0" smtClean="0"/>
                  <a:t> (</a:t>
                </a:r>
                <a14:m>
                  <m:oMath xmlns:m="http://schemas.openxmlformats.org/officeDocument/2006/math">
                    <m:r>
                      <a:rPr lang="en-US" sz="1600" b="0" i="1" smtClean="0">
                        <a:solidFill>
                          <a:srgbClr val="FF3300"/>
                        </a:solidFill>
                        <a:latin typeface="Cambria Math" charset="0"/>
                      </a:rPr>
                      <m:t>𝑅𝑇𝑇</m:t>
                    </m:r>
                    <m:r>
                      <a:rPr lang="en-US" sz="1600" b="0" i="1" smtClean="0">
                        <a:solidFill>
                          <a:srgbClr val="FF3300"/>
                        </a:solidFill>
                        <a:latin typeface="Cambria Math" charset="0"/>
                      </a:rPr>
                      <m:t> × </m:t>
                    </m:r>
                    <m:r>
                      <a:rPr lang="en-US" sz="1600" b="0" i="1" smtClean="0">
                        <a:solidFill>
                          <a:srgbClr val="FF3300"/>
                        </a:solidFill>
                        <a:latin typeface="Cambria Math" charset="0"/>
                        <a:ea typeface="Cambria Math" charset="0"/>
                        <a:cs typeface="Cambria Math" charset="0"/>
                      </a:rPr>
                      <m:t>𝑡𝑎𝑟𝑔𝑒𝑡𝐵𝑖𝑡𝑅𝑎𝑡𝑒</m:t>
                    </m:r>
                    <m:r>
                      <a:rPr lang="en-US" sz="1600" b="0" i="1" smtClean="0">
                        <a:latin typeface="Cambria Math" charset="0"/>
                        <a:ea typeface="Cambria Math" charset="0"/>
                        <a:cs typeface="Cambria Math" charset="0"/>
                      </a:rPr>
                      <m:t>)</m:t>
                    </m:r>
                  </m:oMath>
                </a14:m>
                <a:endParaRPr lang="fr-FR" sz="1600" dirty="0" smtClean="0"/>
              </a:p>
              <a:p>
                <a:pPr lvl="1"/>
                <a:endParaRPr lang="fr-FR" sz="2000" dirty="0"/>
              </a:p>
              <a:p>
                <a:pPr lvl="1"/>
                <a:endParaRPr lang="fr-FR" sz="2000" dirty="0" smtClean="0"/>
              </a:p>
              <a:p>
                <a:pPr lvl="1"/>
                <a:endParaRPr lang="fr-FR" sz="2000" dirty="0"/>
              </a:p>
            </p:txBody>
          </p:sp>
        </mc:Choice>
        <mc:Fallback>
          <p:sp>
            <p:nvSpPr>
              <p:cNvPr id="11" name="Espace réservé du contenu 5"/>
              <p:cNvSpPr>
                <a:spLocks noGrp="1" noRot="1" noChangeAspect="1" noMove="1" noResize="1" noEditPoints="1" noAdjustHandles="1" noChangeArrowheads="1" noChangeShapeType="1" noTextEdit="1"/>
              </p:cNvSpPr>
              <p:nvPr>
                <p:ph sz="half" idx="1"/>
              </p:nvPr>
            </p:nvSpPr>
            <p:spPr>
              <a:xfrm>
                <a:off x="457200" y="1342566"/>
                <a:ext cx="8445500" cy="4783597"/>
              </a:xfrm>
              <a:blipFill rotWithShape="0">
                <a:blip r:embed="rId4"/>
                <a:stretch>
                  <a:fillRect l="-650" t="-510" r="-361" b="-5096"/>
                </a:stretch>
              </a:blipFill>
            </p:spPr>
            <p:txBody>
              <a:bodyPr/>
              <a:lstStyle/>
              <a:p>
                <a:r>
                  <a:rPr lang="fr-FR">
                    <a:noFill/>
                  </a:rPr>
                  <a:t> </a:t>
                </a:r>
              </a:p>
            </p:txBody>
          </p:sp>
        </mc:Fallback>
      </mc:AlternateContent>
      <p:sp>
        <p:nvSpPr>
          <p:cNvPr id="12" name="ZoneTexte 11"/>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
        <p:nvSpPr>
          <p:cNvPr id="14" name="Rectangle 13"/>
          <p:cNvSpPr/>
          <p:nvPr/>
        </p:nvSpPr>
        <p:spPr>
          <a:xfrm>
            <a:off x="819421" y="5968983"/>
            <a:ext cx="7867379" cy="461665"/>
          </a:xfrm>
          <a:prstGeom prst="rect">
            <a:avLst/>
          </a:prstGeom>
        </p:spPr>
        <p:txBody>
          <a:bodyPr wrap="square">
            <a:spAutoFit/>
          </a:bodyPr>
          <a:lstStyle/>
          <a:p>
            <a:r>
              <a:rPr lang="en-US" sz="1200" dirty="0" smtClean="0">
                <a:solidFill>
                  <a:srgbClr val="FF3300"/>
                </a:solidFill>
              </a:rPr>
              <a:t>*</a:t>
            </a:r>
            <a:r>
              <a:rPr lang="en-US" sz="1200" dirty="0" smtClean="0"/>
              <a:t>GHOBADI, M., CHENG, Y., JAIN, A., AND MATHIS, M. Trickle: Rate limiting </a:t>
            </a:r>
            <a:r>
              <a:rPr lang="en-US" sz="1200" dirty="0" err="1" smtClean="0"/>
              <a:t>youtube</a:t>
            </a:r>
            <a:r>
              <a:rPr lang="en-US" sz="1200" dirty="0" smtClean="0"/>
              <a:t> video streaming. In </a:t>
            </a:r>
            <a:r>
              <a:rPr lang="en-US" sz="1200" dirty="0" err="1" smtClean="0"/>
              <a:t>Usenix</a:t>
            </a:r>
            <a:r>
              <a:rPr lang="en-US" sz="1200" dirty="0" smtClean="0"/>
              <a:t> Annual Technical Conference (2012), pp. 191–196</a:t>
            </a:r>
            <a:endParaRPr lang="fr-FR" sz="1200" dirty="0"/>
          </a:p>
        </p:txBody>
      </p:sp>
      <p:sp>
        <p:nvSpPr>
          <p:cNvPr id="15" name="Rectangle 14"/>
          <p:cNvSpPr/>
          <p:nvPr/>
        </p:nvSpPr>
        <p:spPr>
          <a:xfrm>
            <a:off x="457200" y="2767110"/>
            <a:ext cx="8445499" cy="3658414"/>
          </a:xfrm>
          <a:prstGeom prst="rect">
            <a:avLst/>
          </a:prstGeom>
          <a:solidFill>
            <a:schemeClr val="lt1">
              <a:alpha val="89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40954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Overview</a:t>
            </a:r>
            <a:endParaRPr lang="fr-FR" dirty="0"/>
          </a:p>
        </p:txBody>
      </p:sp>
      <p:sp>
        <p:nvSpPr>
          <p:cNvPr id="3" name="Espace réservé du contenu 2"/>
          <p:cNvSpPr>
            <a:spLocks noGrp="1"/>
          </p:cNvSpPr>
          <p:nvPr>
            <p:ph sz="half" idx="1"/>
          </p:nvPr>
        </p:nvSpPr>
        <p:spPr>
          <a:xfrm>
            <a:off x="457200" y="1422400"/>
            <a:ext cx="8374380" cy="4703763"/>
          </a:xfrm>
        </p:spPr>
        <p:txBody>
          <a:bodyPr/>
          <a:lstStyle/>
          <a:p>
            <a:pPr marL="457200" indent="-457200">
              <a:buFont typeface="+mj-lt"/>
              <a:buAutoNum type="arabicPeriod"/>
            </a:pPr>
            <a:r>
              <a:rPr lang="fr-FR" dirty="0" smtClean="0">
                <a:solidFill>
                  <a:schemeClr val="accent1">
                    <a:lumMod val="20000"/>
                    <a:lumOff val="80000"/>
                  </a:schemeClr>
                </a:solidFill>
              </a:rPr>
              <a:t>Introduction</a:t>
            </a:r>
          </a:p>
          <a:p>
            <a:pPr marL="457200" indent="-457200">
              <a:buFont typeface="+mj-lt"/>
              <a:buAutoNum type="arabicPeriod"/>
            </a:pPr>
            <a:endParaRPr lang="fr-FR" dirty="0" smtClean="0"/>
          </a:p>
          <a:p>
            <a:pPr marL="457200" indent="-457200">
              <a:buFont typeface="+mj-lt"/>
              <a:buAutoNum type="arabicPeriod"/>
            </a:pPr>
            <a:r>
              <a:rPr lang="fr-FR" dirty="0" err="1" smtClean="0"/>
              <a:t>TcpHas</a:t>
            </a:r>
            <a:r>
              <a:rPr lang="fr-FR" dirty="0" smtClean="0"/>
              <a:t> Description</a:t>
            </a:r>
          </a:p>
          <a:p>
            <a:pPr marL="457200" indent="-457200">
              <a:buFont typeface="+mj-lt"/>
              <a:buAutoNum type="arabicPeriod"/>
            </a:pPr>
            <a:endParaRPr lang="fr-FR" dirty="0" smtClean="0"/>
          </a:p>
          <a:p>
            <a:pPr marL="457200" indent="-457200">
              <a:buFont typeface="+mj-lt"/>
              <a:buAutoNum type="arabicPeriod"/>
            </a:pPr>
            <a:r>
              <a:rPr lang="fr-FR" smtClean="0">
                <a:solidFill>
                  <a:schemeClr val="accent1">
                    <a:lumMod val="20000"/>
                    <a:lumOff val="80000"/>
                  </a:schemeClr>
                </a:solidFill>
              </a:rPr>
              <a:t>Framework</a:t>
            </a:r>
            <a:endParaRPr lang="fr-FR" dirty="0" smtClean="0">
              <a:solidFill>
                <a:schemeClr val="accent1">
                  <a:lumMod val="20000"/>
                  <a:lumOff val="80000"/>
                </a:schemeClr>
              </a:solidFill>
            </a:endParaRPr>
          </a:p>
          <a:p>
            <a:pPr marL="457200" indent="-457200">
              <a:buFont typeface="+mj-lt"/>
              <a:buAutoNum type="arabicPeriod"/>
            </a:pPr>
            <a:endParaRPr lang="fr-FR" dirty="0" smtClean="0">
              <a:solidFill>
                <a:schemeClr val="accent1">
                  <a:lumMod val="20000"/>
                  <a:lumOff val="80000"/>
                </a:schemeClr>
              </a:solidFill>
            </a:endParaRPr>
          </a:p>
          <a:p>
            <a:pPr marL="457200" indent="-457200">
              <a:buFont typeface="+mj-lt"/>
              <a:buAutoNum type="arabicPeriod"/>
            </a:pPr>
            <a:r>
              <a:rPr lang="fr-FR" dirty="0" err="1" smtClean="0">
                <a:solidFill>
                  <a:schemeClr val="accent1">
                    <a:lumMod val="20000"/>
                    <a:lumOff val="80000"/>
                  </a:schemeClr>
                </a:solidFill>
              </a:rPr>
              <a:t>TcpHas</a:t>
            </a:r>
            <a:r>
              <a:rPr lang="fr-FR" dirty="0" smtClean="0">
                <a:solidFill>
                  <a:schemeClr val="accent1">
                    <a:lumMod val="20000"/>
                    <a:lumOff val="80000"/>
                  </a:schemeClr>
                </a:solidFill>
              </a:rPr>
              <a:t> Evaluation</a:t>
            </a:r>
          </a:p>
          <a:p>
            <a:pPr marL="457200" indent="-457200">
              <a:buFont typeface="+mj-lt"/>
              <a:buAutoNum type="arabicPeriod"/>
            </a:pPr>
            <a:endParaRPr lang="fr-FR" dirty="0" smtClean="0">
              <a:solidFill>
                <a:schemeClr val="accent1">
                  <a:lumMod val="20000"/>
                  <a:lumOff val="80000"/>
                </a:schemeClr>
              </a:solidFill>
            </a:endParaRPr>
          </a:p>
          <a:p>
            <a:pPr marL="457200" indent="-457200">
              <a:buFont typeface="+mj-lt"/>
              <a:buAutoNum type="arabicPeriod"/>
            </a:pPr>
            <a:r>
              <a:rPr lang="fr-FR" dirty="0" smtClean="0">
                <a:solidFill>
                  <a:schemeClr val="accent1">
                    <a:lumMod val="20000"/>
                    <a:lumOff val="80000"/>
                  </a:schemeClr>
                </a:solidFill>
              </a:rPr>
              <a:t>Conclusion and Future </a:t>
            </a:r>
            <a:r>
              <a:rPr lang="fr-FR" dirty="0" err="1" smtClean="0">
                <a:solidFill>
                  <a:schemeClr val="accent1">
                    <a:lumMod val="20000"/>
                    <a:lumOff val="80000"/>
                  </a:schemeClr>
                </a:solidFill>
              </a:rPr>
              <a:t>Work</a:t>
            </a:r>
            <a:endParaRPr lang="fr-FR" dirty="0">
              <a:solidFill>
                <a:schemeClr val="accent1">
                  <a:lumMod val="20000"/>
                  <a:lumOff val="80000"/>
                </a:schemeClr>
              </a:solidFill>
            </a:endParaRPr>
          </a:p>
        </p:txBody>
      </p:sp>
      <p:sp>
        <p:nvSpPr>
          <p:cNvPr id="5" name="Espace réservé du numéro de diapositive 4"/>
          <p:cNvSpPr>
            <a:spLocks noGrp="1"/>
          </p:cNvSpPr>
          <p:nvPr>
            <p:ph type="sldNum" sz="quarter" idx="12"/>
          </p:nvPr>
        </p:nvSpPr>
        <p:spPr/>
        <p:txBody>
          <a:bodyPr/>
          <a:lstStyle/>
          <a:p>
            <a:pPr>
              <a:defRPr/>
            </a:pPr>
            <a:fld id="{06F3B16B-D631-C643-A7A4-BD9C53EE71C3}" type="slidenum">
              <a:rPr lang="fr-FR" smtClean="0"/>
              <a:pPr>
                <a:defRPr/>
              </a:pPr>
              <a:t>9</a:t>
            </a:fld>
            <a:endParaRPr lang="fr-FR"/>
          </a:p>
        </p:txBody>
      </p:sp>
      <p:pic>
        <p:nvPicPr>
          <p:cNvPr id="6" name="Picture 5" descr="C:\Users\ngtd5579\Downloads\0Orange_Logo.png"/>
          <p:cNvPicPr>
            <a:picLocks noChangeAspect="1" noChangeArrowheads="1"/>
          </p:cNvPicPr>
          <p:nvPr/>
        </p:nvPicPr>
        <p:blipFill>
          <a:blip r:embed="rId2"/>
          <a:srcRect/>
          <a:stretch>
            <a:fillRect/>
          </a:stretch>
        </p:blipFill>
        <p:spPr bwMode="auto">
          <a:xfrm>
            <a:off x="99060" y="0"/>
            <a:ext cx="624840" cy="624840"/>
          </a:xfrm>
          <a:prstGeom prst="rect">
            <a:avLst/>
          </a:prstGeom>
          <a:noFill/>
        </p:spPr>
      </p:pic>
      <p:sp>
        <p:nvSpPr>
          <p:cNvPr id="10" name="ZoneTexte 9"/>
          <p:cNvSpPr txBox="1"/>
          <p:nvPr/>
        </p:nvSpPr>
        <p:spPr>
          <a:xfrm>
            <a:off x="830579" y="46335"/>
            <a:ext cx="7459981" cy="307777"/>
          </a:xfrm>
          <a:prstGeom prst="rect">
            <a:avLst/>
          </a:prstGeom>
          <a:noFill/>
        </p:spPr>
        <p:txBody>
          <a:bodyPr wrap="square" rtlCol="0">
            <a:spAutoFit/>
          </a:bodyPr>
          <a:lstStyle/>
          <a:p>
            <a:r>
              <a:rPr lang="fr-FR" sz="1400" b="1" dirty="0" smtClean="0">
                <a:solidFill>
                  <a:schemeClr val="bg1">
                    <a:lumMod val="65000"/>
                  </a:schemeClr>
                </a:solidFill>
              </a:rPr>
              <a:t>Introduction</a:t>
            </a:r>
            <a:r>
              <a:rPr lang="fr-FR" sz="1400" b="1" dirty="0">
                <a:solidFill>
                  <a:schemeClr val="bg1">
                    <a:lumMod val="50000"/>
                  </a:schemeClr>
                </a:solidFill>
              </a:rPr>
              <a:t>	</a:t>
            </a:r>
            <a:r>
              <a:rPr lang="fr-FR" sz="1400" b="1" dirty="0" err="1" smtClean="0">
                <a:solidFill>
                  <a:schemeClr val="bg1"/>
                </a:solidFill>
              </a:rPr>
              <a:t>TcpHas</a:t>
            </a:r>
            <a:r>
              <a:rPr lang="fr-FR" sz="1400" b="1" dirty="0" smtClean="0">
                <a:solidFill>
                  <a:schemeClr val="bg1">
                    <a:lumMod val="50000"/>
                  </a:schemeClr>
                </a:solidFill>
              </a:rPr>
              <a:t>	 </a:t>
            </a:r>
            <a:r>
              <a:rPr lang="fr-FR" sz="1400" b="1" dirty="0" smtClean="0">
                <a:solidFill>
                  <a:schemeClr val="bg1">
                    <a:lumMod val="50000"/>
                  </a:schemeClr>
                </a:solidFill>
              </a:rPr>
              <a:t>Framework	</a:t>
            </a:r>
            <a:r>
              <a:rPr lang="fr-FR" sz="1400" b="1" dirty="0">
                <a:solidFill>
                  <a:schemeClr val="bg1">
                    <a:lumMod val="50000"/>
                  </a:schemeClr>
                </a:solidFill>
              </a:rPr>
              <a:t>	</a:t>
            </a:r>
            <a:r>
              <a:rPr lang="fr-FR" sz="1400" b="1" dirty="0" smtClean="0">
                <a:solidFill>
                  <a:schemeClr val="bg1">
                    <a:lumMod val="50000"/>
                  </a:schemeClr>
                </a:solidFill>
              </a:rPr>
              <a:t>Evaluation	Conclusion</a:t>
            </a:r>
            <a:endParaRPr lang="fr-FR" sz="1400" b="1" dirty="0">
              <a:solidFill>
                <a:schemeClr val="bg1">
                  <a:lumMod val="50000"/>
                </a:schemeClr>
              </a:solidFill>
            </a:endParaRPr>
          </a:p>
        </p:txBody>
      </p:sp>
      <p:pic>
        <p:nvPicPr>
          <p:cNvPr id="11" name="Picture 111"/>
          <p:cNvPicPr>
            <a:picLocks noChangeAspect="1" noChangeArrowheads="1"/>
          </p:cNvPicPr>
          <p:nvPr/>
        </p:nvPicPr>
        <p:blipFill>
          <a:blip r:embed="rId3"/>
          <a:srcRect/>
          <a:stretch>
            <a:fillRect/>
          </a:stretch>
        </p:blipFill>
        <p:spPr bwMode="auto">
          <a:xfrm>
            <a:off x="6349568" y="85302"/>
            <a:ext cx="1079500" cy="503237"/>
          </a:xfrm>
          <a:prstGeom prst="rect">
            <a:avLst/>
          </a:prstGeom>
          <a:noFill/>
          <a:ln w="9525" cap="flat">
            <a:noFill/>
            <a:round/>
            <a:headEnd/>
            <a:tailEnd/>
          </a:ln>
          <a:effectLst/>
        </p:spPr>
      </p:pic>
      <p:sp>
        <p:nvSpPr>
          <p:cNvPr id="12" name="ZoneTexte 11"/>
          <p:cNvSpPr txBox="1"/>
          <p:nvPr/>
        </p:nvSpPr>
        <p:spPr>
          <a:xfrm>
            <a:off x="0" y="6581001"/>
            <a:ext cx="9144000" cy="461665"/>
          </a:xfrm>
          <a:prstGeom prst="rect">
            <a:avLst/>
          </a:prstGeom>
          <a:noFill/>
        </p:spPr>
        <p:txBody>
          <a:bodyPr wrap="square" rtlCol="0">
            <a:spAutoFit/>
          </a:bodyPr>
          <a:lstStyle/>
          <a:p>
            <a:r>
              <a:rPr lang="fr-FR" sz="1200" b="1" dirty="0" smtClean="0">
                <a:solidFill>
                  <a:schemeClr val="bg1">
                    <a:lumMod val="50000"/>
                  </a:schemeClr>
                </a:solidFill>
              </a:rPr>
              <a:t>Chiheb Ben </a:t>
            </a:r>
            <a:r>
              <a:rPr lang="fr-FR" sz="1200" b="1" dirty="0" err="1" smtClean="0">
                <a:solidFill>
                  <a:schemeClr val="bg1">
                    <a:lumMod val="50000"/>
                  </a:schemeClr>
                </a:solidFill>
              </a:rPr>
              <a:t>Ameur</a:t>
            </a:r>
            <a:r>
              <a:rPr lang="fr-FR" sz="1200" b="1" dirty="0" smtClean="0">
                <a:solidFill>
                  <a:schemeClr val="bg1">
                    <a:lumMod val="50000"/>
                  </a:schemeClr>
                </a:solidFill>
              </a:rPr>
              <a:t>			Orange </a:t>
            </a:r>
            <a:r>
              <a:rPr lang="fr-FR" sz="1200" b="1" dirty="0" err="1" smtClean="0">
                <a:solidFill>
                  <a:schemeClr val="bg1">
                    <a:lumMod val="50000"/>
                  </a:schemeClr>
                </a:solidFill>
              </a:rPr>
              <a:t>Labs</a:t>
            </a:r>
            <a:r>
              <a:rPr lang="fr-FR" sz="1200" b="1" dirty="0" smtClean="0">
                <a:solidFill>
                  <a:schemeClr val="bg1">
                    <a:lumMod val="50000"/>
                  </a:schemeClr>
                </a:solidFill>
              </a:rPr>
              <a:t> – IRISA-UBFC	 	IEEE ICC’17-CSSMA-01	 	Paris 22 May 2017	</a:t>
            </a:r>
            <a:r>
              <a:rPr lang="fr-FR" sz="1200" b="1" dirty="0" smtClean="0"/>
              <a:t>						</a:t>
            </a:r>
            <a:endParaRPr lang="fr-FR" sz="1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presentation_diaporama_IRISA_20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page de contenu">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 Saut de Sec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template_presentation_diaporama_IRISA_2015</Template>
  <TotalTime>57477</TotalTime>
  <Words>2779</Words>
  <Application>Microsoft Macintosh PowerPoint</Application>
  <PresentationFormat>Présentation à l'écran (4:3)</PresentationFormat>
  <Paragraphs>595</Paragraphs>
  <Slides>31</Slides>
  <Notes>12</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31</vt:i4>
      </vt:variant>
    </vt:vector>
  </HeadingPairs>
  <TitlesOfParts>
    <vt:vector size="47" baseType="lpstr">
      <vt:lpstr>Avenir Book</vt:lpstr>
      <vt:lpstr>Calibri</vt:lpstr>
      <vt:lpstr>Cambria Math</vt:lpstr>
      <vt:lpstr>Courier New</vt:lpstr>
      <vt:lpstr>Franklin Gothic Book</vt:lpstr>
      <vt:lpstr>Helvetica 45 Light</vt:lpstr>
      <vt:lpstr>Lucida Sans Unicode</vt:lpstr>
      <vt:lpstr>ＭＳ Ｐゴシック</vt:lpstr>
      <vt:lpstr>Myriad Pro</vt:lpstr>
      <vt:lpstr>Myriad Pro Light</vt:lpstr>
      <vt:lpstr>Times New Roman</vt:lpstr>
      <vt:lpstr>Wingdings</vt:lpstr>
      <vt:lpstr>Arial</vt:lpstr>
      <vt:lpstr>template_presentation_diaporama_IRISA_2015</vt:lpstr>
      <vt:lpstr>3.page de contenu</vt:lpstr>
      <vt:lpstr>2. Saut de Section</vt:lpstr>
      <vt:lpstr>TcpHas: TCP for HTTP Adaptive Streaming</vt:lpstr>
      <vt:lpstr>HTTP Adaptive Streaming</vt:lpstr>
      <vt:lpstr>TCP Congestion Control Algorithm</vt:lpstr>
      <vt:lpstr>Broadband Access Network</vt:lpstr>
      <vt:lpstr>What Happens When HAS Clients Compete ?</vt:lpstr>
      <vt:lpstr>HAS Traffic Shaping</vt:lpstr>
      <vt:lpstr>Objectives of this paper</vt:lpstr>
      <vt:lpstr>HAS Traffic Shaping on the server side</vt:lpstr>
      <vt:lpstr>Overview</vt:lpstr>
      <vt:lpstr>TcpHas Overview</vt:lpstr>
      <vt:lpstr>Overview</vt:lpstr>
      <vt:lpstr>Simulations</vt:lpstr>
      <vt:lpstr>Overview</vt:lpstr>
      <vt:lpstr>TcpHas Evaluation</vt:lpstr>
      <vt:lpstr>TcpHas Evaluation: QoE</vt:lpstr>
      <vt:lpstr>TcpHas Evaluation: QoS</vt:lpstr>
      <vt:lpstr>Overview</vt:lpstr>
      <vt:lpstr>Conclusion and Future Work</vt:lpstr>
      <vt:lpstr>Thank you for your attention</vt:lpstr>
      <vt:lpstr>Emulated HAS Player</vt:lpstr>
      <vt:lpstr>ON-OFF pattern</vt:lpstr>
      <vt:lpstr>Motivation</vt:lpstr>
      <vt:lpstr>1. Bandwidth Estimation Scheme of TCP</vt:lpstr>
      <vt:lpstr>2. Optimal quality level estimator</vt:lpstr>
      <vt:lpstr>3. Ssthresh modification</vt:lpstr>
      <vt:lpstr>4. Cwnd modification</vt:lpstr>
      <vt:lpstr>Relative Difference between two Mean Values</vt:lpstr>
      <vt:lpstr>3. Ssthresh modification</vt:lpstr>
      <vt:lpstr>3. Ssthresh modification</vt:lpstr>
      <vt:lpstr>TcpHas Evaluation</vt:lpstr>
      <vt:lpstr>TcpHas Evaluation</vt:lpstr>
    </vt:vector>
  </TitlesOfParts>
  <Company>ORANGE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TCP Protocol Optimization for HTTP Adaptive Streaming</dc:title>
  <dc:creator>BEN AMEUR Chiheb</dc:creator>
  <cp:lastModifiedBy>Utilisateur de Microsoft Office</cp:lastModifiedBy>
  <cp:revision>607</cp:revision>
  <dcterms:created xsi:type="dcterms:W3CDTF">2015-11-23T12:50:42Z</dcterms:created>
  <dcterms:modified xsi:type="dcterms:W3CDTF">2017-05-22T13:51:47Z</dcterms:modified>
</cp:coreProperties>
</file>