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92" r:id="rId2"/>
    <p:sldId id="365" r:id="rId3"/>
    <p:sldId id="427" r:id="rId4"/>
    <p:sldId id="413" r:id="rId5"/>
    <p:sldId id="428" r:id="rId6"/>
    <p:sldId id="423" r:id="rId7"/>
    <p:sldId id="368" r:id="rId8"/>
    <p:sldId id="378" r:id="rId9"/>
    <p:sldId id="422" r:id="rId10"/>
    <p:sldId id="415" r:id="rId11"/>
    <p:sldId id="416" r:id="rId12"/>
    <p:sldId id="430" r:id="rId13"/>
    <p:sldId id="417" r:id="rId14"/>
    <p:sldId id="424" r:id="rId15"/>
    <p:sldId id="431" r:id="rId16"/>
    <p:sldId id="432" r:id="rId17"/>
    <p:sldId id="433" r:id="rId18"/>
    <p:sldId id="411" r:id="rId19"/>
    <p:sldId id="389" r:id="rId20"/>
    <p:sldId id="308" r:id="rId21"/>
  </p:sldIdLst>
  <p:sldSz cx="10801350" cy="7561263"/>
  <p:notesSz cx="6797675" cy="9926638"/>
  <p:defaultTextStyle>
    <a:defPPr>
      <a:defRPr lang="fr-FR"/>
    </a:defPPr>
    <a:lvl1pPr marL="0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4637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9274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3911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98548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23185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47822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72459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97096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8A0"/>
    <a:srgbClr val="247C41"/>
    <a:srgbClr val="E2AC00"/>
    <a:srgbClr val="2B953D"/>
    <a:srgbClr val="D8CC2E"/>
    <a:srgbClr val="CC3300"/>
    <a:srgbClr val="800000"/>
    <a:srgbClr val="35B94B"/>
    <a:srgbClr val="FF9933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0" autoAdjust="0"/>
    <p:restoredTop sz="88521" autoAdjust="0"/>
  </p:normalViewPr>
  <p:slideViewPr>
    <p:cSldViewPr>
      <p:cViewPr>
        <p:scale>
          <a:sx n="66" d="100"/>
          <a:sy n="66" d="100"/>
        </p:scale>
        <p:origin x="-1146" y="-684"/>
      </p:cViewPr>
      <p:guideLst>
        <p:guide orient="horz" pos="2336"/>
        <p:guide pos="3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notesViewPr>
    <p:cSldViewPr>
      <p:cViewPr varScale="1">
        <p:scale>
          <a:sx n="79" d="100"/>
          <a:sy n="79" d="100"/>
        </p:scale>
        <p:origin x="-330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3B3B8-2213-4F2B-9F02-3324967CAC1A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7DAD2-BFB4-4FD4-84E4-5D13F131956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288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9C54D-C931-47E3-98F7-CD257E565901}" type="datetimeFigureOut">
              <a:rPr lang="fr-FR" smtClean="0"/>
              <a:pPr/>
              <a:t>16/03/2015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41363" y="744538"/>
            <a:ext cx="53149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86D24-7EE6-4768-814D-98B8C565A12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7141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4637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9274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73911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98548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23185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47822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72459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97096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1E3307-DBB0-4AB2-8C3B-2A0882F764E9}" type="slidenum">
              <a:rPr lang="fr-FR">
                <a:latin typeface="Arial" pitchFamily="34" charset="0"/>
              </a:rPr>
              <a:pPr/>
              <a:t>1</a:t>
            </a:fld>
            <a:endParaRPr lang="fr-FR">
              <a:latin typeface="Arial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4"/>
            <a:ext cx="4984962" cy="4466988"/>
          </a:xfrm>
          <a:noFill/>
          <a:ln/>
        </p:spPr>
        <p:txBody>
          <a:bodyPr/>
          <a:lstStyle/>
          <a:p>
            <a:pPr eaLnBrk="1" hangingPunct="1"/>
            <a:endParaRPr lang="en-US" noProof="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305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3966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68629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The injection of these degradation models in the nominal behavior model leads to a global model. By analyzing the response time given by this model, the parameters of the system can be estimated at each time and then the health state can be obtained</a:t>
            </a:r>
          </a:p>
          <a:p>
            <a:pPr marL="285750" marR="0" indent="-285750" algn="l" defTabSz="10492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4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see here the impact of the degradation model on the response time. 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have plotted three responses time for 3 different values of stiffness K</a:t>
            </a:r>
            <a:endParaRPr lang="fr-F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Tx/>
              <a:buChar char="-"/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3467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The same thing for</a:t>
            </a:r>
            <a:r>
              <a:rPr lang="en-US" baseline="0" noProof="0" dirty="0" smtClean="0"/>
              <a:t> the exponential degradation model, we see the impact on the response time of the system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02830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216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9230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8406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492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3347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131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33347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8950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6867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36111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7491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4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9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8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2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7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9E71-C0CE-495E-8678-2364621BB6AB}" type="datetimeFigureOut">
              <a:rPr lang="fr-FR" smtClean="0"/>
              <a:pPr/>
              <a:t>16/03/2015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951A-4D28-4BE1-B6AD-E1A3A444A4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9E71-C0CE-495E-8678-2364621BB6AB}" type="datetimeFigureOut">
              <a:rPr lang="fr-FR" smtClean="0"/>
              <a:pPr/>
              <a:t>16/03/2015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951A-4D28-4BE1-B6AD-E1A3A444A4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9E71-C0CE-495E-8678-2364621BB6AB}" type="datetimeFigureOut">
              <a:rPr lang="fr-FR" smtClean="0"/>
              <a:pPr/>
              <a:t>16/03/2015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951A-4D28-4BE1-B6AD-E1A3A444A4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Femto-hexagones_pg_suiv_PowerPoi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3526" y="0"/>
            <a:ext cx="3867824" cy="193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necteur droit 2"/>
          <p:cNvCxnSpPr/>
          <p:nvPr/>
        </p:nvCxnSpPr>
        <p:spPr>
          <a:xfrm rot="10800000">
            <a:off x="364164" y="7091411"/>
            <a:ext cx="10076233" cy="1587"/>
          </a:xfrm>
          <a:prstGeom prst="line">
            <a:avLst/>
          </a:prstGeom>
          <a:ln w="12700" cap="flat" cmpd="sng" algn="ctr">
            <a:solidFill>
              <a:srgbClr val="707F8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937179" y="7144707"/>
            <a:ext cx="859036" cy="33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989" tIns="45995" rIns="91989" bIns="45995">
            <a:spAutoFit/>
          </a:bodyPr>
          <a:lstStyle/>
          <a:p>
            <a:pPr defTabSz="919898"/>
            <a:fld id="{85300AF1-B253-41B1-B073-4D5DEA8E9EAF}" type="slidenum">
              <a:rPr lang="fr-FR" sz="1600" smtClean="0">
                <a:solidFill>
                  <a:srgbClr val="1E08A0"/>
                </a:solidFill>
              </a:rPr>
              <a:pPr defTabSz="919898"/>
              <a:t>‹N°›</a:t>
            </a:fld>
            <a:r>
              <a:rPr lang="fr-FR" sz="1600" dirty="0" smtClean="0">
                <a:solidFill>
                  <a:srgbClr val="1E08A0"/>
                </a:solidFill>
              </a:rPr>
              <a:t>/ </a:t>
            </a:r>
            <a:r>
              <a:rPr lang="fr-FR" sz="1600" dirty="0" smtClean="0">
                <a:solidFill>
                  <a:srgbClr val="1E08A0"/>
                </a:solidFill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 userDrawn="1"/>
        </p:nvSpPr>
        <p:spPr bwMode="auto">
          <a:xfrm>
            <a:off x="6421438" y="4892675"/>
            <a:ext cx="3829050" cy="314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8116" tIns="49058" rIns="98116" bIns="49058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sz="1400" dirty="0">
                <a:solidFill>
                  <a:schemeClr val="bg1"/>
                </a:solidFill>
                <a:latin typeface="Arial" charset="0"/>
                <a:cs typeface="Arial" charset="0"/>
              </a:rPr>
              <a:t>Événement  -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9E71-C0CE-495E-8678-2364621BB6AB}" type="datetimeFigureOut">
              <a:rPr lang="fr-FR" smtClean="0"/>
              <a:pPr/>
              <a:t>16/03/2015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951A-4D28-4BE1-B6AD-E1A3A444A4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46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92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39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85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23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478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724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970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9E71-C0CE-495E-8678-2364621BB6AB}" type="datetimeFigureOut">
              <a:rPr lang="fr-FR" smtClean="0"/>
              <a:pPr/>
              <a:t>16/03/2015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951A-4D28-4BE1-B6AD-E1A3A444A4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9E71-C0CE-495E-8678-2364621BB6AB}" type="datetimeFigureOut">
              <a:rPr lang="fr-FR" smtClean="0"/>
              <a:pPr/>
              <a:t>16/03/2015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951A-4D28-4BE1-B6AD-E1A3A444A4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9E71-C0CE-495E-8678-2364621BB6AB}" type="datetimeFigureOut">
              <a:rPr lang="fr-FR" smtClean="0"/>
              <a:pPr/>
              <a:t>16/03/2015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951A-4D28-4BE1-B6AD-E1A3A444A4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9E71-C0CE-495E-8678-2364621BB6AB}" type="datetimeFigureOut">
              <a:rPr lang="fr-FR" smtClean="0"/>
              <a:pPr/>
              <a:t>16/03/2015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951A-4D28-4BE1-B6AD-E1A3A444A4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9E71-C0CE-495E-8678-2364621BB6AB}" type="datetimeFigureOut">
              <a:rPr lang="fr-FR" smtClean="0"/>
              <a:pPr/>
              <a:t>16/03/2015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951A-4D28-4BE1-B6AD-E1A3A444A4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9E71-C0CE-495E-8678-2364621BB6AB}" type="datetimeFigureOut">
              <a:rPr lang="fr-FR" smtClean="0"/>
              <a:pPr/>
              <a:t>16/03/2015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951A-4D28-4BE1-B6AD-E1A3A444A4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9E71-C0CE-495E-8678-2364621BB6AB}" type="datetimeFigureOut">
              <a:rPr lang="fr-FR" smtClean="0"/>
              <a:pPr/>
              <a:t>16/03/2015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951A-4D28-4BE1-B6AD-E1A3A444A4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68" y="302801"/>
            <a:ext cx="9721215" cy="1260211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68" y="1764295"/>
            <a:ext cx="9721215" cy="4990084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40067" y="7008171"/>
            <a:ext cx="2520315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D9E71-C0CE-495E-8678-2364621BB6AB}" type="datetimeFigureOut">
              <a:rPr lang="fr-FR" smtClean="0"/>
              <a:pPr/>
              <a:t>16/03/2015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90461" y="7008171"/>
            <a:ext cx="3420428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740968" y="7008171"/>
            <a:ext cx="2520315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0951A-4D28-4BE1-B6AD-E1A3A444A4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104927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3478" indent="-393478" algn="l" defTabSz="1049274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defTabSz="10492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593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230" indent="-262319" algn="l" defTabSz="1049274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0867" indent="-262319" algn="l" defTabSz="1049274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5504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10141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34778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9415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10" Type="http://schemas.openxmlformats.org/officeDocument/2006/relationships/image" Target="../media/image46.png"/><Relationship Id="rId4" Type="http://schemas.openxmlformats.org/officeDocument/2006/relationships/image" Target="../media/image40.jpe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emf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0.png"/><Relationship Id="rId4" Type="http://schemas.openxmlformats.org/officeDocument/2006/relationships/image" Target="../media/image5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" y="419100"/>
            <a:ext cx="237966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6300" y="0"/>
            <a:ext cx="61150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400300" y="6721475"/>
            <a:ext cx="6002338" cy="465138"/>
            <a:chOff x="2103" y="3840"/>
            <a:chExt cx="3201" cy="266"/>
          </a:xfrm>
        </p:grpSpPr>
        <p:pic>
          <p:nvPicPr>
            <p:cNvPr id="3081" name="Picture 2" descr="G:\sophie.roger\Nvelle Charte Graphique\fin\logos tutelles\Logo-ensmm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03" y="3914"/>
              <a:ext cx="585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6" descr="G:\sophie.roger\Nvelle Charte Graphique\fin\logos tutelles\cnrs_quadri.jpe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22" y="3840"/>
              <a:ext cx="267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7" descr="G:\sophie.roger\Nvelle Charte Graphique\fin\logos tutelles\ufc Quadri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3" y="3855"/>
              <a:ext cx="305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8" descr="G:\sophie.roger\Nvelle Charte Graphique\fin\logos tutelles\utbm quadri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02" y="3871"/>
              <a:ext cx="502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7" name="Rectangle 16"/>
          <p:cNvSpPr txBox="1">
            <a:spLocks noChangeArrowheads="1"/>
          </p:cNvSpPr>
          <p:nvPr/>
        </p:nvSpPr>
        <p:spPr bwMode="auto">
          <a:xfrm>
            <a:off x="1512950" y="1404367"/>
            <a:ext cx="77724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24" tIns="45712" rIns="91424" bIns="45712" anchor="ctr"/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1E08A0"/>
                </a:solidFill>
                <a:latin typeface="Constantia" panose="02030602050306030303" pitchFamily="18" charset="0"/>
              </a:rPr>
              <a:t>Hybrid Prognostic Approach for Micro-Electro-Mechanical Systems</a:t>
            </a:r>
            <a:endParaRPr lang="en-US" sz="2800" b="1" dirty="0">
              <a:solidFill>
                <a:srgbClr val="1E08A0"/>
              </a:solidFill>
              <a:latin typeface="Constantia" panose="02030602050306030303" pitchFamily="18" charset="0"/>
            </a:endParaRPr>
          </a:p>
        </p:txBody>
      </p:sp>
      <p:sp>
        <p:nvSpPr>
          <p:cNvPr id="14" name="Rectangle 15"/>
          <p:cNvSpPr txBox="1">
            <a:spLocks noChangeArrowheads="1"/>
          </p:cNvSpPr>
          <p:nvPr/>
        </p:nvSpPr>
        <p:spPr bwMode="auto">
          <a:xfrm>
            <a:off x="792163" y="2803074"/>
            <a:ext cx="9715116" cy="64807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lIns="91424" tIns="45712" rIns="91424" bIns="4571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sz="1800" b="1" i="1" u="sng" kern="0" dirty="0" err="1"/>
              <a:t>Haithem</a:t>
            </a:r>
            <a:r>
              <a:rPr lang="en-US" sz="1800" b="1" i="1" u="sng" kern="0" dirty="0"/>
              <a:t> </a:t>
            </a:r>
            <a:r>
              <a:rPr lang="en-US" sz="1800" b="1" i="1" u="sng" kern="0" dirty="0" err="1" smtClean="0"/>
              <a:t>Skima</a:t>
            </a:r>
            <a:r>
              <a:rPr lang="en-US" sz="1800" kern="0" dirty="0" smtClean="0"/>
              <a:t>,</a:t>
            </a:r>
            <a:r>
              <a:rPr lang="en-US" sz="1800" b="1" kern="0" dirty="0" smtClean="0"/>
              <a:t> </a:t>
            </a:r>
            <a:r>
              <a:rPr lang="en-US" sz="1800" kern="0" dirty="0" smtClean="0"/>
              <a:t>Kamal </a:t>
            </a:r>
            <a:r>
              <a:rPr lang="en-US" sz="1800" kern="0" dirty="0" err="1" smtClean="0"/>
              <a:t>Medjaher</a:t>
            </a:r>
            <a:r>
              <a:rPr lang="en-US" sz="1800" kern="0" dirty="0" smtClean="0"/>
              <a:t>, Christophe </a:t>
            </a:r>
            <a:r>
              <a:rPr lang="en-US" sz="1800" kern="0" dirty="0" err="1" smtClean="0"/>
              <a:t>Varnier</a:t>
            </a:r>
            <a:r>
              <a:rPr lang="en-US" sz="1800" kern="0" dirty="0"/>
              <a:t>,</a:t>
            </a:r>
            <a:r>
              <a:rPr lang="en-US" sz="1800" kern="0" dirty="0" smtClean="0"/>
              <a:t> Eugen </a:t>
            </a:r>
            <a:r>
              <a:rPr lang="en-US" sz="1800" kern="0" dirty="0" err="1" smtClean="0"/>
              <a:t>Dedu</a:t>
            </a:r>
            <a:r>
              <a:rPr lang="en-US" sz="1800" kern="0" dirty="0" smtClean="0"/>
              <a:t> and Julien Bourgeois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sz="1800" kern="0" dirty="0" smtClean="0"/>
              <a:t>haithem.skima@femto-st.fr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en-US" sz="1800" kern="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169" y="3704657"/>
            <a:ext cx="5397856" cy="235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188840" y="6093486"/>
            <a:ext cx="4608513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FEMTO-ST Institute,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Besançon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– France</a:t>
            </a:r>
          </a:p>
        </p:txBody>
      </p:sp>
    </p:spTree>
    <p:extLst>
      <p:ext uri="{BB962C8B-B14F-4D97-AF65-F5344CB8AC3E}">
        <p14:creationId xmlns:p14="http://schemas.microsoft.com/office/powerpoint/2010/main" val="2385615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 rot="10800000">
            <a:off x="364163" y="1114191"/>
            <a:ext cx="6500381" cy="1588"/>
          </a:xfrm>
          <a:prstGeom prst="line">
            <a:avLst/>
          </a:prstGeom>
          <a:ln w="12700" cap="flat" cmpd="sng" algn="ctr">
            <a:solidFill>
              <a:srgbClr val="707F8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re 1"/>
          <p:cNvSpPr txBox="1">
            <a:spLocks/>
          </p:cNvSpPr>
          <p:nvPr/>
        </p:nvSpPr>
        <p:spPr>
          <a:xfrm>
            <a:off x="379281" y="360286"/>
            <a:ext cx="9720092" cy="7539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4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PHM of MEMS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711937" y="2779863"/>
            <a:ext cx="1902416" cy="73892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Construction of the nominal behavior model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711936" y="3626145"/>
            <a:ext cx="1902417" cy="81410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Generation of the degradation model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467678" y="3204952"/>
            <a:ext cx="1442693" cy="62768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Health assessment and prediction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424341" y="4253826"/>
            <a:ext cx="1486030" cy="62768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Definition of the failure thresholds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3802955" y="3319076"/>
            <a:ext cx="401803" cy="399433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&amp;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7111299" y="3306503"/>
            <a:ext cx="1095092" cy="42457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RUL estimation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4204758" y="3518792"/>
            <a:ext cx="262920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6631978" y="3515445"/>
            <a:ext cx="479321" cy="6695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en angle 12"/>
          <p:cNvCxnSpPr>
            <a:stCxn id="5" idx="3"/>
            <a:endCxn id="9" idx="0"/>
          </p:cNvCxnSpPr>
          <p:nvPr/>
        </p:nvCxnSpPr>
        <p:spPr>
          <a:xfrm>
            <a:off x="3614353" y="3149328"/>
            <a:ext cx="389504" cy="169748"/>
          </a:xfrm>
          <a:prstGeom prst="bentConnector2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en angle 13"/>
          <p:cNvCxnSpPr>
            <a:stCxn id="6" idx="3"/>
            <a:endCxn id="9" idx="4"/>
          </p:cNvCxnSpPr>
          <p:nvPr/>
        </p:nvCxnSpPr>
        <p:spPr>
          <a:xfrm flipV="1">
            <a:off x="3614353" y="3718509"/>
            <a:ext cx="389504" cy="314688"/>
          </a:xfrm>
          <a:prstGeom prst="bentConnector2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6230175" y="3319076"/>
            <a:ext cx="401803" cy="399433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&amp;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5910371" y="3515445"/>
            <a:ext cx="319804" cy="6695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ngle 20"/>
          <p:cNvCxnSpPr>
            <a:stCxn id="8" idx="3"/>
            <a:endCxn id="15" idx="4"/>
          </p:cNvCxnSpPr>
          <p:nvPr/>
        </p:nvCxnSpPr>
        <p:spPr>
          <a:xfrm flipV="1">
            <a:off x="5910371" y="3718509"/>
            <a:ext cx="520706" cy="849158"/>
          </a:xfrm>
          <a:prstGeom prst="bentConnector2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à coins arrondis 17"/>
          <p:cNvSpPr/>
          <p:nvPr/>
        </p:nvSpPr>
        <p:spPr>
          <a:xfrm>
            <a:off x="7764026" y="4372913"/>
            <a:ext cx="1320209" cy="62768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Decision making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Forme 18"/>
          <p:cNvCxnSpPr>
            <a:stCxn id="10" idx="3"/>
            <a:endCxn id="18" idx="0"/>
          </p:cNvCxnSpPr>
          <p:nvPr/>
        </p:nvCxnSpPr>
        <p:spPr>
          <a:xfrm>
            <a:off x="8206391" y="3518793"/>
            <a:ext cx="217740" cy="854120"/>
          </a:xfrm>
          <a:prstGeom prst="bentConnector2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rré corné 20"/>
          <p:cNvSpPr/>
          <p:nvPr/>
        </p:nvSpPr>
        <p:spPr>
          <a:xfrm>
            <a:off x="2105217" y="5325022"/>
            <a:ext cx="1205408" cy="975889"/>
          </a:xfrm>
          <a:prstGeom prst="foldedCorner">
            <a:avLst>
              <a:gd name="adj" fmla="val 2680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perating </a:t>
            </a:r>
            <a:r>
              <a:rPr lang="fr-F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conditions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Connecteur en angle 21"/>
          <p:cNvCxnSpPr>
            <a:stCxn id="21" idx="1"/>
            <a:endCxn id="6" idx="1"/>
          </p:cNvCxnSpPr>
          <p:nvPr/>
        </p:nvCxnSpPr>
        <p:spPr>
          <a:xfrm rot="10800000">
            <a:off x="1711937" y="4033197"/>
            <a:ext cx="393281" cy="1779770"/>
          </a:xfrm>
          <a:prstGeom prst="bentConnector3">
            <a:avLst>
              <a:gd name="adj1" fmla="val 158126"/>
            </a:avLst>
          </a:prstGeom>
          <a:ln>
            <a:solidFill>
              <a:schemeClr val="tx1"/>
            </a:solidFill>
            <a:prstDash val="dash"/>
            <a:headEnd type="diamond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en angle 22"/>
          <p:cNvCxnSpPr>
            <a:stCxn id="21" idx="1"/>
            <a:endCxn id="5" idx="1"/>
          </p:cNvCxnSpPr>
          <p:nvPr/>
        </p:nvCxnSpPr>
        <p:spPr>
          <a:xfrm rot="10800000">
            <a:off x="1711937" y="3149329"/>
            <a:ext cx="393280" cy="2663639"/>
          </a:xfrm>
          <a:prstGeom prst="bentConnector3">
            <a:avLst>
              <a:gd name="adj1" fmla="val 158127"/>
            </a:avLst>
          </a:prstGeom>
          <a:ln>
            <a:solidFill>
              <a:schemeClr val="tx1"/>
            </a:solidFill>
            <a:prstDash val="dash"/>
            <a:headEnd type="diamond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ngle 23"/>
          <p:cNvCxnSpPr>
            <a:stCxn id="18" idx="2"/>
            <a:endCxn id="21" idx="3"/>
          </p:cNvCxnSpPr>
          <p:nvPr/>
        </p:nvCxnSpPr>
        <p:spPr>
          <a:xfrm rot="5400000">
            <a:off x="5461192" y="2850027"/>
            <a:ext cx="812373" cy="5113506"/>
          </a:xfrm>
          <a:prstGeom prst="bentConnector2">
            <a:avLst/>
          </a:prstGeom>
          <a:ln>
            <a:solidFill>
              <a:schemeClr val="tx1"/>
            </a:solidFill>
            <a:prstDash val="dash"/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427218" y="1230734"/>
            <a:ext cx="6917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indent="-304800" defTabSz="1042988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000" b="1" kern="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Synoptic of the proposed approach</a:t>
            </a:r>
            <a:endParaRPr lang="en-US" sz="2000" b="1" kern="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88"/>
          <p:cNvSpPr txBox="1">
            <a:spLocks noChangeArrowheads="1"/>
          </p:cNvSpPr>
          <p:nvPr/>
        </p:nvSpPr>
        <p:spPr bwMode="auto">
          <a:xfrm>
            <a:off x="360115" y="7103521"/>
            <a:ext cx="8640960" cy="35154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104306" tIns="52153" rIns="104306" bIns="52153" anchor="ctr">
            <a:spAutoFit/>
          </a:bodyPr>
          <a:lstStyle/>
          <a:p>
            <a:pPr defTabSz="1042988">
              <a:defRPr/>
            </a:pPr>
            <a:r>
              <a:rPr lang="en-US" sz="1600" b="1" dirty="0" smtClean="0">
                <a:solidFill>
                  <a:srgbClr val="4D4D4D"/>
                </a:solidFill>
              </a:rPr>
              <a:t>Introduction           </a:t>
            </a:r>
            <a:r>
              <a:rPr lang="en-US" sz="1600" b="1" dirty="0" smtClean="0">
                <a:solidFill>
                  <a:srgbClr val="000099"/>
                </a:solidFill>
              </a:rPr>
              <a:t> </a:t>
            </a:r>
            <a:r>
              <a:rPr lang="en-US" sz="1600" b="1" dirty="0" smtClean="0">
                <a:solidFill>
                  <a:srgbClr val="4D4D4D"/>
                </a:solidFill>
              </a:rPr>
              <a:t>State of the art  </a:t>
            </a:r>
            <a:r>
              <a:rPr lang="en-US" sz="1600" b="1" dirty="0" smtClean="0">
                <a:solidFill>
                  <a:srgbClr val="000099"/>
                </a:solidFill>
              </a:rPr>
              <a:t>          </a:t>
            </a:r>
            <a:r>
              <a:rPr lang="en-US" sz="1600" b="1" dirty="0" smtClean="0">
                <a:solidFill>
                  <a:srgbClr val="1E08A0"/>
                </a:solidFill>
              </a:rPr>
              <a:t>PHM of MEMS           </a:t>
            </a:r>
            <a:r>
              <a:rPr lang="en-US" sz="1600" b="1" dirty="0" smtClean="0">
                <a:solidFill>
                  <a:srgbClr val="4D4D4D"/>
                </a:solidFill>
              </a:rPr>
              <a:t>Simulation results            Conclusion                           </a:t>
            </a:r>
            <a:endParaRPr kumimoji="1" lang="en-US" sz="2000" dirty="0">
              <a:solidFill>
                <a:srgbClr val="4D4D4D"/>
              </a:solidFill>
            </a:endParaRP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558423"/>
              </p:ext>
            </p:extLst>
          </p:nvPr>
        </p:nvGraphicFramePr>
        <p:xfrm>
          <a:off x="1627801" y="1908423"/>
          <a:ext cx="2160240" cy="775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Equation" r:id="rId4" imgW="1905000" imgH="711200" progId="">
                  <p:embed/>
                </p:oleObj>
              </mc:Choice>
              <mc:Fallback>
                <p:oleObj name="Equation" r:id="rId4" imgW="1905000" imgH="711200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7801" y="1908423"/>
                        <a:ext cx="2160240" cy="775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892652"/>
              </p:ext>
            </p:extLst>
          </p:nvPr>
        </p:nvGraphicFramePr>
        <p:xfrm>
          <a:off x="2024783" y="4548233"/>
          <a:ext cx="1092397" cy="333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Equation" r:id="rId6" imgW="799753" imgH="253890" progId="">
                  <p:embed/>
                </p:oleObj>
              </mc:Choice>
              <mc:Fallback>
                <p:oleObj name="Equation" r:id="rId6" imgW="799753" imgH="253890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783" y="4548233"/>
                        <a:ext cx="1092397" cy="3332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729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  <p:bldP spid="18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rot="10800000">
            <a:off x="364163" y="1114191"/>
            <a:ext cx="6500381" cy="1588"/>
          </a:xfrm>
          <a:prstGeom prst="line">
            <a:avLst/>
          </a:prstGeom>
          <a:ln w="12700" cap="flat" cmpd="sng" algn="ctr">
            <a:solidFill>
              <a:srgbClr val="707F8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2" descr="G:\haithem.skima2\Desktop\Réunion d'avancement\IMG_24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897" y="2183650"/>
            <a:ext cx="5778302" cy="433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ZoneTexte 47"/>
          <p:cNvSpPr txBox="1"/>
          <p:nvPr/>
        </p:nvSpPr>
        <p:spPr>
          <a:xfrm>
            <a:off x="8732301" y="3703961"/>
            <a:ext cx="1944216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latin typeface="Arial" pitchFamily="34" charset="0"/>
                <a:cs typeface="Arial" pitchFamily="34" charset="0"/>
              </a:rPr>
              <a:t>Voltage supplier</a:t>
            </a:r>
            <a:endParaRPr lang="fr-F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8732301" y="2556495"/>
            <a:ext cx="1944216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latin typeface="Arial" pitchFamily="34" charset="0"/>
                <a:cs typeface="Arial" pitchFamily="34" charset="0"/>
              </a:rPr>
              <a:t>Computer</a:t>
            </a:r>
            <a:r>
              <a:rPr lang="fr-FR" sz="1800" dirty="0" smtClean="0"/>
              <a:t> </a:t>
            </a:r>
            <a:endParaRPr lang="fr-FR" sz="1800" dirty="0"/>
          </a:p>
        </p:txBody>
      </p:sp>
      <p:sp>
        <p:nvSpPr>
          <p:cNvPr id="50" name="ZoneTexte 49"/>
          <p:cNvSpPr txBox="1"/>
          <p:nvPr/>
        </p:nvSpPr>
        <p:spPr>
          <a:xfrm>
            <a:off x="4523931" y="1611099"/>
            <a:ext cx="1944216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latin typeface="Arial" pitchFamily="34" charset="0"/>
                <a:cs typeface="Arial" pitchFamily="34" charset="0"/>
              </a:rPr>
              <a:t>Light source</a:t>
            </a:r>
            <a:endParaRPr lang="fr-F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8732301" y="4754765"/>
            <a:ext cx="1944216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Arduino</a:t>
            </a:r>
            <a:endParaRPr lang="fr-F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4930153" y="6623970"/>
            <a:ext cx="1944216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/>
              <a:t>NI </a:t>
            </a:r>
            <a:r>
              <a:rPr lang="fr-FR" sz="1800" dirty="0" err="1" smtClean="0"/>
              <a:t>card</a:t>
            </a:r>
            <a:endParaRPr lang="fr-FR" sz="1800" dirty="0"/>
          </a:p>
        </p:txBody>
      </p:sp>
      <p:sp>
        <p:nvSpPr>
          <p:cNvPr id="53" name="ZoneTexte 52"/>
          <p:cNvSpPr txBox="1"/>
          <p:nvPr/>
        </p:nvSpPr>
        <p:spPr>
          <a:xfrm>
            <a:off x="2625897" y="6651659"/>
            <a:ext cx="1944216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Arial" pitchFamily="34" charset="0"/>
                <a:cs typeface="Arial" pitchFamily="34" charset="0"/>
              </a:rPr>
              <a:t>Resistors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54" name="ZoneTexte 53"/>
          <p:cNvSpPr txBox="1"/>
          <p:nvPr/>
        </p:nvSpPr>
        <p:spPr>
          <a:xfrm>
            <a:off x="177625" y="2928024"/>
            <a:ext cx="1944216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latin typeface="Arial" pitchFamily="34" charset="0"/>
                <a:cs typeface="Arial" pitchFamily="34" charset="0"/>
              </a:rPr>
              <a:t>Camera</a:t>
            </a:r>
            <a:endParaRPr lang="fr-F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177625" y="4388053"/>
            <a:ext cx="1944216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latin typeface="Arial" pitchFamily="34" charset="0"/>
                <a:cs typeface="Arial" pitchFamily="34" charset="0"/>
              </a:rPr>
              <a:t>MEMS</a:t>
            </a:r>
            <a:endParaRPr lang="fr-FR" sz="1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Connecteur droit avec flèche 55"/>
          <p:cNvCxnSpPr>
            <a:stCxn id="50" idx="2"/>
          </p:cNvCxnSpPr>
          <p:nvPr/>
        </p:nvCxnSpPr>
        <p:spPr>
          <a:xfrm>
            <a:off x="5496039" y="1980431"/>
            <a:ext cx="19009" cy="1872208"/>
          </a:xfrm>
          <a:prstGeom prst="straightConnector1">
            <a:avLst/>
          </a:prstGeom>
          <a:ln w="19050">
            <a:solidFill>
              <a:srgbClr val="E2AC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>
            <a:stCxn id="49" idx="1"/>
          </p:cNvCxnSpPr>
          <p:nvPr/>
        </p:nvCxnSpPr>
        <p:spPr>
          <a:xfrm flipH="1">
            <a:off x="7666457" y="2741161"/>
            <a:ext cx="1065844" cy="391398"/>
          </a:xfrm>
          <a:prstGeom prst="straightConnector1">
            <a:avLst/>
          </a:prstGeom>
          <a:ln w="19050">
            <a:solidFill>
              <a:srgbClr val="E2AC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>
            <a:stCxn id="48" idx="1"/>
          </p:cNvCxnSpPr>
          <p:nvPr/>
        </p:nvCxnSpPr>
        <p:spPr>
          <a:xfrm flipH="1">
            <a:off x="6468147" y="3888627"/>
            <a:ext cx="2264154" cy="252044"/>
          </a:xfrm>
          <a:prstGeom prst="straightConnector1">
            <a:avLst/>
          </a:prstGeom>
          <a:ln w="19050">
            <a:solidFill>
              <a:srgbClr val="E2AC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>
            <a:stCxn id="51" idx="1"/>
          </p:cNvCxnSpPr>
          <p:nvPr/>
        </p:nvCxnSpPr>
        <p:spPr>
          <a:xfrm flipH="1">
            <a:off x="6298305" y="4939431"/>
            <a:ext cx="2433996" cy="0"/>
          </a:xfrm>
          <a:prstGeom prst="straightConnector1">
            <a:avLst/>
          </a:prstGeom>
          <a:ln w="19050">
            <a:solidFill>
              <a:srgbClr val="E2AC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>
            <a:stCxn id="52" idx="0"/>
          </p:cNvCxnSpPr>
          <p:nvPr/>
        </p:nvCxnSpPr>
        <p:spPr>
          <a:xfrm flipH="1" flipV="1">
            <a:off x="5515048" y="4939431"/>
            <a:ext cx="387213" cy="1684539"/>
          </a:xfrm>
          <a:prstGeom prst="straightConnector1">
            <a:avLst/>
          </a:prstGeom>
          <a:ln w="19050">
            <a:solidFill>
              <a:srgbClr val="E2AC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>
            <a:stCxn id="53" idx="0"/>
          </p:cNvCxnSpPr>
          <p:nvPr/>
        </p:nvCxnSpPr>
        <p:spPr>
          <a:xfrm flipV="1">
            <a:off x="3598005" y="5508823"/>
            <a:ext cx="1332148" cy="1142836"/>
          </a:xfrm>
          <a:prstGeom prst="straightConnector1">
            <a:avLst/>
          </a:prstGeom>
          <a:ln w="19050">
            <a:solidFill>
              <a:srgbClr val="E2AC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>
            <a:stCxn id="55" idx="3"/>
          </p:cNvCxnSpPr>
          <p:nvPr/>
        </p:nvCxnSpPr>
        <p:spPr>
          <a:xfrm>
            <a:off x="2121841" y="4572719"/>
            <a:ext cx="1728192" cy="0"/>
          </a:xfrm>
          <a:prstGeom prst="straightConnector1">
            <a:avLst/>
          </a:prstGeom>
          <a:ln w="19050">
            <a:solidFill>
              <a:srgbClr val="E2AC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>
            <a:stCxn id="54" idx="3"/>
          </p:cNvCxnSpPr>
          <p:nvPr/>
        </p:nvCxnSpPr>
        <p:spPr>
          <a:xfrm>
            <a:off x="2121841" y="3112690"/>
            <a:ext cx="1526046" cy="0"/>
          </a:xfrm>
          <a:prstGeom prst="straightConnector1">
            <a:avLst/>
          </a:prstGeom>
          <a:ln w="19050">
            <a:solidFill>
              <a:srgbClr val="E2AC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44091" y="5826325"/>
            <a:ext cx="1944216" cy="6463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latin typeface="Arial" pitchFamily="34" charset="0"/>
                <a:cs typeface="Arial" pitchFamily="34" charset="0"/>
              </a:rPr>
              <a:t>Anti-vibration table</a:t>
            </a:r>
            <a:endParaRPr lang="fr-FR" sz="1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Connecteur droit avec flèche 22"/>
          <p:cNvCxnSpPr>
            <a:stCxn id="22" idx="3"/>
          </p:cNvCxnSpPr>
          <p:nvPr/>
        </p:nvCxnSpPr>
        <p:spPr>
          <a:xfrm flipV="1">
            <a:off x="2088307" y="6149490"/>
            <a:ext cx="1728192" cy="1"/>
          </a:xfrm>
          <a:prstGeom prst="straightConnector1">
            <a:avLst/>
          </a:prstGeom>
          <a:ln w="19050">
            <a:solidFill>
              <a:srgbClr val="E2AC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427218" y="1230734"/>
            <a:ext cx="6917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indent="-304800" defTabSz="1042988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000" b="1" kern="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platform</a:t>
            </a:r>
            <a:endParaRPr lang="en-US" sz="2000" b="1" kern="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re 1"/>
          <p:cNvSpPr txBox="1">
            <a:spLocks/>
          </p:cNvSpPr>
          <p:nvPr/>
        </p:nvSpPr>
        <p:spPr>
          <a:xfrm>
            <a:off x="379281" y="360286"/>
            <a:ext cx="9720092" cy="7539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4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PHM of MEMS</a:t>
            </a:r>
          </a:p>
        </p:txBody>
      </p:sp>
      <p:sp>
        <p:nvSpPr>
          <p:cNvPr id="30" name="Text Box 88"/>
          <p:cNvSpPr txBox="1">
            <a:spLocks noChangeArrowheads="1"/>
          </p:cNvSpPr>
          <p:nvPr/>
        </p:nvSpPr>
        <p:spPr bwMode="auto">
          <a:xfrm>
            <a:off x="360115" y="7103521"/>
            <a:ext cx="8640960" cy="35154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104306" tIns="52153" rIns="104306" bIns="52153" anchor="ctr">
            <a:spAutoFit/>
          </a:bodyPr>
          <a:lstStyle/>
          <a:p>
            <a:pPr defTabSz="1042988">
              <a:defRPr/>
            </a:pPr>
            <a:r>
              <a:rPr lang="en-US" sz="1600" b="1" dirty="0" smtClean="0">
                <a:solidFill>
                  <a:srgbClr val="4D4D4D"/>
                </a:solidFill>
              </a:rPr>
              <a:t>Introduction           </a:t>
            </a:r>
            <a:r>
              <a:rPr lang="en-US" sz="1600" b="1" dirty="0" smtClean="0">
                <a:solidFill>
                  <a:srgbClr val="000099"/>
                </a:solidFill>
              </a:rPr>
              <a:t> </a:t>
            </a:r>
            <a:r>
              <a:rPr lang="en-US" sz="1600" b="1" dirty="0" smtClean="0">
                <a:solidFill>
                  <a:srgbClr val="4D4D4D"/>
                </a:solidFill>
              </a:rPr>
              <a:t>State of the art  </a:t>
            </a:r>
            <a:r>
              <a:rPr lang="en-US" sz="1600" b="1" dirty="0" smtClean="0">
                <a:solidFill>
                  <a:srgbClr val="000099"/>
                </a:solidFill>
              </a:rPr>
              <a:t>          </a:t>
            </a:r>
            <a:r>
              <a:rPr lang="en-US" sz="1600" b="1" dirty="0" smtClean="0">
                <a:solidFill>
                  <a:srgbClr val="1E08A0"/>
                </a:solidFill>
              </a:rPr>
              <a:t>PHM of MEMS           </a:t>
            </a:r>
            <a:r>
              <a:rPr lang="en-US" sz="1600" b="1" dirty="0" smtClean="0">
                <a:solidFill>
                  <a:srgbClr val="4D4D4D"/>
                </a:solidFill>
              </a:rPr>
              <a:t>Simulation results            Conclusion                           </a:t>
            </a:r>
            <a:endParaRPr kumimoji="1" lang="en-US" sz="20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7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haithem.skima2\Desktop\Réunion d'avancement\MEB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667" y="2700511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G:\haithem.skima2\Desktop\Réunion d'avancement\MEB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955" y="2690104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G:\haithem.skima2\Desktop\Réunion d'avancement\Rapport_MEB\figures\MEM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80" y="1667815"/>
            <a:ext cx="1642046" cy="107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2152643" y="1904286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</a:t>
            </a:r>
            <a:r>
              <a:rPr lang="en-US" sz="1600" dirty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control flow rates or pressure with high precision and with fast response time</a:t>
            </a:r>
            <a:endParaRPr lang="fr-FR" sz="1600" dirty="0">
              <a:solidFill>
                <a:srgbClr val="1E0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 rot="10800000">
            <a:off x="364163" y="1114191"/>
            <a:ext cx="6500381" cy="1588"/>
          </a:xfrm>
          <a:prstGeom prst="line">
            <a:avLst/>
          </a:prstGeom>
          <a:ln w="12700" cap="flat" cmpd="sng" algn="ctr">
            <a:solidFill>
              <a:srgbClr val="707F8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e 25"/>
          <p:cNvGrpSpPr/>
          <p:nvPr/>
        </p:nvGrpSpPr>
        <p:grpSpPr>
          <a:xfrm>
            <a:off x="329716" y="2916535"/>
            <a:ext cx="3888433" cy="1834150"/>
            <a:chOff x="5544691" y="1908421"/>
            <a:chExt cx="6047371" cy="3552050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4691" y="1908423"/>
              <a:ext cx="2992425" cy="3552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8929068" y="1908421"/>
              <a:ext cx="2048018" cy="808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Electrical connections</a:t>
              </a:r>
              <a:endPara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Connecteur droit avec flèche 28"/>
            <p:cNvCxnSpPr>
              <a:stCxn id="28" idx="1"/>
            </p:cNvCxnSpPr>
            <p:nvPr/>
          </p:nvCxnSpPr>
          <p:spPr>
            <a:xfrm flipH="1">
              <a:off x="7902206" y="2312588"/>
              <a:ext cx="102686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8983403" y="3344697"/>
              <a:ext cx="1988101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Movable membrane</a:t>
              </a:r>
              <a:endPara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929066" y="4428703"/>
              <a:ext cx="2662996" cy="10317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Fluid connection ports</a:t>
              </a:r>
              <a:endPara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 flipH="1" flipV="1">
              <a:off x="8149776" y="3684446"/>
              <a:ext cx="779292" cy="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>
              <a:stCxn id="31" idx="1"/>
            </p:cNvCxnSpPr>
            <p:nvPr/>
          </p:nvCxnSpPr>
          <p:spPr>
            <a:xfrm flipH="1">
              <a:off x="8312190" y="4944587"/>
              <a:ext cx="61687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ZoneTexte 34"/>
          <p:cNvSpPr txBox="1"/>
          <p:nvPr/>
        </p:nvSpPr>
        <p:spPr>
          <a:xfrm>
            <a:off x="427219" y="1230734"/>
            <a:ext cx="4713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indent="-304800" defTabSz="1042988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000" b="1" kern="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MEMS valve</a:t>
            </a:r>
            <a:endParaRPr lang="en-US" sz="2000" b="1" kern="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re 1"/>
          <p:cNvSpPr txBox="1">
            <a:spLocks/>
          </p:cNvSpPr>
          <p:nvPr/>
        </p:nvSpPr>
        <p:spPr>
          <a:xfrm>
            <a:off x="379281" y="360286"/>
            <a:ext cx="9720092" cy="7539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4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PHM of MEMS</a:t>
            </a:r>
          </a:p>
        </p:txBody>
      </p:sp>
      <p:sp>
        <p:nvSpPr>
          <p:cNvPr id="38" name="Text Box 88"/>
          <p:cNvSpPr txBox="1">
            <a:spLocks noChangeArrowheads="1"/>
          </p:cNvSpPr>
          <p:nvPr/>
        </p:nvSpPr>
        <p:spPr bwMode="auto">
          <a:xfrm>
            <a:off x="360115" y="7103521"/>
            <a:ext cx="8640960" cy="35154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104306" tIns="52153" rIns="104306" bIns="52153" anchor="ctr">
            <a:spAutoFit/>
          </a:bodyPr>
          <a:lstStyle/>
          <a:p>
            <a:pPr defTabSz="1042988">
              <a:defRPr/>
            </a:pPr>
            <a:r>
              <a:rPr lang="en-US" sz="1600" b="1" dirty="0" smtClean="0">
                <a:solidFill>
                  <a:srgbClr val="4D4D4D"/>
                </a:solidFill>
              </a:rPr>
              <a:t>Introduction           </a:t>
            </a:r>
            <a:r>
              <a:rPr lang="en-US" sz="1600" b="1" dirty="0" smtClean="0">
                <a:solidFill>
                  <a:srgbClr val="000099"/>
                </a:solidFill>
              </a:rPr>
              <a:t> </a:t>
            </a:r>
            <a:r>
              <a:rPr lang="en-US" sz="1600" b="1" dirty="0" smtClean="0">
                <a:solidFill>
                  <a:srgbClr val="4D4D4D"/>
                </a:solidFill>
              </a:rPr>
              <a:t>State of the art  </a:t>
            </a:r>
            <a:r>
              <a:rPr lang="en-US" sz="1600" b="1" dirty="0" smtClean="0">
                <a:solidFill>
                  <a:srgbClr val="000099"/>
                </a:solidFill>
              </a:rPr>
              <a:t>          </a:t>
            </a:r>
            <a:r>
              <a:rPr lang="en-US" sz="1600" b="1" dirty="0" smtClean="0">
                <a:solidFill>
                  <a:srgbClr val="1E08A0"/>
                </a:solidFill>
              </a:rPr>
              <a:t>PHM of MEMS           </a:t>
            </a:r>
            <a:r>
              <a:rPr lang="en-US" sz="1600" b="1" dirty="0" smtClean="0">
                <a:solidFill>
                  <a:srgbClr val="4D4D4D"/>
                </a:solidFill>
              </a:rPr>
              <a:t>Simulation results            Conclusion                           </a:t>
            </a:r>
            <a:endParaRPr kumimoji="1" lang="en-US" sz="2000" dirty="0">
              <a:solidFill>
                <a:srgbClr val="4D4D4D"/>
              </a:solidFill>
            </a:endParaRPr>
          </a:p>
        </p:txBody>
      </p:sp>
      <p:pic>
        <p:nvPicPr>
          <p:cNvPr id="40" name="Picture 6" descr="G:\haithem.skima2\Desktop\Réunion d'avancement\Rapport_MEB\figures\normallyclos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970" y="4630397"/>
            <a:ext cx="1874865" cy="140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" descr="G:\haithem.skima2\Desktop\Réunion d'avancement\Rapport_MEB\figures\normallyope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544" y="4627127"/>
            <a:ext cx="1910215" cy="140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" descr="G:\haithem.skima2\Desktop\Réunion d'avancement\Rapport_MEB\figures\commonpor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051" y="4627128"/>
            <a:ext cx="1844309" cy="140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10"/>
          <p:cNvGrpSpPr/>
          <p:nvPr/>
        </p:nvGrpSpPr>
        <p:grpSpPr>
          <a:xfrm>
            <a:off x="216099" y="4932759"/>
            <a:ext cx="4444037" cy="2066264"/>
            <a:chOff x="1290758" y="5900139"/>
            <a:chExt cx="4828797" cy="2406764"/>
          </a:xfrm>
        </p:grpSpPr>
        <p:pic>
          <p:nvPicPr>
            <p:cNvPr id="1026" name="Picture 2" descr="G:\haithem.skima2\Desktop\Image1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4296" y="5900139"/>
              <a:ext cx="3857798" cy="2406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ZoneTexte 43"/>
            <p:cNvSpPr txBox="1"/>
            <p:nvPr/>
          </p:nvSpPr>
          <p:spPr>
            <a:xfrm>
              <a:off x="4536579" y="5900139"/>
              <a:ext cx="1582976" cy="358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Normally open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1424501" y="6662191"/>
              <a:ext cx="15999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Common port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1290758" y="5900139"/>
              <a:ext cx="1677641" cy="358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Normally closed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8" name="ZoneTexte 47"/>
          <p:cNvSpPr txBox="1"/>
          <p:nvPr/>
        </p:nvSpPr>
        <p:spPr>
          <a:xfrm>
            <a:off x="7112183" y="6077520"/>
            <a:ext cx="1456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Normally open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9055260" y="6077520"/>
            <a:ext cx="1472429" cy="264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Common port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080845" y="6077520"/>
            <a:ext cx="1543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Normally closed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965970" y="6385297"/>
            <a:ext cx="5794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Scanning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Electron Microscope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(SEM) pictures (FEMTO-ST)</a:t>
            </a:r>
          </a:p>
        </p:txBody>
      </p:sp>
    </p:spTree>
    <p:extLst>
      <p:ext uri="{BB962C8B-B14F-4D97-AF65-F5344CB8AC3E}">
        <p14:creationId xmlns:p14="http://schemas.microsoft.com/office/powerpoint/2010/main" val="391449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 rot="10800000">
            <a:off x="364163" y="1114191"/>
            <a:ext cx="6500381" cy="1588"/>
          </a:xfrm>
          <a:prstGeom prst="line">
            <a:avLst/>
          </a:prstGeom>
          <a:ln w="12700" cap="flat" cmpd="sng" algn="ctr">
            <a:solidFill>
              <a:srgbClr val="707F8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88"/>
          <p:cNvSpPr txBox="1">
            <a:spLocks noChangeArrowheads="1"/>
          </p:cNvSpPr>
          <p:nvPr/>
        </p:nvSpPr>
        <p:spPr bwMode="auto">
          <a:xfrm>
            <a:off x="360115" y="7103521"/>
            <a:ext cx="8640960" cy="35154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104306" tIns="52153" rIns="104306" bIns="52153" anchor="ctr">
            <a:spAutoFit/>
          </a:bodyPr>
          <a:lstStyle/>
          <a:p>
            <a:pPr defTabSz="1042988">
              <a:defRPr/>
            </a:pPr>
            <a:r>
              <a:rPr lang="en-US" sz="1600" b="1" dirty="0" smtClean="0">
                <a:solidFill>
                  <a:srgbClr val="4D4D4D"/>
                </a:solidFill>
              </a:rPr>
              <a:t>Introduction           </a:t>
            </a:r>
            <a:r>
              <a:rPr lang="en-US" sz="1600" b="1" dirty="0" smtClean="0">
                <a:solidFill>
                  <a:srgbClr val="000099"/>
                </a:solidFill>
              </a:rPr>
              <a:t> </a:t>
            </a:r>
            <a:r>
              <a:rPr lang="en-US" sz="1600" b="1" dirty="0" smtClean="0">
                <a:solidFill>
                  <a:srgbClr val="4D4D4D"/>
                </a:solidFill>
              </a:rPr>
              <a:t>State of the art  </a:t>
            </a:r>
            <a:r>
              <a:rPr lang="en-US" sz="1600" b="1" dirty="0" smtClean="0">
                <a:solidFill>
                  <a:srgbClr val="000099"/>
                </a:solidFill>
              </a:rPr>
              <a:t>          </a:t>
            </a:r>
            <a:r>
              <a:rPr lang="en-US" sz="1600" b="1" dirty="0" smtClean="0">
                <a:solidFill>
                  <a:srgbClr val="1E08A0"/>
                </a:solidFill>
              </a:rPr>
              <a:t>PHM of MEMS           </a:t>
            </a:r>
            <a:r>
              <a:rPr lang="en-US" sz="1600" b="1" dirty="0" smtClean="0">
                <a:solidFill>
                  <a:srgbClr val="4D4D4D"/>
                </a:solidFill>
              </a:rPr>
              <a:t>Simulation results            Conclusion                           </a:t>
            </a:r>
            <a:endParaRPr kumimoji="1" lang="en-US" sz="2000" dirty="0">
              <a:solidFill>
                <a:srgbClr val="4D4D4D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79281" y="360286"/>
            <a:ext cx="9720092" cy="7539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4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PHM of MEMS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27218" y="3524537"/>
            <a:ext cx="6917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indent="-304800" defTabSz="1042988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000" b="1" kern="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response of the MEMS   </a:t>
            </a:r>
            <a:endParaRPr lang="en-US" sz="2000" b="1" kern="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Haithem\Desktop\Présentation Aerospace\11012230_10206322845336871_78589466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8707" y="1327223"/>
            <a:ext cx="2339752" cy="1754814"/>
          </a:xfrm>
          <a:prstGeom prst="rect">
            <a:avLst/>
          </a:prstGeom>
          <a:noFill/>
        </p:spPr>
      </p:pic>
      <p:pic>
        <p:nvPicPr>
          <p:cNvPr id="1027" name="Picture 3" descr="C:\Users\Haithem\Desktop\Présentation Aerospace\1957360_10206322865817383_155903173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2403" y="1327223"/>
            <a:ext cx="2304256" cy="1728192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3384451" y="3082037"/>
            <a:ext cx="3480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Symbol" panose="05050102010706020507" pitchFamily="18" charset="2"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Support used to fix the MEMS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164" y="3780631"/>
            <a:ext cx="6254031" cy="324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http://5af5e3de5795a966dd90-e9792bbf34570cde028937f7b1897875.r53.cf3.rackcdn.com/uploads/images/510b3e29a4bc451dbbd104ba0ab2005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8" y="4068663"/>
            <a:ext cx="1652689" cy="101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9" y="5724847"/>
            <a:ext cx="1962919" cy="93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lus 12"/>
          <p:cNvSpPr/>
          <p:nvPr/>
        </p:nvSpPr>
        <p:spPr>
          <a:xfrm>
            <a:off x="1713742" y="5068210"/>
            <a:ext cx="432048" cy="333110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à entaille 13"/>
          <p:cNvSpPr/>
          <p:nvPr/>
        </p:nvSpPr>
        <p:spPr>
          <a:xfrm>
            <a:off x="3189535" y="5049936"/>
            <a:ext cx="720080" cy="302006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6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e 45"/>
          <p:cNvGrpSpPr/>
          <p:nvPr/>
        </p:nvGrpSpPr>
        <p:grpSpPr>
          <a:xfrm>
            <a:off x="1656259" y="1612556"/>
            <a:ext cx="7776864" cy="2016224"/>
            <a:chOff x="1215822" y="1764407"/>
            <a:chExt cx="8078878" cy="2088232"/>
          </a:xfrm>
        </p:grpSpPr>
        <p:cxnSp>
          <p:nvCxnSpPr>
            <p:cNvPr id="43" name="Connecteur droit 42"/>
            <p:cNvCxnSpPr/>
            <p:nvPr/>
          </p:nvCxnSpPr>
          <p:spPr>
            <a:xfrm>
              <a:off x="3096419" y="3564607"/>
              <a:ext cx="12241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e 35"/>
            <p:cNvGrpSpPr/>
            <p:nvPr/>
          </p:nvGrpSpPr>
          <p:grpSpPr>
            <a:xfrm>
              <a:off x="2880395" y="2556495"/>
              <a:ext cx="4752528" cy="1296144"/>
              <a:chOff x="2448347" y="1980431"/>
              <a:chExt cx="4752528" cy="1296144"/>
            </a:xfrm>
          </p:grpSpPr>
          <p:cxnSp>
            <p:nvCxnSpPr>
              <p:cNvPr id="27" name="Connecteur droit 26"/>
              <p:cNvCxnSpPr>
                <a:stCxn id="21" idx="3"/>
              </p:cNvCxnSpPr>
              <p:nvPr/>
            </p:nvCxnSpPr>
            <p:spPr>
              <a:xfrm>
                <a:off x="4896619" y="2196455"/>
                <a:ext cx="2160240" cy="720080"/>
              </a:xfrm>
              <a:prstGeom prst="line">
                <a:avLst/>
              </a:prstGeom>
              <a:ln w="1016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>
                <a:endCxn id="21" idx="1"/>
              </p:cNvCxnSpPr>
              <p:nvPr/>
            </p:nvCxnSpPr>
            <p:spPr>
              <a:xfrm flipV="1">
                <a:off x="2664371" y="2196455"/>
                <a:ext cx="2088232" cy="720080"/>
              </a:xfrm>
              <a:prstGeom prst="line">
                <a:avLst/>
              </a:prstGeom>
              <a:ln w="1016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4752603" y="1980431"/>
                <a:ext cx="144016" cy="43204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0" name="Groupe 19"/>
              <p:cNvGrpSpPr/>
              <p:nvPr/>
            </p:nvGrpSpPr>
            <p:grpSpPr>
              <a:xfrm>
                <a:off x="2448347" y="2628503"/>
                <a:ext cx="216024" cy="648072"/>
                <a:chOff x="1656259" y="2700511"/>
                <a:chExt cx="144016" cy="648072"/>
              </a:xfrm>
            </p:grpSpPr>
            <p:cxnSp>
              <p:nvCxnSpPr>
                <p:cNvPr id="3" name="Connecteur droit 2"/>
                <p:cNvCxnSpPr/>
                <p:nvPr/>
              </p:nvCxnSpPr>
              <p:spPr>
                <a:xfrm>
                  <a:off x="1800275" y="2700511"/>
                  <a:ext cx="0" cy="648072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Connecteur droit 4"/>
                <p:cNvCxnSpPr/>
                <p:nvPr/>
              </p:nvCxnSpPr>
              <p:spPr>
                <a:xfrm flipH="1">
                  <a:off x="1656259" y="2844527"/>
                  <a:ext cx="144016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Connecteur droit 7"/>
                <p:cNvCxnSpPr/>
                <p:nvPr/>
              </p:nvCxnSpPr>
              <p:spPr>
                <a:xfrm flipH="1">
                  <a:off x="1656259" y="2988543"/>
                  <a:ext cx="144016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Connecteur droit 8"/>
                <p:cNvCxnSpPr/>
                <p:nvPr/>
              </p:nvCxnSpPr>
              <p:spPr>
                <a:xfrm flipH="1">
                  <a:off x="1656259" y="3132559"/>
                  <a:ext cx="144016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Connecteur droit 9"/>
                <p:cNvCxnSpPr/>
                <p:nvPr/>
              </p:nvCxnSpPr>
              <p:spPr>
                <a:xfrm flipH="1">
                  <a:off x="1656259" y="3276575"/>
                  <a:ext cx="144016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Connecteur droit 10"/>
                <p:cNvCxnSpPr/>
                <p:nvPr/>
              </p:nvCxnSpPr>
              <p:spPr>
                <a:xfrm flipH="1">
                  <a:off x="1656259" y="2700511"/>
                  <a:ext cx="144016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e 18"/>
              <p:cNvGrpSpPr/>
              <p:nvPr/>
            </p:nvGrpSpPr>
            <p:grpSpPr>
              <a:xfrm>
                <a:off x="7056859" y="2628503"/>
                <a:ext cx="144016" cy="648072"/>
                <a:chOff x="1944291" y="2700511"/>
                <a:chExt cx="144016" cy="648072"/>
              </a:xfrm>
            </p:grpSpPr>
            <p:cxnSp>
              <p:nvCxnSpPr>
                <p:cNvPr id="12" name="Connecteur droit 11"/>
                <p:cNvCxnSpPr/>
                <p:nvPr/>
              </p:nvCxnSpPr>
              <p:spPr>
                <a:xfrm>
                  <a:off x="1944291" y="2700511"/>
                  <a:ext cx="0" cy="648072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necteur droit 12"/>
                <p:cNvCxnSpPr/>
                <p:nvPr/>
              </p:nvCxnSpPr>
              <p:spPr>
                <a:xfrm flipH="1" flipV="1">
                  <a:off x="1944291" y="2700511"/>
                  <a:ext cx="144016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necteur droit 14"/>
                <p:cNvCxnSpPr/>
                <p:nvPr/>
              </p:nvCxnSpPr>
              <p:spPr>
                <a:xfrm flipH="1" flipV="1">
                  <a:off x="1944291" y="2844527"/>
                  <a:ext cx="144016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Connecteur droit 15"/>
                <p:cNvCxnSpPr/>
                <p:nvPr/>
              </p:nvCxnSpPr>
              <p:spPr>
                <a:xfrm flipH="1" flipV="1">
                  <a:off x="1944291" y="2988543"/>
                  <a:ext cx="144016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necteur droit 16"/>
                <p:cNvCxnSpPr/>
                <p:nvPr/>
              </p:nvCxnSpPr>
              <p:spPr>
                <a:xfrm flipH="1" flipV="1">
                  <a:off x="1944291" y="3132559"/>
                  <a:ext cx="144016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cteur droit 17"/>
                <p:cNvCxnSpPr/>
                <p:nvPr/>
              </p:nvCxnSpPr>
              <p:spPr>
                <a:xfrm flipH="1" flipV="1">
                  <a:off x="1944291" y="3276575"/>
                  <a:ext cx="144016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7" name="ZoneTexte 36"/>
            <p:cNvSpPr txBox="1"/>
            <p:nvPr/>
          </p:nvSpPr>
          <p:spPr>
            <a:xfrm>
              <a:off x="3816499" y="1836415"/>
              <a:ext cx="136815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Deflection</a:t>
              </a:r>
              <a:endParaRPr lang="en-US" dirty="0"/>
            </a:p>
          </p:txBody>
        </p:sp>
        <p:cxnSp>
          <p:nvCxnSpPr>
            <p:cNvPr id="39" name="Connecteur droit avec flèche 38"/>
            <p:cNvCxnSpPr/>
            <p:nvPr/>
          </p:nvCxnSpPr>
          <p:spPr>
            <a:xfrm flipV="1">
              <a:off x="5256659" y="1764407"/>
              <a:ext cx="0" cy="57606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1215822" y="3276575"/>
              <a:ext cx="1592565" cy="430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Anchorage</a:t>
              </a:r>
              <a:endParaRPr lang="en-US" dirty="0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7776939" y="3276575"/>
              <a:ext cx="1517761" cy="430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Anchorage</a:t>
              </a:r>
              <a:endParaRPr lang="en-US" dirty="0"/>
            </a:p>
          </p:txBody>
        </p:sp>
        <p:sp>
          <p:nvSpPr>
            <p:cNvPr id="44" name="Arc 43"/>
            <p:cNvSpPr/>
            <p:nvPr/>
          </p:nvSpPr>
          <p:spPr>
            <a:xfrm>
              <a:off x="3672483" y="3348583"/>
              <a:ext cx="45719" cy="432048"/>
            </a:xfrm>
            <a:prstGeom prst="arc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3744491" y="3276575"/>
              <a:ext cx="28803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ᶿ</a:t>
              </a:r>
              <a:endParaRPr lang="fr-FR" dirty="0"/>
            </a:p>
          </p:txBody>
        </p:sp>
      </p:grpSp>
      <p:cxnSp>
        <p:nvCxnSpPr>
          <p:cNvPr id="47" name="Connecteur droit 46"/>
          <p:cNvCxnSpPr/>
          <p:nvPr/>
        </p:nvCxnSpPr>
        <p:spPr>
          <a:xfrm rot="10800000">
            <a:off x="364163" y="1114191"/>
            <a:ext cx="6500381" cy="1588"/>
          </a:xfrm>
          <a:prstGeom prst="line">
            <a:avLst/>
          </a:prstGeom>
          <a:ln w="12700" cap="flat" cmpd="sng" algn="ctr">
            <a:solidFill>
              <a:srgbClr val="707F8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itre 1"/>
          <p:cNvSpPr txBox="1">
            <a:spLocks/>
          </p:cNvSpPr>
          <p:nvPr/>
        </p:nvSpPr>
        <p:spPr>
          <a:xfrm>
            <a:off x="379281" y="360286"/>
            <a:ext cx="9720092" cy="7539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4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PHM of MEMS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427218" y="1230734"/>
            <a:ext cx="6917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indent="-304800" defTabSz="1042988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000" b="1" kern="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 behavior model</a:t>
            </a:r>
            <a:endParaRPr lang="en-US" sz="2000" b="1" kern="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 Box 88"/>
          <p:cNvSpPr txBox="1">
            <a:spLocks noChangeArrowheads="1"/>
          </p:cNvSpPr>
          <p:nvPr/>
        </p:nvSpPr>
        <p:spPr bwMode="auto">
          <a:xfrm>
            <a:off x="360115" y="7103521"/>
            <a:ext cx="8640960" cy="35154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104306" tIns="52153" rIns="104306" bIns="52153" anchor="ctr">
            <a:spAutoFit/>
          </a:bodyPr>
          <a:lstStyle/>
          <a:p>
            <a:pPr defTabSz="1042988">
              <a:defRPr/>
            </a:pPr>
            <a:r>
              <a:rPr lang="en-US" sz="1600" b="1" dirty="0" smtClean="0">
                <a:solidFill>
                  <a:srgbClr val="4D4D4D"/>
                </a:solidFill>
              </a:rPr>
              <a:t>Introduction           </a:t>
            </a:r>
            <a:r>
              <a:rPr lang="en-US" sz="1600" b="1" dirty="0" smtClean="0">
                <a:solidFill>
                  <a:srgbClr val="000099"/>
                </a:solidFill>
              </a:rPr>
              <a:t> </a:t>
            </a:r>
            <a:r>
              <a:rPr lang="en-US" sz="1600" b="1" dirty="0" smtClean="0">
                <a:solidFill>
                  <a:srgbClr val="4D4D4D"/>
                </a:solidFill>
              </a:rPr>
              <a:t>State of the art  </a:t>
            </a:r>
            <a:r>
              <a:rPr lang="en-US" sz="1600" b="1" dirty="0" smtClean="0">
                <a:solidFill>
                  <a:srgbClr val="000099"/>
                </a:solidFill>
              </a:rPr>
              <a:t>          </a:t>
            </a:r>
            <a:r>
              <a:rPr lang="en-US" sz="1600" b="1" dirty="0" smtClean="0">
                <a:solidFill>
                  <a:srgbClr val="1E08A0"/>
                </a:solidFill>
              </a:rPr>
              <a:t>PHM of MEMS           </a:t>
            </a:r>
            <a:r>
              <a:rPr lang="en-US" sz="1600" b="1" dirty="0" smtClean="0">
                <a:solidFill>
                  <a:srgbClr val="4D4D4D"/>
                </a:solidFill>
              </a:rPr>
              <a:t>Simulation results            Conclusion                           </a:t>
            </a:r>
            <a:endParaRPr kumimoji="1" lang="en-US" sz="2000" dirty="0">
              <a:solidFill>
                <a:srgbClr val="4D4D4D"/>
              </a:solidFill>
            </a:endParaRPr>
          </a:p>
        </p:txBody>
      </p:sp>
      <p:pic>
        <p:nvPicPr>
          <p:cNvPr id="51" name="Picture 2" descr="G:\haithem.skima2\Desktop\Rapport\Rapport_Etat_de_l'art_V1\figures\mod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379" y="1684564"/>
            <a:ext cx="5406178" cy="281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3487608" y="4564260"/>
                <a:ext cx="3615687" cy="36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r-FR" sz="16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fr-FR" sz="1600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sz="1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1600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latin typeface="Cambria Math"/>
                                  </a:rPr>
                                  <m:t>𝑒𝑥𝑡</m:t>
                                </m:r>
                              </m:sub>
                            </m:sSub>
                          </m:e>
                        </m:acc>
                        <m:r>
                          <a:rPr lang="fr-FR" sz="1600" b="0" i="1" smtClean="0">
                            <a:latin typeface="Cambria Math"/>
                          </a:rPr>
                          <m:t>=</m:t>
                        </m:r>
                        <m:r>
                          <a:rPr lang="fr-FR" sz="1600" b="0" i="1" smtClean="0">
                            <a:latin typeface="Cambria Math"/>
                          </a:rPr>
                          <m:t>𝑀</m:t>
                        </m:r>
                      </m:e>
                    </m:nary>
                    <m:acc>
                      <m:accPr>
                        <m:chr m:val="⃗"/>
                        <m:ctrlPr>
                          <a:rPr lang="fr-FR" sz="160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/>
                          </a:rPr>
                          <m:t>γ</m:t>
                        </m:r>
                      </m:e>
                    </m:acc>
                  </m:oMath>
                </a14:m>
                <a:r>
                  <a:rPr lang="fr-FR" sz="1600" dirty="0" smtClean="0"/>
                  <a:t>     ↔ 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/>
                      </a:rPr>
                      <m:t>𝐹</m:t>
                    </m:r>
                    <m:r>
                      <a:rPr lang="fr-FR" sz="1600" b="0" i="1" smtClean="0">
                        <a:latin typeface="Cambria Math"/>
                      </a:rPr>
                      <m:t>=</m:t>
                    </m:r>
                    <m:r>
                      <a:rPr lang="fr-FR" sz="1600" b="0" i="1" smtClean="0">
                        <a:latin typeface="Cambria Math"/>
                      </a:rPr>
                      <m:t>𝑀</m:t>
                    </m:r>
                    <m:acc>
                      <m:accPr>
                        <m:chr m:val="̈"/>
                        <m:ctrlPr>
                          <a:rPr lang="fr-FR" sz="16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1600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fr-FR" sz="1600" b="0" i="1" smtClean="0">
                        <a:latin typeface="Cambria Math"/>
                      </a:rPr>
                      <m:t>+</m:t>
                    </m:r>
                    <m:r>
                      <a:rPr lang="fr-FR" sz="1600" b="0" i="1" smtClean="0">
                        <a:latin typeface="Cambria Math"/>
                      </a:rPr>
                      <m:t>𝑓</m:t>
                    </m:r>
                    <m:acc>
                      <m:accPr>
                        <m:chr m:val="̇"/>
                        <m:ctrlPr>
                          <a:rPr lang="fr-FR" sz="16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1600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fr-FR" sz="1600" b="0" i="1" smtClean="0">
                        <a:latin typeface="Cambria Math"/>
                      </a:rPr>
                      <m:t>+</m:t>
                    </m:r>
                    <m:r>
                      <a:rPr lang="fr-FR" sz="1600" b="0" i="1" smtClean="0">
                        <a:latin typeface="Cambria Math"/>
                      </a:rPr>
                      <m:t>𝑘𝑥</m:t>
                    </m:r>
                  </m:oMath>
                </a14:m>
                <a:endParaRPr lang="fr-FR" sz="16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608" y="4564260"/>
                <a:ext cx="3615687" cy="36849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7589" t="-93333" b="-15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/>
              <p:cNvSpPr txBox="1"/>
              <p:nvPr/>
            </p:nvSpPr>
            <p:spPr>
              <a:xfrm>
                <a:off x="3728344" y="5148783"/>
                <a:ext cx="2717604" cy="844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fr-FR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600" i="1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fr-FR" sz="16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fr-FR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600" i="1">
                              <a:latin typeface="Cambria Math"/>
                            </a:rPr>
                            <m:t>𝐾</m:t>
                          </m:r>
                        </m:num>
                        <m:den>
                          <m:f>
                            <m:fPr>
                              <m:ctrlPr>
                                <a:rPr lang="fr-FR" sz="16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fr-FR" sz="16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fr-FR" sz="16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b="0" i="1" smtClean="0">
                                          <a:latin typeface="Cambria Math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fr-FR" sz="16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fr-FR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fr-FR" sz="16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fr-FR" sz="1600" b="0" i="1" smtClean="0">
                              <a:latin typeface="Cambria Math"/>
                            </a:rPr>
                            <m:t>²+ </m:t>
                          </m:r>
                          <m:f>
                            <m:fPr>
                              <m:ctrlPr>
                                <a:rPr lang="fr-FR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16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latin typeface="Cambria Math"/>
                                </a:rPr>
                                <m:t>ξ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0" i="1" smtClean="0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fr-FR" sz="16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fr-FR" sz="16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fr-FR" sz="1600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53" name="ZoneText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344" y="5148783"/>
                <a:ext cx="2717604" cy="84420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/>
              <p:cNvSpPr txBox="1"/>
              <p:nvPr/>
            </p:nvSpPr>
            <p:spPr>
              <a:xfrm>
                <a:off x="7128867" y="5154002"/>
                <a:ext cx="3098648" cy="1650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sz="14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14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fr-FR" sz="1400" i="1">
                                  <a:latin typeface="Cambria Math"/>
                                </a:rPr>
                                <m:t>𝑆𝑡𝑎𝑡𝑖𝑐</m:t>
                              </m:r>
                              <m:r>
                                <a:rPr lang="fr-FR" sz="1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fr-FR" sz="1400" i="1">
                                  <a:latin typeface="Cambria Math"/>
                                </a:rPr>
                                <m:t>𝐺𝑎𝑖𝑛</m:t>
                              </m:r>
                              <m:r>
                                <a:rPr lang="fr-FR" sz="1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fr-FR" sz="1400" b="0" i="1" smtClean="0">
                                  <a:latin typeface="Cambria Math"/>
                                </a:rPr>
                                <m:t>𝐾</m:t>
                              </m:r>
                              <m:r>
                                <a:rPr lang="fr-FR" sz="1400" b="0" i="1" smtClean="0">
                                  <a:latin typeface="Cambria Math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fr-FR" sz="1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sz="14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fr-FR" sz="1400" b="0" i="1" smtClean="0">
                                      <a:latin typeface="Cambria Math"/>
                                    </a:rPr>
                                    <m:t>𝐸𝐴h𝑐𝑜𝑠</m:t>
                                  </m:r>
                                  <m:r>
                                    <a:rPr lang="fr-FR" sz="14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1400" b="0" i="1" smtClean="0">
                                      <a:latin typeface="Cambria Math"/>
                                    </a:rPr>
                                    <m:t>θ</m:t>
                                  </m:r>
                                  <m:r>
                                    <a:rPr lang="fr-FR" sz="1400" b="0" i="1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fr-FR" sz="1400" b="0" i="1" smtClean="0">
                                      <a:latin typeface="Cambria Math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  <m:e>
                              <m:r>
                                <a:rPr lang="fr-FR" sz="1400" b="0" i="1" smtClean="0">
                                  <a:latin typeface="Cambria Math"/>
                                </a:rPr>
                                <m:t>𝐷𝑎𝑚𝑝𝑖𝑛𝑔</m:t>
                              </m:r>
                              <m:r>
                                <a:rPr lang="fr-FR" sz="1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fr-FR" sz="1400" b="0" i="1" smtClean="0">
                                  <a:latin typeface="Cambria Math"/>
                                </a:rPr>
                                <m:t>𝑐𝑜𝑒𝑓𝑓𝑖𝑐𝑖𝑒𝑛𝑡</m:t>
                              </m:r>
                              <m:r>
                                <a:rPr lang="fr-FR" sz="1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sz="1400" b="0" i="1" smtClean="0">
                                  <a:latin typeface="Cambria Math"/>
                                </a:rPr>
                                <m:t>ξ</m:t>
                              </m:r>
                              <m:r>
                                <a:rPr lang="fr-FR" sz="1400" b="0" i="1" smtClean="0">
                                  <a:latin typeface="Cambria Math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fr-FR" sz="1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sz="1400" b="0" i="1" smtClean="0"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fr-FR" sz="1400" b="0" i="1" smtClean="0">
                                      <a:latin typeface="Cambria Math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fr-FR" sz="1400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FR" sz="1400" b="0" i="1" smtClean="0">
                                          <a:latin typeface="Cambria Math"/>
                                        </a:rPr>
                                        <m:t>𝑘𝑀</m:t>
                                      </m:r>
                                    </m:e>
                                  </m:rad>
                                </m:den>
                              </m:f>
                            </m:e>
                            <m:e>
                              <m:r>
                                <a:rPr lang="fr-FR" sz="1400" b="0" i="1" smtClean="0">
                                  <a:latin typeface="Cambria Math"/>
                                </a:rPr>
                                <m:t>𝑁𝑎𝑡𝑢𝑟𝑎𝑙</m:t>
                              </m:r>
                              <m:r>
                                <a:rPr lang="fr-FR" sz="1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fr-FR" sz="1400" b="0" i="1" smtClean="0">
                                  <a:latin typeface="Cambria Math"/>
                                </a:rPr>
                                <m:t>𝑓𝑟𝑒𝑞𝑢𝑒𝑛𝑐𝑦</m:t>
                              </m:r>
                              <m:r>
                                <a:rPr lang="fr-FR" sz="1400" b="0" i="1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fr-FR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smtClean="0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sz="1400" b="0" i="1" smtClean="0">
                                  <a:latin typeface="Cambria Math"/>
                                </a:rPr>
                                <m:t>= </m:t>
                              </m:r>
                              <m:rad>
                                <m:radPr>
                                  <m:degHide m:val="on"/>
                                  <m:ctrlPr>
                                    <a:rPr lang="fr-FR" sz="14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fr-FR" sz="14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14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fr-FR" sz="1400" b="0" i="1" smtClean="0">
                                          <a:latin typeface="Cambria Math"/>
                                        </a:rPr>
                                        <m:t>𝑀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eqArr>
                        </m:e>
                      </m:d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54" name="ZoneTexte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867" y="5154002"/>
                <a:ext cx="3098648" cy="165096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2952403" y="6040655"/>
                <a:ext cx="3721902" cy="764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sz="16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1600" b="0" i="1" smtClean="0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fr-FR" sz="1600" b="0" i="1" smtClean="0">
                          <a:latin typeface="Cambria Math"/>
                        </a:rPr>
                        <m:t>= </m:t>
                      </m:r>
                      <m:d>
                        <m:dPr>
                          <m:ctrlPr>
                            <a:rPr lang="fr-FR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16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sz="16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6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fr-FR" sz="1600" b="0" i="1" smtClean="0">
                                        <a:latin typeface="Cambria Math"/>
                                      </a:rPr>
                                      <m:t>𝑀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fr-FR" sz="16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sz="16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6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fr-FR" sz="1600" b="0" i="1" smtClean="0">
                                        <a:latin typeface="Cambria Math"/>
                                      </a:rPr>
                                      <m:t>𝑀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fr-FR" sz="1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1600" b="0" i="0" smtClean="0">
                          <a:latin typeface="Cambria Math"/>
                        </a:rPr>
                        <m:t>X</m:t>
                      </m:r>
                      <m:r>
                        <a:rPr lang="fr-FR" sz="1600" b="0" i="0" smtClean="0">
                          <a:latin typeface="Cambria Math"/>
                        </a:rPr>
                        <m:t>+ </m:t>
                      </m:r>
                      <m:d>
                        <m:dPr>
                          <m:ctrlPr>
                            <a:rPr lang="fr-FR" sz="16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fr-FR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1600" b="0" i="1" smtClean="0">
                                  <a:latin typeface="Cambria Math"/>
                                </a:rPr>
                                <m:t>0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fr-FR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sz="1600" b="0" i="1" smtClean="0">
                                      <a:latin typeface="Cambria Math"/>
                                    </a:rPr>
                                    <m:t>𝑀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r>
                        <a:rPr lang="fr-FR" sz="1600" b="0" i="1" smtClean="0">
                          <a:latin typeface="Cambria Math"/>
                        </a:rPr>
                        <m:t> </m:t>
                      </m:r>
                      <m:r>
                        <a:rPr lang="fr-FR" sz="1600" b="0" i="1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403" y="6040655"/>
                <a:ext cx="3721902" cy="764312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468126" y="6256996"/>
            <a:ext cx="289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sz="1800" dirty="0" smtClean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representation:</a:t>
            </a:r>
            <a:endParaRPr lang="en-US" sz="1800" dirty="0">
              <a:solidFill>
                <a:srgbClr val="1E0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27217" y="5233409"/>
            <a:ext cx="3389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sz="1800" dirty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dirty="0" smtClean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anonical transfer function:</a:t>
            </a:r>
            <a:endParaRPr lang="en-US" sz="1800" dirty="0">
              <a:solidFill>
                <a:srgbClr val="1E0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26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3" grpId="0" animBg="1"/>
      <p:bldP spid="54" grpId="0" animBg="1"/>
      <p:bldP spid="2" grpId="0" animBg="1"/>
      <p:bldP spid="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Connecteur droit 46"/>
          <p:cNvCxnSpPr/>
          <p:nvPr/>
        </p:nvCxnSpPr>
        <p:spPr>
          <a:xfrm rot="10800000">
            <a:off x="364163" y="1114191"/>
            <a:ext cx="6500381" cy="1588"/>
          </a:xfrm>
          <a:prstGeom prst="line">
            <a:avLst/>
          </a:prstGeom>
          <a:ln w="12700" cap="flat" cmpd="sng" algn="ctr">
            <a:solidFill>
              <a:srgbClr val="707F8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itre 1"/>
          <p:cNvSpPr txBox="1">
            <a:spLocks/>
          </p:cNvSpPr>
          <p:nvPr/>
        </p:nvSpPr>
        <p:spPr>
          <a:xfrm>
            <a:off x="379281" y="360286"/>
            <a:ext cx="9720092" cy="7539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4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PHM of MEMS</a:t>
            </a:r>
          </a:p>
        </p:txBody>
      </p:sp>
      <p:sp>
        <p:nvSpPr>
          <p:cNvPr id="50" name="Text Box 88"/>
          <p:cNvSpPr txBox="1">
            <a:spLocks noChangeArrowheads="1"/>
          </p:cNvSpPr>
          <p:nvPr/>
        </p:nvSpPr>
        <p:spPr bwMode="auto">
          <a:xfrm>
            <a:off x="360115" y="7103521"/>
            <a:ext cx="8640960" cy="35154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104306" tIns="52153" rIns="104306" bIns="52153" anchor="ctr">
            <a:spAutoFit/>
          </a:bodyPr>
          <a:lstStyle/>
          <a:p>
            <a:pPr defTabSz="1042988">
              <a:defRPr/>
            </a:pPr>
            <a:r>
              <a:rPr lang="en-US" sz="1600" b="1" dirty="0" smtClean="0">
                <a:solidFill>
                  <a:srgbClr val="4D4D4D"/>
                </a:solidFill>
              </a:rPr>
              <a:t>Introduction           </a:t>
            </a:r>
            <a:r>
              <a:rPr lang="en-US" sz="1600" b="1" dirty="0" smtClean="0">
                <a:solidFill>
                  <a:srgbClr val="000099"/>
                </a:solidFill>
              </a:rPr>
              <a:t> </a:t>
            </a:r>
            <a:r>
              <a:rPr lang="en-US" sz="1600" b="1" dirty="0" smtClean="0">
                <a:solidFill>
                  <a:srgbClr val="4D4D4D"/>
                </a:solidFill>
              </a:rPr>
              <a:t>State of the art  </a:t>
            </a:r>
            <a:r>
              <a:rPr lang="en-US" sz="1600" b="1" dirty="0" smtClean="0">
                <a:solidFill>
                  <a:srgbClr val="000099"/>
                </a:solidFill>
              </a:rPr>
              <a:t>          </a:t>
            </a:r>
            <a:r>
              <a:rPr lang="en-US" sz="1600" b="1" dirty="0" smtClean="0">
                <a:solidFill>
                  <a:srgbClr val="1E08A0"/>
                </a:solidFill>
              </a:rPr>
              <a:t>PHM of MEMS           </a:t>
            </a:r>
            <a:r>
              <a:rPr lang="en-US" sz="1600" b="1" dirty="0" smtClean="0">
                <a:solidFill>
                  <a:srgbClr val="4D4D4D"/>
                </a:solidFill>
              </a:rPr>
              <a:t>Simulation results            Conclusion                           </a:t>
            </a:r>
            <a:endParaRPr kumimoji="1" lang="en-US" sz="2000" dirty="0">
              <a:solidFill>
                <a:srgbClr val="4D4D4D"/>
              </a:solidFill>
            </a:endParaRPr>
          </a:p>
        </p:txBody>
      </p:sp>
      <p:sp>
        <p:nvSpPr>
          <p:cNvPr id="42" name="ZoneTexte 2"/>
          <p:cNvSpPr txBox="1">
            <a:spLocks noChangeArrowheads="1"/>
          </p:cNvSpPr>
          <p:nvPr/>
        </p:nvSpPr>
        <p:spPr bwMode="auto">
          <a:xfrm>
            <a:off x="720155" y="1642790"/>
            <a:ext cx="9379218" cy="29238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en-US" sz="1800" dirty="0" smtClean="0">
                <a:solidFill>
                  <a:srgbClr val="1E08A0"/>
                </a:solidFill>
              </a:rPr>
              <a:t>Why ?</a:t>
            </a:r>
          </a:p>
          <a:p>
            <a:pPr marL="857250" lvl="1">
              <a:buFont typeface="Symbol" panose="05050102010706020507" pitchFamily="18" charset="2"/>
              <a:buChar char="-"/>
              <a:defRPr/>
            </a:pPr>
            <a:endParaRPr lang="en-US" sz="1600" dirty="0" smtClean="0">
              <a:solidFill>
                <a:srgbClr val="1E08A0"/>
              </a:solidFill>
            </a:endParaRPr>
          </a:p>
          <a:p>
            <a:pPr marL="857250" lvl="1" algn="just">
              <a:buFont typeface="Symbol" panose="05050102010706020507" pitchFamily="18" charset="2"/>
              <a:buChar char="-"/>
              <a:defRPr/>
            </a:pPr>
            <a:r>
              <a:rPr lang="en-US" sz="1600" dirty="0" smtClean="0">
                <a:solidFill>
                  <a:srgbClr val="1E08A0"/>
                </a:solidFill>
              </a:rPr>
              <a:t>Manufacturer guarantees 10 million cycles without significant performance loss</a:t>
            </a:r>
          </a:p>
          <a:p>
            <a:pPr marL="857250" lvl="1" algn="just">
              <a:buFont typeface="Symbol" panose="05050102010706020507" pitchFamily="18" charset="2"/>
              <a:buChar char="-"/>
              <a:defRPr/>
            </a:pPr>
            <a:r>
              <a:rPr lang="en-US" sz="1600" dirty="0" smtClean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square wave (frequency= 1 Hz), the MEMS performs 86200 cycles per day</a:t>
            </a:r>
          </a:p>
          <a:p>
            <a:pPr marL="571500" lvl="1" indent="0" algn="just">
              <a:defRPr/>
            </a:pPr>
            <a:r>
              <a:rPr lang="en-US" sz="1600" dirty="0" smtClean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1600" dirty="0" smtClean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</a:t>
            </a:r>
            <a:r>
              <a:rPr lang="en-US" sz="1600" dirty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months to observe significant drift of the </a:t>
            </a:r>
            <a:r>
              <a:rPr lang="en-US" sz="1600" dirty="0" smtClean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pPr marL="857250" lvl="1" algn="just">
              <a:buFont typeface="Symbol" panose="05050102010706020507" pitchFamily="18" charset="2"/>
              <a:buChar char="-"/>
              <a:defRPr/>
            </a:pPr>
            <a:r>
              <a:rPr lang="en-US" sz="1600" dirty="0" smtClean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show the effectiveness of the proposed method</a:t>
            </a:r>
          </a:p>
          <a:p>
            <a:pPr marL="857250" lvl="1" algn="just">
              <a:buFont typeface="Symbol" panose="05050102010706020507" pitchFamily="18" charset="2"/>
              <a:buChar char="-"/>
              <a:defRPr/>
            </a:pPr>
            <a:endParaRPr lang="en-US" sz="1600" dirty="0">
              <a:solidFill>
                <a:srgbClr val="1E0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>
              <a:buFont typeface="Symbol" panose="05050102010706020507" pitchFamily="18" charset="2"/>
              <a:buChar char="-"/>
              <a:defRPr/>
            </a:pPr>
            <a:r>
              <a:rPr lang="en-US" sz="1800" dirty="0" smtClean="0">
                <a:solidFill>
                  <a:srgbClr val="1E08A0"/>
                </a:solidFill>
              </a:rPr>
              <a:t>Simulated degradation models</a:t>
            </a:r>
          </a:p>
          <a:p>
            <a:pPr marL="285750" lvl="1">
              <a:buFont typeface="Symbol" panose="05050102010706020507" pitchFamily="18" charset="2"/>
              <a:buChar char="-"/>
              <a:defRPr/>
            </a:pPr>
            <a:endParaRPr lang="en-US" sz="1800" dirty="0" smtClean="0">
              <a:solidFill>
                <a:srgbClr val="1E08A0"/>
              </a:solidFill>
            </a:endParaRPr>
          </a:p>
          <a:p>
            <a:pPr marL="857250" lvl="1" algn="just">
              <a:buFont typeface="Symbol" panose="05050102010706020507" pitchFamily="18" charset="2"/>
              <a:buChar char="-"/>
              <a:defRPr/>
            </a:pPr>
            <a:r>
              <a:rPr lang="en-US" sz="1600" dirty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 smtClean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variation of the parameters depend on the variation of the stiffness </a:t>
            </a:r>
            <a:r>
              <a:rPr lang="en-US" sz="1600" i="1" dirty="0" smtClean="0">
                <a:solidFill>
                  <a:srgbClr val="1E0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  <a:p>
            <a:pPr marL="857250" lvl="1" algn="just">
              <a:buFont typeface="Symbol" panose="05050102010706020507" pitchFamily="18" charset="2"/>
              <a:buChar char="-"/>
              <a:defRPr/>
            </a:pPr>
            <a:r>
              <a:rPr lang="en-US" sz="1600" dirty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dirty="0" smtClean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egradation models of the MEMS valve represented by the variation of the stiffness </a:t>
            </a:r>
            <a:r>
              <a:rPr lang="en-US" sz="1600" i="1" dirty="0">
                <a:solidFill>
                  <a:srgbClr val="1E0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2180289" y="5242277"/>
            <a:ext cx="2860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sz="1600" dirty="0" smtClean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Exponential degradation:</a:t>
            </a:r>
            <a:endParaRPr lang="en-US" sz="1600" dirty="0">
              <a:solidFill>
                <a:srgbClr val="1E0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180290" y="4634814"/>
            <a:ext cx="2788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sz="1600" dirty="0" smtClean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Polynomial degradation:</a:t>
            </a:r>
            <a:endParaRPr lang="en-US" sz="1600" dirty="0">
              <a:solidFill>
                <a:srgbClr val="1E0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ZoneTexte 57"/>
              <p:cNvSpPr txBox="1"/>
              <p:nvPr/>
            </p:nvSpPr>
            <p:spPr>
              <a:xfrm>
                <a:off x="4824611" y="4619426"/>
                <a:ext cx="33970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smtClean="0">
                          <a:latin typeface="Cambria Math"/>
                        </a:rPr>
                        <m:t>𝑘</m:t>
                      </m:r>
                      <m:d>
                        <m:dPr>
                          <m:ctrlPr>
                            <a:rPr lang="fr-FR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8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sz="1800" b="0" i="1" smtClean="0">
                          <a:latin typeface="Cambria Math"/>
                        </a:rPr>
                        <m:t>=</m:t>
                      </m:r>
                      <m:r>
                        <a:rPr lang="fr-FR" sz="1800" b="0" i="1" smtClean="0">
                          <a:latin typeface="Cambria Math"/>
                        </a:rPr>
                        <m:t>𝑎</m:t>
                      </m:r>
                      <m:r>
                        <a:rPr lang="fr-FR" sz="1800" b="0" i="1" smtClean="0">
                          <a:latin typeface="Cambria Math"/>
                        </a:rPr>
                        <m:t> ×</m:t>
                      </m:r>
                      <m:r>
                        <a:rPr lang="fr-FR" sz="18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fr-FR" sz="1800" b="0" i="1" smtClean="0">
                          <a:latin typeface="Cambria Math"/>
                          <a:ea typeface="Cambria Math"/>
                        </a:rPr>
                        <m:t>²+</m:t>
                      </m:r>
                      <m:r>
                        <a:rPr lang="fr-FR" sz="1800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fr-FR" sz="1800" b="0" i="1" smtClean="0">
                          <a:latin typeface="Cambria Math"/>
                          <a:ea typeface="Cambria Math"/>
                        </a:rPr>
                        <m:t> ×</m:t>
                      </m:r>
                      <m:r>
                        <a:rPr lang="fr-FR" sz="18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fr-FR" sz="1800" b="0" i="1" smtClean="0">
                          <a:latin typeface="Cambria Math"/>
                          <a:ea typeface="Cambria Math"/>
                        </a:rPr>
                        <m:t>+1</m:t>
                      </m:r>
                    </m:oMath>
                  </m:oMathPara>
                </a14:m>
                <a:endParaRPr lang="fr-FR" sz="1800" dirty="0"/>
              </a:p>
            </p:txBody>
          </p:sp>
        </mc:Choice>
        <mc:Fallback xmlns="">
          <p:sp>
            <p:nvSpPr>
              <p:cNvPr id="58" name="ZoneTexte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611" y="4619426"/>
                <a:ext cx="3397023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ZoneTexte 58"/>
              <p:cNvSpPr txBox="1"/>
              <p:nvPr/>
            </p:nvSpPr>
            <p:spPr>
              <a:xfrm>
                <a:off x="4896619" y="5205889"/>
                <a:ext cx="17656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smtClean="0">
                          <a:latin typeface="Cambria Math"/>
                        </a:rPr>
                        <m:t>𝑘</m:t>
                      </m:r>
                      <m:d>
                        <m:dPr>
                          <m:ctrlPr>
                            <a:rPr lang="fr-FR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8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sz="1800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fr-FR" sz="1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1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fr-FR" sz="1800" b="0" i="1" smtClean="0">
                              <a:latin typeface="Cambria Math"/>
                            </a:rPr>
                            <m:t>𝑎𝑡</m:t>
                          </m:r>
                        </m:sup>
                      </m:sSup>
                    </m:oMath>
                  </m:oMathPara>
                </a14:m>
                <a:endParaRPr lang="fr-FR" sz="1800" dirty="0"/>
              </a:p>
            </p:txBody>
          </p:sp>
        </mc:Choice>
        <mc:Fallback xmlns="">
          <p:sp>
            <p:nvSpPr>
              <p:cNvPr id="59" name="ZoneTexte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619" y="5205889"/>
                <a:ext cx="1765675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ZoneTexte 61"/>
          <p:cNvSpPr txBox="1"/>
          <p:nvPr/>
        </p:nvSpPr>
        <p:spPr>
          <a:xfrm>
            <a:off x="427218" y="1230734"/>
            <a:ext cx="6917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indent="-304800" defTabSz="1042988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000" b="1" kern="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of degradation</a:t>
            </a:r>
            <a:endParaRPr lang="en-US" sz="2000" b="1" kern="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20155" y="6149375"/>
            <a:ext cx="444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eaLnBrk="0" hangingPunct="0">
              <a:buFont typeface="Symbol" panose="05050102010706020507" pitchFamily="18" charset="2"/>
              <a:buChar char="-"/>
              <a:defRPr/>
            </a:pPr>
            <a:r>
              <a:rPr lang="en-US" sz="1800" dirty="0" smtClean="0">
                <a:solidFill>
                  <a:srgbClr val="1E08A0"/>
                </a:solidFill>
                <a:latin typeface="Arial" charset="0"/>
              </a:rPr>
              <a:t>Simulations </a:t>
            </a:r>
            <a:r>
              <a:rPr lang="en-US" sz="1800" dirty="0">
                <a:solidFill>
                  <a:srgbClr val="1E08A0"/>
                </a:solidFill>
                <a:latin typeface="Arial" charset="0"/>
              </a:rPr>
              <a:t>are performed on </a:t>
            </a:r>
            <a:r>
              <a:rPr lang="en-US" sz="1800" dirty="0" err="1">
                <a:solidFill>
                  <a:srgbClr val="1E08A0"/>
                </a:solidFill>
                <a:latin typeface="Arial" charset="0"/>
              </a:rPr>
              <a:t>Matlab</a:t>
            </a:r>
            <a:endParaRPr lang="en-US" sz="1800" dirty="0">
              <a:solidFill>
                <a:srgbClr val="1E08A0"/>
              </a:solidFill>
              <a:latin typeface="Arial" charset="0"/>
            </a:endParaRPr>
          </a:p>
        </p:txBody>
      </p:sp>
      <p:pic>
        <p:nvPicPr>
          <p:cNvPr id="5127" name="Picture 7" descr="http://tsbe.ie/wordpress/wp-content/uploads/2014/11/matlab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439" y="5935119"/>
            <a:ext cx="2106518" cy="79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2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95" y="2593458"/>
            <a:ext cx="8827393" cy="442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necteur droit 3"/>
          <p:cNvCxnSpPr/>
          <p:nvPr/>
        </p:nvCxnSpPr>
        <p:spPr>
          <a:xfrm rot="10800000">
            <a:off x="364163" y="1114191"/>
            <a:ext cx="6500381" cy="1588"/>
          </a:xfrm>
          <a:prstGeom prst="line">
            <a:avLst/>
          </a:prstGeom>
          <a:ln w="12700" cap="flat" cmpd="sng" algn="ctr">
            <a:solidFill>
              <a:srgbClr val="707F8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Box 88"/>
          <p:cNvSpPr txBox="1">
            <a:spLocks noChangeArrowheads="1"/>
          </p:cNvSpPr>
          <p:nvPr/>
        </p:nvSpPr>
        <p:spPr bwMode="auto">
          <a:xfrm>
            <a:off x="360115" y="7103521"/>
            <a:ext cx="8640960" cy="35154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104306" tIns="52153" rIns="104306" bIns="52153" anchor="ctr">
            <a:spAutoFit/>
          </a:bodyPr>
          <a:lstStyle/>
          <a:p>
            <a:pPr defTabSz="1042988">
              <a:defRPr/>
            </a:pPr>
            <a:r>
              <a:rPr lang="en-US" sz="1600" b="1" dirty="0" smtClean="0">
                <a:solidFill>
                  <a:srgbClr val="4D4D4D"/>
                </a:solidFill>
              </a:rPr>
              <a:t>Introduction           </a:t>
            </a:r>
            <a:r>
              <a:rPr lang="en-US" sz="1600" b="1" dirty="0" smtClean="0">
                <a:solidFill>
                  <a:srgbClr val="000099"/>
                </a:solidFill>
              </a:rPr>
              <a:t> </a:t>
            </a:r>
            <a:r>
              <a:rPr lang="en-US" sz="1600" b="1" dirty="0" smtClean="0">
                <a:solidFill>
                  <a:srgbClr val="4D4D4D"/>
                </a:solidFill>
              </a:rPr>
              <a:t>State of the art  </a:t>
            </a:r>
            <a:r>
              <a:rPr lang="en-US" sz="1600" b="1" dirty="0" smtClean="0">
                <a:solidFill>
                  <a:srgbClr val="000099"/>
                </a:solidFill>
              </a:rPr>
              <a:t>          </a:t>
            </a:r>
            <a:r>
              <a:rPr lang="en-US" sz="1600" b="1" dirty="0" smtClean="0">
                <a:solidFill>
                  <a:srgbClr val="4D4D4D"/>
                </a:solidFill>
              </a:rPr>
              <a:t>PHM of MEMS           </a:t>
            </a:r>
            <a:r>
              <a:rPr lang="en-US" sz="1600" b="1" dirty="0" smtClean="0">
                <a:solidFill>
                  <a:srgbClr val="1E08A0"/>
                </a:solidFill>
              </a:rPr>
              <a:t>Simulation results            </a:t>
            </a:r>
            <a:r>
              <a:rPr lang="en-US" sz="1600" b="1" dirty="0" smtClean="0">
                <a:solidFill>
                  <a:srgbClr val="4D4D4D"/>
                </a:solidFill>
              </a:rPr>
              <a:t>Conclusion                           </a:t>
            </a:r>
            <a:endParaRPr kumimoji="1" lang="en-US" sz="2000" dirty="0">
              <a:solidFill>
                <a:srgbClr val="4D4D4D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79281" y="360286"/>
            <a:ext cx="9720092" cy="7539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Simulation results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7218" y="1230734"/>
            <a:ext cx="6917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indent="-304800" defTabSz="1042988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000" b="1" kern="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Polynomial degradation</a:t>
            </a:r>
            <a:endParaRPr lang="en-US" sz="2000" b="1" kern="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3312443" y="1980431"/>
                <a:ext cx="41764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𝑘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</a:rPr>
                        <m:t>𝑎</m:t>
                      </m:r>
                      <m:r>
                        <a:rPr lang="fr-FR" b="0" i="1" smtClean="0">
                          <a:latin typeface="Cambria Math"/>
                        </a:rPr>
                        <m:t> ×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²+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 ×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+1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43" y="1980431"/>
                <a:ext cx="4176464" cy="41549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29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03" y="2632881"/>
            <a:ext cx="8395345" cy="431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necteur droit 3"/>
          <p:cNvCxnSpPr/>
          <p:nvPr/>
        </p:nvCxnSpPr>
        <p:spPr>
          <a:xfrm rot="10800000">
            <a:off x="364163" y="1114191"/>
            <a:ext cx="6500381" cy="1588"/>
          </a:xfrm>
          <a:prstGeom prst="line">
            <a:avLst/>
          </a:prstGeom>
          <a:ln w="12700" cap="flat" cmpd="sng" algn="ctr">
            <a:solidFill>
              <a:srgbClr val="707F8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Box 88"/>
          <p:cNvSpPr txBox="1">
            <a:spLocks noChangeArrowheads="1"/>
          </p:cNvSpPr>
          <p:nvPr/>
        </p:nvSpPr>
        <p:spPr bwMode="auto">
          <a:xfrm>
            <a:off x="360115" y="7103521"/>
            <a:ext cx="8640960" cy="35154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104306" tIns="52153" rIns="104306" bIns="52153" anchor="ctr">
            <a:spAutoFit/>
          </a:bodyPr>
          <a:lstStyle/>
          <a:p>
            <a:pPr defTabSz="1042988">
              <a:defRPr/>
            </a:pPr>
            <a:r>
              <a:rPr lang="en-US" sz="1600" b="1" dirty="0" smtClean="0">
                <a:solidFill>
                  <a:srgbClr val="4D4D4D"/>
                </a:solidFill>
              </a:rPr>
              <a:t>Introduction           </a:t>
            </a:r>
            <a:r>
              <a:rPr lang="en-US" sz="1600" b="1" dirty="0" smtClean="0">
                <a:solidFill>
                  <a:srgbClr val="000099"/>
                </a:solidFill>
              </a:rPr>
              <a:t> </a:t>
            </a:r>
            <a:r>
              <a:rPr lang="en-US" sz="1600" b="1" dirty="0" smtClean="0">
                <a:solidFill>
                  <a:srgbClr val="4D4D4D"/>
                </a:solidFill>
              </a:rPr>
              <a:t>State of the art  </a:t>
            </a:r>
            <a:r>
              <a:rPr lang="en-US" sz="1600" b="1" dirty="0" smtClean="0">
                <a:solidFill>
                  <a:srgbClr val="000099"/>
                </a:solidFill>
              </a:rPr>
              <a:t>          </a:t>
            </a:r>
            <a:r>
              <a:rPr lang="en-US" sz="1600" b="1" dirty="0" smtClean="0">
                <a:solidFill>
                  <a:srgbClr val="4D4D4D"/>
                </a:solidFill>
              </a:rPr>
              <a:t>PHM of MEMS           </a:t>
            </a:r>
            <a:r>
              <a:rPr lang="en-US" sz="1600" b="1" dirty="0" smtClean="0">
                <a:solidFill>
                  <a:srgbClr val="1E08A0"/>
                </a:solidFill>
              </a:rPr>
              <a:t>Simulation results            </a:t>
            </a:r>
            <a:r>
              <a:rPr lang="en-US" sz="1600" b="1" dirty="0" smtClean="0">
                <a:solidFill>
                  <a:srgbClr val="4D4D4D"/>
                </a:solidFill>
              </a:rPr>
              <a:t>Conclusion                           </a:t>
            </a:r>
            <a:endParaRPr kumimoji="1" lang="en-US" sz="2000" dirty="0">
              <a:solidFill>
                <a:srgbClr val="4D4D4D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79281" y="360286"/>
            <a:ext cx="9720092" cy="7539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Simulation results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27218" y="1230734"/>
            <a:ext cx="6917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indent="-304800" defTabSz="1042988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000" b="1" kern="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Exponential degradation</a:t>
            </a:r>
            <a:endParaRPr lang="en-US" sz="2000" b="1" kern="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3312443" y="1980431"/>
                <a:ext cx="4176464" cy="425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𝑘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𝑎𝑡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43" y="1980431"/>
                <a:ext cx="4176464" cy="42595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70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7415"/>
            <a:ext cx="5667338" cy="27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12" y="3457415"/>
            <a:ext cx="5667338" cy="27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cteur droit 4"/>
          <p:cNvCxnSpPr/>
          <p:nvPr/>
        </p:nvCxnSpPr>
        <p:spPr>
          <a:xfrm rot="10800000">
            <a:off x="364163" y="1114191"/>
            <a:ext cx="6500381" cy="1588"/>
          </a:xfrm>
          <a:prstGeom prst="line">
            <a:avLst/>
          </a:prstGeom>
          <a:ln w="12700" cap="flat" cmpd="sng" algn="ctr">
            <a:solidFill>
              <a:srgbClr val="707F8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Box 88"/>
          <p:cNvSpPr txBox="1">
            <a:spLocks noChangeArrowheads="1"/>
          </p:cNvSpPr>
          <p:nvPr/>
        </p:nvSpPr>
        <p:spPr bwMode="auto">
          <a:xfrm>
            <a:off x="360115" y="7103521"/>
            <a:ext cx="8640960" cy="35154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104306" tIns="52153" rIns="104306" bIns="52153" anchor="ctr">
            <a:spAutoFit/>
          </a:bodyPr>
          <a:lstStyle/>
          <a:p>
            <a:pPr defTabSz="1042988">
              <a:defRPr/>
            </a:pPr>
            <a:r>
              <a:rPr lang="en-US" sz="1600" b="1" dirty="0" smtClean="0">
                <a:solidFill>
                  <a:srgbClr val="4D4D4D"/>
                </a:solidFill>
              </a:rPr>
              <a:t>Introduction           </a:t>
            </a:r>
            <a:r>
              <a:rPr lang="en-US" sz="1600" b="1" dirty="0" smtClean="0">
                <a:solidFill>
                  <a:srgbClr val="000099"/>
                </a:solidFill>
              </a:rPr>
              <a:t> </a:t>
            </a:r>
            <a:r>
              <a:rPr lang="en-US" sz="1600" b="1" dirty="0" smtClean="0">
                <a:solidFill>
                  <a:srgbClr val="4D4D4D"/>
                </a:solidFill>
              </a:rPr>
              <a:t>State of the art  </a:t>
            </a:r>
            <a:r>
              <a:rPr lang="en-US" sz="1600" b="1" dirty="0" smtClean="0">
                <a:solidFill>
                  <a:srgbClr val="000099"/>
                </a:solidFill>
              </a:rPr>
              <a:t>          </a:t>
            </a:r>
            <a:r>
              <a:rPr lang="en-US" sz="1600" b="1" dirty="0" smtClean="0">
                <a:solidFill>
                  <a:srgbClr val="4D4D4D"/>
                </a:solidFill>
              </a:rPr>
              <a:t>PHM of MEMS           </a:t>
            </a:r>
            <a:r>
              <a:rPr lang="en-US" sz="1600" b="1" dirty="0" smtClean="0">
                <a:solidFill>
                  <a:srgbClr val="1E08A0"/>
                </a:solidFill>
              </a:rPr>
              <a:t>Simulation results            </a:t>
            </a:r>
            <a:r>
              <a:rPr lang="en-US" sz="1600" b="1" dirty="0" smtClean="0">
                <a:solidFill>
                  <a:srgbClr val="4D4D4D"/>
                </a:solidFill>
              </a:rPr>
              <a:t>Conclusion                           </a:t>
            </a:r>
            <a:endParaRPr kumimoji="1" lang="en-US" sz="2000" dirty="0">
              <a:solidFill>
                <a:srgbClr val="4D4D4D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79281" y="360286"/>
            <a:ext cx="9720092" cy="7539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Simulation results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27218" y="1230734"/>
            <a:ext cx="6917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indent="-304800" defTabSz="1042988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000" b="1" kern="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 estimation</a:t>
            </a:r>
            <a:endParaRPr lang="en-US" sz="2000" b="1" kern="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731590" y="1630844"/>
                <a:ext cx="9649072" cy="967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Symbol" panose="05050102010706020507" pitchFamily="18" charset="2"/>
                  <a:buChar char="-"/>
                </a:pPr>
                <a:r>
                  <a:rPr lang="en-US" sz="1800" dirty="0" smtClean="0">
                    <a:solidFill>
                      <a:srgbClr val="1E08A0"/>
                    </a:solidFill>
                    <a:latin typeface="Arial" pitchFamily="34" charset="0"/>
                    <a:cs typeface="Arial" pitchFamily="34" charset="0"/>
                  </a:rPr>
                  <a:t>Definition of the failure thresholds: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1E08A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1E08A0"/>
                            </a:solidFill>
                            <a:latin typeface="Cambria Math"/>
                            <a:cs typeface="Arial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1E08A0"/>
                            </a:solidFill>
                            <a:latin typeface="Cambria Math"/>
                            <a:cs typeface="Arial" pitchFamily="34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1800" dirty="0" smtClean="0">
                  <a:solidFill>
                    <a:srgbClr val="1E08A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buFont typeface="Symbol" panose="05050102010706020507" pitchFamily="18" charset="2"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1E08A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1E08A0"/>
                            </a:solidFill>
                            <a:latin typeface="Cambria Math"/>
                            <a:cs typeface="Arial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1800" i="1">
                            <a:solidFill>
                              <a:srgbClr val="1E08A0"/>
                            </a:solidFill>
                            <a:latin typeface="Cambria Math"/>
                            <a:cs typeface="Arial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rgbClr val="1E08A0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sz="1800" dirty="0">
                    <a:solidFill>
                      <a:srgbClr val="1E08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 that corresponds to </a:t>
                </a:r>
                <a:r>
                  <a:rPr lang="en-US" sz="1800" dirty="0" smtClean="0">
                    <a:solidFill>
                      <a:srgbClr val="1E08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1800" dirty="0">
                    <a:solidFill>
                      <a:srgbClr val="1E08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limit stiffness value </a:t>
                </a:r>
                <a:r>
                  <a:rPr lang="en-US" sz="1800" dirty="0" smtClean="0">
                    <a:solidFill>
                      <a:srgbClr val="1E08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beyond</a:t>
                </a:r>
                <a:r>
                  <a:rPr lang="en-US" sz="1800" dirty="0">
                    <a:solidFill>
                      <a:srgbClr val="1E08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smtClean="0">
                    <a:solidFill>
                      <a:srgbClr val="1E08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which </a:t>
                </a:r>
                <a:r>
                  <a:rPr lang="en-US" sz="1800" dirty="0">
                    <a:solidFill>
                      <a:srgbClr val="1E08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MEMS can be considered as out of service</a:t>
                </a:r>
                <a:endParaRPr lang="en-US" dirty="0">
                  <a:solidFill>
                    <a:srgbClr val="1E08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90" y="1630844"/>
                <a:ext cx="9649072" cy="96782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505" t="-3797" b="-101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3168427" y="2844527"/>
                <a:ext cx="4176464" cy="441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𝑅𝑈𝐿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 −</m:t>
                      </m:r>
                      <m:r>
                        <a:rPr lang="fr-FR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427" y="2844527"/>
                <a:ext cx="4176464" cy="44140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52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64163" y="360288"/>
            <a:ext cx="9720092" cy="7539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7F8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707F8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Connecteur droit 2"/>
          <p:cNvCxnSpPr/>
          <p:nvPr/>
        </p:nvCxnSpPr>
        <p:spPr>
          <a:xfrm rot="10800000">
            <a:off x="364163" y="1114191"/>
            <a:ext cx="6500381" cy="1588"/>
          </a:xfrm>
          <a:prstGeom prst="line">
            <a:avLst/>
          </a:prstGeom>
          <a:ln w="12700" cap="flat" cmpd="sng" algn="ctr">
            <a:solidFill>
              <a:srgbClr val="707F8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re 1"/>
          <p:cNvSpPr txBox="1">
            <a:spLocks/>
          </p:cNvSpPr>
          <p:nvPr/>
        </p:nvSpPr>
        <p:spPr>
          <a:xfrm>
            <a:off x="395712" y="360286"/>
            <a:ext cx="9720092" cy="7539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4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Conclusion</a:t>
            </a:r>
            <a:endParaRPr lang="fr-FR" sz="4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88"/>
          <p:cNvSpPr txBox="1">
            <a:spLocks noChangeArrowheads="1"/>
          </p:cNvSpPr>
          <p:nvPr/>
        </p:nvSpPr>
        <p:spPr bwMode="auto">
          <a:xfrm>
            <a:off x="360115" y="7103521"/>
            <a:ext cx="8640960" cy="35154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104306" tIns="52153" rIns="104306" bIns="52153" anchor="ctr">
            <a:spAutoFit/>
          </a:bodyPr>
          <a:lstStyle/>
          <a:p>
            <a:pPr defTabSz="1042988">
              <a:defRPr/>
            </a:pPr>
            <a:r>
              <a:rPr lang="en-US" sz="1600" b="1" dirty="0" smtClean="0">
                <a:solidFill>
                  <a:srgbClr val="4D4D4D"/>
                </a:solidFill>
              </a:rPr>
              <a:t>Introduction           </a:t>
            </a:r>
            <a:r>
              <a:rPr lang="en-US" sz="1600" b="1" dirty="0" smtClean="0">
                <a:solidFill>
                  <a:srgbClr val="000099"/>
                </a:solidFill>
              </a:rPr>
              <a:t> </a:t>
            </a:r>
            <a:r>
              <a:rPr lang="en-US" sz="1600" b="1" dirty="0" smtClean="0">
                <a:solidFill>
                  <a:srgbClr val="4D4D4D"/>
                </a:solidFill>
              </a:rPr>
              <a:t>State of the art  </a:t>
            </a:r>
            <a:r>
              <a:rPr lang="en-US" sz="1600" b="1" dirty="0" smtClean="0">
                <a:solidFill>
                  <a:srgbClr val="000099"/>
                </a:solidFill>
              </a:rPr>
              <a:t>          </a:t>
            </a:r>
            <a:r>
              <a:rPr lang="en-US" sz="1600" b="1" dirty="0" smtClean="0">
                <a:solidFill>
                  <a:srgbClr val="4D4D4D"/>
                </a:solidFill>
              </a:rPr>
              <a:t>PHM of MEMS           Simulation results            </a:t>
            </a:r>
            <a:r>
              <a:rPr lang="en-US" sz="1600" b="1" dirty="0" smtClean="0">
                <a:solidFill>
                  <a:srgbClr val="1E08A0"/>
                </a:solidFill>
              </a:rPr>
              <a:t>Conclusion </a:t>
            </a:r>
            <a:r>
              <a:rPr lang="en-US" sz="1600" b="1" dirty="0" smtClean="0">
                <a:solidFill>
                  <a:srgbClr val="4D4D4D"/>
                </a:solidFill>
              </a:rPr>
              <a:t>                          </a:t>
            </a:r>
            <a:endParaRPr kumimoji="1" lang="en-US" sz="2000" dirty="0">
              <a:solidFill>
                <a:srgbClr val="4D4D4D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179649" y="1476375"/>
            <a:ext cx="833410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90525" indent="-390525" algn="ctr" defTabSz="1042988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Implement PHM on MEMS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9649" y="2052439"/>
            <a:ext cx="833410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90525" marR="0" indent="-390525" algn="ctr" defTabSz="104298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Hybrid Prognostic approach proposed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179649" y="2628503"/>
            <a:ext cx="833410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90525" indent="-390525" algn="ctr" defTabSz="1042988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dirty="0" smtClean="0">
                <a:latin typeface="Arial" charset="0"/>
                <a:cs typeface="Times New Roman" pitchFamily="18" charset="0"/>
              </a:rPr>
              <a:t>Experimental measurements performed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179649" y="3204567"/>
            <a:ext cx="833410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 smtClean="0">
                <a:latin typeface="Arial" pitchFamily="34" charset="0"/>
                <a:cs typeface="Arial" pitchFamily="34" charset="0"/>
              </a:rPr>
              <a:t>Nominal behavior of the MEMS valve derived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179649" y="3780631"/>
            <a:ext cx="833410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 smtClean="0">
                <a:latin typeface="Arial" pitchFamily="34" charset="0"/>
                <a:cs typeface="Arial" pitchFamily="34" charset="0"/>
              </a:rPr>
              <a:t>Simulation results showed the effectiveness of the proposed method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74" y="4854848"/>
            <a:ext cx="2310723" cy="173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 bwMode="auto">
          <a:xfrm>
            <a:off x="1179650" y="4860751"/>
            <a:ext cx="5805202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Arial" pitchFamily="34" charset="0"/>
                <a:cs typeface="Arial" pitchFamily="34" charset="0"/>
              </a:rPr>
              <a:t>Experiments are still ongoing to derive the degradation models which will allow to estimate the health state of the MEMS and predict their RUL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79649" y="5940871"/>
            <a:ext cx="580520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ctr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Optimize the performance and the availability of a distributed system containing numerous MEMS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081558" y="4284687"/>
            <a:ext cx="6917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42988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kern="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and future works</a:t>
            </a:r>
            <a:endParaRPr lang="en-US" sz="2000" b="1" kern="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89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64163" y="360288"/>
            <a:ext cx="9720092" cy="7539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7F8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707F8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Connecteur droit 2"/>
          <p:cNvCxnSpPr/>
          <p:nvPr/>
        </p:nvCxnSpPr>
        <p:spPr>
          <a:xfrm rot="10800000">
            <a:off x="364163" y="1114191"/>
            <a:ext cx="6500381" cy="1588"/>
          </a:xfrm>
          <a:prstGeom prst="line">
            <a:avLst/>
          </a:prstGeom>
          <a:ln w="12700" cap="flat" cmpd="sng" algn="ctr">
            <a:solidFill>
              <a:srgbClr val="707F8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re 1"/>
          <p:cNvSpPr txBox="1">
            <a:spLocks/>
          </p:cNvSpPr>
          <p:nvPr/>
        </p:nvSpPr>
        <p:spPr>
          <a:xfrm>
            <a:off x="395712" y="360286"/>
            <a:ext cx="9720092" cy="7539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Outline</a:t>
            </a:r>
            <a:r>
              <a:rPr lang="en-US" sz="4000" noProof="0" dirty="0" smtClean="0">
                <a:solidFill>
                  <a:srgbClr val="707F87"/>
                </a:solidFill>
                <a:ea typeface="+mj-ea"/>
                <a:cs typeface="Arial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7F87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7F87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4796" y="2196455"/>
            <a:ext cx="9501008" cy="403187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1E08A0"/>
                </a:solidFill>
                <a:latin typeface="Arial" pitchFamily="34" charset="0"/>
                <a:cs typeface="Arial" pitchFamily="34" charset="0"/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solidFill>
                <a:srgbClr val="1E08A0"/>
              </a:solidFill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1E08A0"/>
                </a:solidFill>
                <a:latin typeface="Arial" pitchFamily="34" charset="0"/>
                <a:cs typeface="Arial" pitchFamily="34" charset="0"/>
              </a:rPr>
              <a:t>State of the art</a:t>
            </a:r>
          </a:p>
          <a:p>
            <a:pPr marL="1038987" lvl="1" indent="-514350">
              <a:buFont typeface="+mj-lt"/>
              <a:buAutoNum type="arabicPeriod"/>
            </a:pPr>
            <a:endParaRPr lang="en-US" sz="2800" dirty="0" smtClean="0">
              <a:solidFill>
                <a:srgbClr val="1E08A0"/>
              </a:solidFill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1E08A0"/>
                </a:solidFill>
                <a:latin typeface="Arial" pitchFamily="34" charset="0"/>
                <a:cs typeface="Arial" pitchFamily="34" charset="0"/>
              </a:rPr>
              <a:t>PHM of MEMS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 smtClean="0">
              <a:solidFill>
                <a:srgbClr val="1E08A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1E08A0"/>
                </a:solidFill>
                <a:latin typeface="Arial" pitchFamily="34" charset="0"/>
                <a:cs typeface="Arial" pitchFamily="34" charset="0"/>
              </a:rPr>
              <a:t>Simulation results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solidFill>
                <a:srgbClr val="1E08A0"/>
              </a:solidFill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1E08A0"/>
                </a:solidFill>
                <a:latin typeface="Arial" pitchFamily="34" charset="0"/>
                <a:cs typeface="Arial" pitchFamily="34" charset="0"/>
              </a:rPr>
              <a:t>Conclusion </a:t>
            </a:r>
            <a:r>
              <a:rPr lang="en-US" sz="2400" b="1" smtClean="0">
                <a:solidFill>
                  <a:srgbClr val="1E08A0"/>
                </a:solidFill>
                <a:latin typeface="Arial" pitchFamily="34" charset="0"/>
                <a:cs typeface="Arial" pitchFamily="34" charset="0"/>
              </a:rPr>
              <a:t>and perspectives</a:t>
            </a:r>
            <a:endParaRPr lang="en-US" sz="2400" b="1" dirty="0" smtClean="0">
              <a:solidFill>
                <a:srgbClr val="1E08A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400521" y="7113649"/>
            <a:ext cx="8960594" cy="32076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104306" tIns="52153" rIns="104306" bIns="52153" anchor="ctr">
            <a:spAutoFit/>
          </a:bodyPr>
          <a:lstStyle/>
          <a:p>
            <a:pPr defTabSz="1042988">
              <a:defRPr/>
            </a:pPr>
            <a:r>
              <a:rPr lang="en-US" sz="14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H. </a:t>
            </a:r>
            <a:r>
              <a:rPr lang="en-US" sz="1400" b="1" dirty="0" err="1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Skima</a:t>
            </a:r>
            <a:r>
              <a:rPr lang="en-US" sz="14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, K. </a:t>
            </a:r>
            <a:r>
              <a:rPr lang="en-US" sz="1400" dirty="0" err="1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Medjaher</a:t>
            </a:r>
            <a:r>
              <a:rPr lang="en-US" sz="14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, C. </a:t>
            </a:r>
            <a:r>
              <a:rPr lang="en-US" sz="1400" dirty="0" err="1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Varnier</a:t>
            </a:r>
            <a:r>
              <a:rPr lang="en-US" sz="14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, E. </a:t>
            </a:r>
            <a:r>
              <a:rPr lang="en-US" sz="1400" dirty="0" err="1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Dedu</a:t>
            </a:r>
            <a:r>
              <a:rPr lang="en-US" sz="14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, J. Bourgeois, IEEE Aerospace Conference, March 7-14, 2015</a:t>
            </a:r>
            <a:endParaRPr kumimoji="1" lang="en-US" sz="14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5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94841" y="1154519"/>
            <a:ext cx="6345994" cy="7539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Thank you for your attention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8" name="Picture 8" descr="https://fbcdn-sphotos-b-a.akamaihd.net/hphotos-ak-xpf1/v/t1.0-9/q86/s720x720/10945719_636213276482967_6786899508484212155_n.jpg?oh=48bf24649898cb7656aa80c91a09aa4e&amp;oe=55822827&amp;__gda__=1434452785_99ad3d87c963462a4656bfc6ddd6fef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8667" y="2412479"/>
            <a:ext cx="1948275" cy="129614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130" name="Picture 10" descr="https://scontent-ams.xx.fbcdn.net/hphotos-xfp1/v/t1.0-9/s720x720/10407452_620970728007222_4365653369937237830_n.jpg?oh=c2065115bb546428016f761a6c092a75&amp;oe=554B61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8747" y="3852639"/>
            <a:ext cx="1872283" cy="124038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132" name="Picture 12" descr="https://fbcdn-sphotos-f-a.akamaihd.net/hphotos-ak-xpa1/v/t1.0-9/s720x720/10291744_520843354686627_288873167764702547_n.jpg?oh=8e5ed62c10e67a95d25ce0cd8a5b445c&amp;oe=558A8420&amp;__gda__=1431133175_2cd2c589e720c836bd1df9dae0199b9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2683" y="5292799"/>
            <a:ext cx="2033464" cy="133587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134" name="Picture 14" descr="https://fbcdn-sphotos-h-a.akamaihd.net/hphotos-ak-xpa1/v/t1.0-9/s720x720/1521819_470878303016466_845306946_n.jpg?oh=a2c6be37f48465c8b0f2ee00b13ed1e6&amp;oe=558DC7E9&amp;__gda__=1431795051_2fb03f175a37849e16e88d5bed86cb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60915" y="2052439"/>
            <a:ext cx="2120481" cy="14401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136" name="Picture 16" descr="https://fbcdn-sphotos-g-a.akamaihd.net/hphotos-ak-xap1/v/t1.0-9/p720x720/1186075_414436268660670_310143479_n.jpg?oh=f15b9946caa023bdc172f3b9626fecd3&amp;oe=554B41EB&amp;__gda__=1431740182_9d2240c5b4110b9fd722d180c933f45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6939" y="5364807"/>
            <a:ext cx="1601416" cy="160141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138" name="Picture 18" descr="https://scontent-ams.xx.fbcdn.net/hphotos-xpf1/v/t1.0-9/1779166_634593709978257_3862579487522840667_n.jpg?oh=3c2327a4d5a6bd7be733748bbc720763&amp;oe=554B467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53003" y="3708623"/>
            <a:ext cx="1998589" cy="122413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140" name="Picture 20" descr="http://bafa.ufcv.fr/DesktopModules/Aricie.HTMLMapMaker/getMap.aspx?portalid=0&amp;mid=760&amp;MapID=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8107" y="2287937"/>
            <a:ext cx="4176464" cy="4228998"/>
          </a:xfrm>
          <a:prstGeom prst="rect">
            <a:avLst/>
          </a:prstGeom>
          <a:noFill/>
        </p:spPr>
      </p:pic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3600475" y="3944121"/>
            <a:ext cx="144016" cy="17043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fr-FR"/>
          </a:p>
        </p:txBody>
      </p:sp>
      <p:sp>
        <p:nvSpPr>
          <p:cNvPr id="23" name="Text Box 88"/>
          <p:cNvSpPr txBox="1">
            <a:spLocks noChangeArrowheads="1"/>
          </p:cNvSpPr>
          <p:nvPr/>
        </p:nvSpPr>
        <p:spPr bwMode="auto">
          <a:xfrm>
            <a:off x="400521" y="7113649"/>
            <a:ext cx="8960594" cy="32076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104306" tIns="52153" rIns="104306" bIns="52153" anchor="ctr">
            <a:spAutoFit/>
          </a:bodyPr>
          <a:lstStyle/>
          <a:p>
            <a:pPr defTabSz="1042988">
              <a:defRPr/>
            </a:pPr>
            <a:r>
              <a:rPr lang="en-US" sz="14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H. </a:t>
            </a:r>
            <a:r>
              <a:rPr lang="en-US" sz="1400" b="1" dirty="0" err="1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Skima</a:t>
            </a:r>
            <a:r>
              <a:rPr lang="en-US" sz="14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, K. </a:t>
            </a:r>
            <a:r>
              <a:rPr lang="en-US" sz="1400" dirty="0" err="1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Medjaher</a:t>
            </a:r>
            <a:r>
              <a:rPr lang="en-US" sz="14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, C. </a:t>
            </a:r>
            <a:r>
              <a:rPr lang="en-US" sz="1400" dirty="0" err="1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Varnier</a:t>
            </a:r>
            <a:r>
              <a:rPr lang="en-US" sz="14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, E. </a:t>
            </a:r>
            <a:r>
              <a:rPr lang="en-US" sz="1400" dirty="0" err="1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Dedu</a:t>
            </a:r>
            <a:r>
              <a:rPr lang="en-US" sz="14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, J. Bourgeois, IEEE Aerospace Conference, March 7-14, 2015</a:t>
            </a:r>
            <a:endParaRPr kumimoji="1" lang="en-US" sz="14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02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64163" y="360288"/>
            <a:ext cx="9720092" cy="7539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7F8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707F8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Connecteur droit 2"/>
          <p:cNvCxnSpPr/>
          <p:nvPr/>
        </p:nvCxnSpPr>
        <p:spPr>
          <a:xfrm rot="10800000">
            <a:off x="364163" y="1114191"/>
            <a:ext cx="6500381" cy="1588"/>
          </a:xfrm>
          <a:prstGeom prst="line">
            <a:avLst/>
          </a:prstGeom>
          <a:ln w="12700" cap="flat" cmpd="sng" algn="ctr">
            <a:solidFill>
              <a:srgbClr val="707F8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e 54"/>
          <p:cNvGrpSpPr/>
          <p:nvPr/>
        </p:nvGrpSpPr>
        <p:grpSpPr>
          <a:xfrm>
            <a:off x="864171" y="2811151"/>
            <a:ext cx="3528348" cy="1617552"/>
            <a:chOff x="1387557" y="3017538"/>
            <a:chExt cx="3493006" cy="1708432"/>
          </a:xfrm>
        </p:grpSpPr>
        <p:cxnSp>
          <p:nvCxnSpPr>
            <p:cNvPr id="56" name="Connecteur droit 50"/>
            <p:cNvCxnSpPr/>
            <p:nvPr/>
          </p:nvCxnSpPr>
          <p:spPr bwMode="auto">
            <a:xfrm>
              <a:off x="2760582" y="3353858"/>
              <a:ext cx="0" cy="1098047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Connecteur droit avec flèche 48"/>
            <p:cNvCxnSpPr/>
            <p:nvPr/>
          </p:nvCxnSpPr>
          <p:spPr bwMode="auto">
            <a:xfrm flipV="1">
              <a:off x="1648207" y="4459707"/>
              <a:ext cx="3187092" cy="4653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8" name="Text Box 117"/>
            <p:cNvSpPr txBox="1">
              <a:spLocks noChangeArrowheads="1"/>
            </p:cNvSpPr>
            <p:nvPr/>
          </p:nvSpPr>
          <p:spPr bwMode="auto">
            <a:xfrm rot="16200000">
              <a:off x="841331" y="3664463"/>
              <a:ext cx="1368345" cy="27589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1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Health</a:t>
              </a:r>
              <a:r>
                <a:rPr lang="fr-FR" sz="11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11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Indicator</a:t>
              </a:r>
              <a:endParaRPr lang="fr-FR" sz="1000" dirty="0">
                <a:solidFill>
                  <a:srgbClr val="000000"/>
                </a:solidFill>
              </a:endParaRPr>
            </a:p>
          </p:txBody>
        </p:sp>
        <p:sp>
          <p:nvSpPr>
            <p:cNvPr id="59" name="Text Box 117"/>
            <p:cNvSpPr txBox="1">
              <a:spLocks noChangeArrowheads="1"/>
            </p:cNvSpPr>
            <p:nvPr/>
          </p:nvSpPr>
          <p:spPr bwMode="auto">
            <a:xfrm>
              <a:off x="1648207" y="4464360"/>
              <a:ext cx="765069" cy="26161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fr-FR" sz="11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Time (t)</a:t>
              </a:r>
            </a:p>
          </p:txBody>
        </p:sp>
        <p:cxnSp>
          <p:nvCxnSpPr>
            <p:cNvPr id="60" name="Connecteur droit avec flèche 47"/>
            <p:cNvCxnSpPr/>
            <p:nvPr/>
          </p:nvCxnSpPr>
          <p:spPr bwMode="auto">
            <a:xfrm flipV="1">
              <a:off x="1688960" y="3017538"/>
              <a:ext cx="6509" cy="1456762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1" name="Text Box 129"/>
            <p:cNvSpPr txBox="1">
              <a:spLocks noChangeArrowheads="1"/>
            </p:cNvSpPr>
            <p:nvPr/>
          </p:nvSpPr>
          <p:spPr bwMode="auto">
            <a:xfrm>
              <a:off x="2717061" y="4482722"/>
              <a:ext cx="114956" cy="1692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1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tc</a:t>
              </a:r>
              <a:endParaRPr lang="fr-FR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0800000" flipV="1">
              <a:off x="1643880" y="3151771"/>
              <a:ext cx="51587" cy="1213294"/>
            </a:xfrm>
            <a:prstGeom prst="rect">
              <a:avLst/>
            </a:prstGeom>
            <a:gradFill flip="none" rotWithShape="1">
              <a:gsLst>
                <a:gs pos="0">
                  <a:srgbClr val="92D050"/>
                </a:gs>
                <a:gs pos="0">
                  <a:srgbClr val="FF0000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68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3" name="Connecteur droit 39"/>
            <p:cNvCxnSpPr/>
            <p:nvPr/>
          </p:nvCxnSpPr>
          <p:spPr bwMode="auto">
            <a:xfrm flipV="1">
              <a:off x="1712942" y="4365064"/>
              <a:ext cx="3122357" cy="2"/>
            </a:xfrm>
            <a:prstGeom prst="line">
              <a:avLst/>
            </a:prstGeom>
            <a:noFill/>
            <a:ln w="12700" cap="flat" cmpd="sng" algn="ctr">
              <a:solidFill>
                <a:srgbClr val="F4750C">
                  <a:alpha val="72000"/>
                </a:srgb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" name="Text Box 117"/>
            <p:cNvSpPr txBox="1">
              <a:spLocks noChangeArrowheads="1"/>
            </p:cNvSpPr>
            <p:nvPr/>
          </p:nvSpPr>
          <p:spPr bwMode="auto">
            <a:xfrm>
              <a:off x="1686010" y="4182412"/>
              <a:ext cx="1515202" cy="26161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r>
                <a:rPr lang="fr-FR" sz="11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Failure</a:t>
              </a:r>
              <a:r>
                <a:rPr lang="fr-FR" sz="11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11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threshold</a:t>
              </a:r>
              <a:endParaRPr lang="fr-FR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Forme libre 4"/>
            <p:cNvSpPr/>
            <p:nvPr/>
          </p:nvSpPr>
          <p:spPr bwMode="auto">
            <a:xfrm flipV="1">
              <a:off x="1704500" y="3192530"/>
              <a:ext cx="1083829" cy="304135"/>
            </a:xfrm>
            <a:custGeom>
              <a:avLst/>
              <a:gdLst>
                <a:gd name="connsiteX0" fmla="*/ 0 w 3131820"/>
                <a:gd name="connsiteY0" fmla="*/ 1504950 h 1504950"/>
                <a:gd name="connsiteX1" fmla="*/ 243840 w 3131820"/>
                <a:gd name="connsiteY1" fmla="*/ 1405890 h 1504950"/>
                <a:gd name="connsiteX2" fmla="*/ 381000 w 3131820"/>
                <a:gd name="connsiteY2" fmla="*/ 1329690 h 1504950"/>
                <a:gd name="connsiteX3" fmla="*/ 464820 w 3131820"/>
                <a:gd name="connsiteY3" fmla="*/ 1375410 h 1504950"/>
                <a:gd name="connsiteX4" fmla="*/ 533400 w 3131820"/>
                <a:gd name="connsiteY4" fmla="*/ 1314450 h 1504950"/>
                <a:gd name="connsiteX5" fmla="*/ 594360 w 3131820"/>
                <a:gd name="connsiteY5" fmla="*/ 1344930 h 1504950"/>
                <a:gd name="connsiteX6" fmla="*/ 632460 w 3131820"/>
                <a:gd name="connsiteY6" fmla="*/ 1245870 h 1504950"/>
                <a:gd name="connsiteX7" fmla="*/ 716280 w 3131820"/>
                <a:gd name="connsiteY7" fmla="*/ 1367790 h 1504950"/>
                <a:gd name="connsiteX8" fmla="*/ 822960 w 3131820"/>
                <a:gd name="connsiteY8" fmla="*/ 1299210 h 1504950"/>
                <a:gd name="connsiteX9" fmla="*/ 922020 w 3131820"/>
                <a:gd name="connsiteY9" fmla="*/ 1360170 h 1504950"/>
                <a:gd name="connsiteX10" fmla="*/ 1036320 w 3131820"/>
                <a:gd name="connsiteY10" fmla="*/ 1245870 h 1504950"/>
                <a:gd name="connsiteX11" fmla="*/ 1127760 w 3131820"/>
                <a:gd name="connsiteY11" fmla="*/ 1253490 h 1504950"/>
                <a:gd name="connsiteX12" fmla="*/ 1150620 w 3131820"/>
                <a:gd name="connsiteY12" fmla="*/ 1169670 h 1504950"/>
                <a:gd name="connsiteX13" fmla="*/ 1211580 w 3131820"/>
                <a:gd name="connsiteY13" fmla="*/ 1200150 h 1504950"/>
                <a:gd name="connsiteX14" fmla="*/ 1287780 w 3131820"/>
                <a:gd name="connsiteY14" fmla="*/ 1108710 h 1504950"/>
                <a:gd name="connsiteX15" fmla="*/ 1402080 w 3131820"/>
                <a:gd name="connsiteY15" fmla="*/ 1192530 h 1504950"/>
                <a:gd name="connsiteX16" fmla="*/ 1470660 w 3131820"/>
                <a:gd name="connsiteY16" fmla="*/ 1040130 h 1504950"/>
                <a:gd name="connsiteX17" fmla="*/ 1554480 w 3131820"/>
                <a:gd name="connsiteY17" fmla="*/ 1131570 h 1504950"/>
                <a:gd name="connsiteX18" fmla="*/ 1562100 w 3131820"/>
                <a:gd name="connsiteY18" fmla="*/ 1040130 h 1504950"/>
                <a:gd name="connsiteX19" fmla="*/ 1615440 w 3131820"/>
                <a:gd name="connsiteY19" fmla="*/ 1070610 h 1504950"/>
                <a:gd name="connsiteX20" fmla="*/ 1653540 w 3131820"/>
                <a:gd name="connsiteY20" fmla="*/ 986790 h 1504950"/>
                <a:gd name="connsiteX21" fmla="*/ 1897380 w 3131820"/>
                <a:gd name="connsiteY21" fmla="*/ 1040130 h 1504950"/>
                <a:gd name="connsiteX22" fmla="*/ 1943100 w 3131820"/>
                <a:gd name="connsiteY22" fmla="*/ 887730 h 1504950"/>
                <a:gd name="connsiteX23" fmla="*/ 2095500 w 3131820"/>
                <a:gd name="connsiteY23" fmla="*/ 880110 h 1504950"/>
                <a:gd name="connsiteX24" fmla="*/ 2141220 w 3131820"/>
                <a:gd name="connsiteY24" fmla="*/ 689610 h 1504950"/>
                <a:gd name="connsiteX25" fmla="*/ 2240280 w 3131820"/>
                <a:gd name="connsiteY25" fmla="*/ 788670 h 1504950"/>
                <a:gd name="connsiteX26" fmla="*/ 2247900 w 3131820"/>
                <a:gd name="connsiteY26" fmla="*/ 674370 h 1504950"/>
                <a:gd name="connsiteX27" fmla="*/ 2400300 w 3131820"/>
                <a:gd name="connsiteY27" fmla="*/ 659130 h 1504950"/>
                <a:gd name="connsiteX28" fmla="*/ 2529840 w 3131820"/>
                <a:gd name="connsiteY28" fmla="*/ 521970 h 1504950"/>
                <a:gd name="connsiteX29" fmla="*/ 2636520 w 3131820"/>
                <a:gd name="connsiteY29" fmla="*/ 491490 h 1504950"/>
                <a:gd name="connsiteX30" fmla="*/ 2682240 w 3131820"/>
                <a:gd name="connsiteY30" fmla="*/ 384810 h 1504950"/>
                <a:gd name="connsiteX31" fmla="*/ 2788920 w 3131820"/>
                <a:gd name="connsiteY31" fmla="*/ 384810 h 1504950"/>
                <a:gd name="connsiteX32" fmla="*/ 2819400 w 3131820"/>
                <a:gd name="connsiteY32" fmla="*/ 148590 h 1504950"/>
                <a:gd name="connsiteX33" fmla="*/ 2834640 w 3131820"/>
                <a:gd name="connsiteY33" fmla="*/ 270510 h 1504950"/>
                <a:gd name="connsiteX34" fmla="*/ 2849880 w 3131820"/>
                <a:gd name="connsiteY34" fmla="*/ 64770 h 1504950"/>
                <a:gd name="connsiteX35" fmla="*/ 2865120 w 3131820"/>
                <a:gd name="connsiteY35" fmla="*/ 270510 h 1504950"/>
                <a:gd name="connsiteX36" fmla="*/ 2857500 w 3131820"/>
                <a:gd name="connsiteY36" fmla="*/ 415290 h 1504950"/>
                <a:gd name="connsiteX37" fmla="*/ 2880360 w 3131820"/>
                <a:gd name="connsiteY37" fmla="*/ 133350 h 1504950"/>
                <a:gd name="connsiteX38" fmla="*/ 2895600 w 3131820"/>
                <a:gd name="connsiteY38" fmla="*/ 308610 h 1504950"/>
                <a:gd name="connsiteX39" fmla="*/ 2918460 w 3131820"/>
                <a:gd name="connsiteY39" fmla="*/ 64770 h 1504950"/>
                <a:gd name="connsiteX40" fmla="*/ 2926080 w 3131820"/>
                <a:gd name="connsiteY40" fmla="*/ 201930 h 1504950"/>
                <a:gd name="connsiteX41" fmla="*/ 2956560 w 3131820"/>
                <a:gd name="connsiteY41" fmla="*/ 57150 h 1504950"/>
                <a:gd name="connsiteX42" fmla="*/ 2979420 w 3131820"/>
                <a:gd name="connsiteY42" fmla="*/ 140970 h 1504950"/>
                <a:gd name="connsiteX43" fmla="*/ 3002280 w 3131820"/>
                <a:gd name="connsiteY43" fmla="*/ 49530 h 1504950"/>
                <a:gd name="connsiteX44" fmla="*/ 3063240 w 3131820"/>
                <a:gd name="connsiteY44" fmla="*/ 80010 h 1504950"/>
                <a:gd name="connsiteX45" fmla="*/ 3063240 w 3131820"/>
                <a:gd name="connsiteY45" fmla="*/ 11430 h 1504950"/>
                <a:gd name="connsiteX46" fmla="*/ 3078480 w 3131820"/>
                <a:gd name="connsiteY46" fmla="*/ 80010 h 1504950"/>
                <a:gd name="connsiteX47" fmla="*/ 3093720 w 3131820"/>
                <a:gd name="connsiteY47" fmla="*/ 3810 h 1504950"/>
                <a:gd name="connsiteX48" fmla="*/ 3131820 w 3131820"/>
                <a:gd name="connsiteY48" fmla="*/ 57150 h 1504950"/>
                <a:gd name="connsiteX49" fmla="*/ 3131820 w 3131820"/>
                <a:gd name="connsiteY49" fmla="*/ 57150 h 150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131820" h="1504950">
                  <a:moveTo>
                    <a:pt x="0" y="1504950"/>
                  </a:moveTo>
                  <a:cubicBezTo>
                    <a:pt x="90170" y="1470025"/>
                    <a:pt x="180340" y="1435100"/>
                    <a:pt x="243840" y="1405890"/>
                  </a:cubicBezTo>
                  <a:cubicBezTo>
                    <a:pt x="307340" y="1376680"/>
                    <a:pt x="344170" y="1334770"/>
                    <a:pt x="381000" y="1329690"/>
                  </a:cubicBezTo>
                  <a:cubicBezTo>
                    <a:pt x="417830" y="1324610"/>
                    <a:pt x="439420" y="1377950"/>
                    <a:pt x="464820" y="1375410"/>
                  </a:cubicBezTo>
                  <a:cubicBezTo>
                    <a:pt x="490220" y="1372870"/>
                    <a:pt x="511810" y="1319530"/>
                    <a:pt x="533400" y="1314450"/>
                  </a:cubicBezTo>
                  <a:cubicBezTo>
                    <a:pt x="554990" y="1309370"/>
                    <a:pt x="577850" y="1356360"/>
                    <a:pt x="594360" y="1344930"/>
                  </a:cubicBezTo>
                  <a:cubicBezTo>
                    <a:pt x="610870" y="1333500"/>
                    <a:pt x="612140" y="1242060"/>
                    <a:pt x="632460" y="1245870"/>
                  </a:cubicBezTo>
                  <a:cubicBezTo>
                    <a:pt x="652780" y="1249680"/>
                    <a:pt x="684530" y="1358900"/>
                    <a:pt x="716280" y="1367790"/>
                  </a:cubicBezTo>
                  <a:cubicBezTo>
                    <a:pt x="748030" y="1376680"/>
                    <a:pt x="788670" y="1300480"/>
                    <a:pt x="822960" y="1299210"/>
                  </a:cubicBezTo>
                  <a:cubicBezTo>
                    <a:pt x="857250" y="1297940"/>
                    <a:pt x="886460" y="1369060"/>
                    <a:pt x="922020" y="1360170"/>
                  </a:cubicBezTo>
                  <a:cubicBezTo>
                    <a:pt x="957580" y="1351280"/>
                    <a:pt x="1002030" y="1263650"/>
                    <a:pt x="1036320" y="1245870"/>
                  </a:cubicBezTo>
                  <a:cubicBezTo>
                    <a:pt x="1070610" y="1228090"/>
                    <a:pt x="1108710" y="1266190"/>
                    <a:pt x="1127760" y="1253490"/>
                  </a:cubicBezTo>
                  <a:cubicBezTo>
                    <a:pt x="1146810" y="1240790"/>
                    <a:pt x="1136650" y="1178560"/>
                    <a:pt x="1150620" y="1169670"/>
                  </a:cubicBezTo>
                  <a:cubicBezTo>
                    <a:pt x="1164590" y="1160780"/>
                    <a:pt x="1188720" y="1210310"/>
                    <a:pt x="1211580" y="1200150"/>
                  </a:cubicBezTo>
                  <a:cubicBezTo>
                    <a:pt x="1234440" y="1189990"/>
                    <a:pt x="1256030" y="1109980"/>
                    <a:pt x="1287780" y="1108710"/>
                  </a:cubicBezTo>
                  <a:cubicBezTo>
                    <a:pt x="1319530" y="1107440"/>
                    <a:pt x="1371600" y="1203960"/>
                    <a:pt x="1402080" y="1192530"/>
                  </a:cubicBezTo>
                  <a:cubicBezTo>
                    <a:pt x="1432560" y="1181100"/>
                    <a:pt x="1445260" y="1050290"/>
                    <a:pt x="1470660" y="1040130"/>
                  </a:cubicBezTo>
                  <a:cubicBezTo>
                    <a:pt x="1496060" y="1029970"/>
                    <a:pt x="1539240" y="1131570"/>
                    <a:pt x="1554480" y="1131570"/>
                  </a:cubicBezTo>
                  <a:cubicBezTo>
                    <a:pt x="1569720" y="1131570"/>
                    <a:pt x="1551940" y="1050290"/>
                    <a:pt x="1562100" y="1040130"/>
                  </a:cubicBezTo>
                  <a:cubicBezTo>
                    <a:pt x="1572260" y="1029970"/>
                    <a:pt x="1600200" y="1079500"/>
                    <a:pt x="1615440" y="1070610"/>
                  </a:cubicBezTo>
                  <a:cubicBezTo>
                    <a:pt x="1630680" y="1061720"/>
                    <a:pt x="1606550" y="991870"/>
                    <a:pt x="1653540" y="986790"/>
                  </a:cubicBezTo>
                  <a:cubicBezTo>
                    <a:pt x="1700530" y="981710"/>
                    <a:pt x="1849120" y="1056640"/>
                    <a:pt x="1897380" y="1040130"/>
                  </a:cubicBezTo>
                  <a:cubicBezTo>
                    <a:pt x="1945640" y="1023620"/>
                    <a:pt x="1910080" y="914400"/>
                    <a:pt x="1943100" y="887730"/>
                  </a:cubicBezTo>
                  <a:cubicBezTo>
                    <a:pt x="1976120" y="861060"/>
                    <a:pt x="2062480" y="913130"/>
                    <a:pt x="2095500" y="880110"/>
                  </a:cubicBezTo>
                  <a:cubicBezTo>
                    <a:pt x="2128520" y="847090"/>
                    <a:pt x="2117090" y="704850"/>
                    <a:pt x="2141220" y="689610"/>
                  </a:cubicBezTo>
                  <a:cubicBezTo>
                    <a:pt x="2165350" y="674370"/>
                    <a:pt x="2222500" y="791210"/>
                    <a:pt x="2240280" y="788670"/>
                  </a:cubicBezTo>
                  <a:cubicBezTo>
                    <a:pt x="2258060" y="786130"/>
                    <a:pt x="2221230" y="695960"/>
                    <a:pt x="2247900" y="674370"/>
                  </a:cubicBezTo>
                  <a:cubicBezTo>
                    <a:pt x="2274570" y="652780"/>
                    <a:pt x="2353310" y="684530"/>
                    <a:pt x="2400300" y="659130"/>
                  </a:cubicBezTo>
                  <a:cubicBezTo>
                    <a:pt x="2447290" y="633730"/>
                    <a:pt x="2490470" y="549910"/>
                    <a:pt x="2529840" y="521970"/>
                  </a:cubicBezTo>
                  <a:cubicBezTo>
                    <a:pt x="2569210" y="494030"/>
                    <a:pt x="2611120" y="514350"/>
                    <a:pt x="2636520" y="491490"/>
                  </a:cubicBezTo>
                  <a:cubicBezTo>
                    <a:pt x="2661920" y="468630"/>
                    <a:pt x="2656840" y="402590"/>
                    <a:pt x="2682240" y="384810"/>
                  </a:cubicBezTo>
                  <a:cubicBezTo>
                    <a:pt x="2707640" y="367030"/>
                    <a:pt x="2766060" y="424180"/>
                    <a:pt x="2788920" y="384810"/>
                  </a:cubicBezTo>
                  <a:cubicBezTo>
                    <a:pt x="2811780" y="345440"/>
                    <a:pt x="2811780" y="167640"/>
                    <a:pt x="2819400" y="148590"/>
                  </a:cubicBezTo>
                  <a:cubicBezTo>
                    <a:pt x="2827020" y="129540"/>
                    <a:pt x="2829560" y="284480"/>
                    <a:pt x="2834640" y="270510"/>
                  </a:cubicBezTo>
                  <a:cubicBezTo>
                    <a:pt x="2839720" y="256540"/>
                    <a:pt x="2844800" y="64770"/>
                    <a:pt x="2849880" y="64770"/>
                  </a:cubicBezTo>
                  <a:cubicBezTo>
                    <a:pt x="2854960" y="64770"/>
                    <a:pt x="2863850" y="212090"/>
                    <a:pt x="2865120" y="270510"/>
                  </a:cubicBezTo>
                  <a:cubicBezTo>
                    <a:pt x="2866390" y="328930"/>
                    <a:pt x="2854960" y="438150"/>
                    <a:pt x="2857500" y="415290"/>
                  </a:cubicBezTo>
                  <a:cubicBezTo>
                    <a:pt x="2860040" y="392430"/>
                    <a:pt x="2874010" y="151130"/>
                    <a:pt x="2880360" y="133350"/>
                  </a:cubicBezTo>
                  <a:cubicBezTo>
                    <a:pt x="2886710" y="115570"/>
                    <a:pt x="2889250" y="320040"/>
                    <a:pt x="2895600" y="308610"/>
                  </a:cubicBezTo>
                  <a:cubicBezTo>
                    <a:pt x="2901950" y="297180"/>
                    <a:pt x="2913380" y="82550"/>
                    <a:pt x="2918460" y="64770"/>
                  </a:cubicBezTo>
                  <a:cubicBezTo>
                    <a:pt x="2923540" y="46990"/>
                    <a:pt x="2919730" y="203200"/>
                    <a:pt x="2926080" y="201930"/>
                  </a:cubicBezTo>
                  <a:cubicBezTo>
                    <a:pt x="2932430" y="200660"/>
                    <a:pt x="2947670" y="67310"/>
                    <a:pt x="2956560" y="57150"/>
                  </a:cubicBezTo>
                  <a:cubicBezTo>
                    <a:pt x="2965450" y="46990"/>
                    <a:pt x="2971800" y="142240"/>
                    <a:pt x="2979420" y="140970"/>
                  </a:cubicBezTo>
                  <a:cubicBezTo>
                    <a:pt x="2987040" y="139700"/>
                    <a:pt x="2988310" y="59690"/>
                    <a:pt x="3002280" y="49530"/>
                  </a:cubicBezTo>
                  <a:cubicBezTo>
                    <a:pt x="3016250" y="39370"/>
                    <a:pt x="3053080" y="86360"/>
                    <a:pt x="3063240" y="80010"/>
                  </a:cubicBezTo>
                  <a:cubicBezTo>
                    <a:pt x="3073400" y="73660"/>
                    <a:pt x="3060700" y="11430"/>
                    <a:pt x="3063240" y="11430"/>
                  </a:cubicBezTo>
                  <a:cubicBezTo>
                    <a:pt x="3065780" y="11430"/>
                    <a:pt x="3073400" y="81280"/>
                    <a:pt x="3078480" y="80010"/>
                  </a:cubicBezTo>
                  <a:cubicBezTo>
                    <a:pt x="3083560" y="78740"/>
                    <a:pt x="3084830" y="7620"/>
                    <a:pt x="3093720" y="3810"/>
                  </a:cubicBezTo>
                  <a:cubicBezTo>
                    <a:pt x="3102610" y="0"/>
                    <a:pt x="3131820" y="57150"/>
                    <a:pt x="3131820" y="57150"/>
                  </a:cubicBezTo>
                  <a:lnTo>
                    <a:pt x="3131820" y="57150"/>
                  </a:lnTo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90525" marR="0" indent="-390525" algn="l" defTabSz="1042988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66" name="Text Box 129"/>
            <p:cNvSpPr txBox="1">
              <a:spLocks noChangeArrowheads="1"/>
            </p:cNvSpPr>
            <p:nvPr/>
          </p:nvSpPr>
          <p:spPr bwMode="auto">
            <a:xfrm>
              <a:off x="4292439" y="4480875"/>
              <a:ext cx="588124" cy="1692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/>
              <a:r>
                <a:rPr lang="fr-FR" sz="11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tf</a:t>
              </a:r>
              <a:endParaRPr lang="fr-FR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7" name="Groupe 86"/>
            <p:cNvGrpSpPr/>
            <p:nvPr/>
          </p:nvGrpSpPr>
          <p:grpSpPr>
            <a:xfrm>
              <a:off x="2789624" y="3233947"/>
              <a:ext cx="1903479" cy="1224705"/>
              <a:chOff x="3197264" y="2881675"/>
              <a:chExt cx="1786523" cy="1224705"/>
            </a:xfrm>
          </p:grpSpPr>
          <p:sp>
            <p:nvSpPr>
              <p:cNvPr id="69" name="Explosion 1 68"/>
              <p:cNvSpPr/>
              <p:nvPr/>
            </p:nvSpPr>
            <p:spPr bwMode="auto">
              <a:xfrm flipV="1">
                <a:off x="4725064" y="3982765"/>
                <a:ext cx="258723" cy="123615"/>
              </a:xfrm>
              <a:prstGeom prst="irregularSeal1">
                <a:avLst/>
              </a:prstGeom>
              <a:solidFill>
                <a:srgbClr val="FF0000">
                  <a:alpha val="52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90525" marR="0" indent="-390525" algn="l" defTabSz="1042988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Times New Roman" pitchFamily="18" charset="0"/>
                </a:endParaRPr>
              </a:p>
            </p:txBody>
          </p:sp>
          <p:sp>
            <p:nvSpPr>
              <p:cNvPr id="70" name="Text Box 117"/>
              <p:cNvSpPr txBox="1">
                <a:spLocks noChangeArrowheads="1"/>
              </p:cNvSpPr>
              <p:nvPr/>
            </p:nvSpPr>
            <p:spPr bwMode="auto">
              <a:xfrm>
                <a:off x="3667781" y="2881675"/>
                <a:ext cx="658939" cy="307777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fr-FR" sz="1400" b="1" dirty="0" smtClean="0">
                    <a:solidFill>
                      <a:srgbClr val="000099"/>
                    </a:solidFill>
                    <a:latin typeface="+mn-lt"/>
                  </a:rPr>
                  <a:t>RUL</a:t>
                </a:r>
                <a:endParaRPr lang="fr-FR" sz="1200" b="1" dirty="0">
                  <a:solidFill>
                    <a:srgbClr val="000099"/>
                  </a:solidFill>
                  <a:latin typeface="+mn-lt"/>
                </a:endParaRPr>
              </a:p>
            </p:txBody>
          </p:sp>
          <p:cxnSp>
            <p:nvCxnSpPr>
              <p:cNvPr id="71" name="Straight Arrow Connector 172"/>
              <p:cNvCxnSpPr/>
              <p:nvPr/>
            </p:nvCxnSpPr>
            <p:spPr bwMode="auto">
              <a:xfrm>
                <a:off x="4247153" y="3005789"/>
                <a:ext cx="612335" cy="1165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72" name="Straight Arrow Connector 175"/>
              <p:cNvCxnSpPr/>
              <p:nvPr/>
            </p:nvCxnSpPr>
            <p:spPr bwMode="auto">
              <a:xfrm flipH="1" flipV="1">
                <a:off x="3245503" y="3005789"/>
                <a:ext cx="461093" cy="1165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sp>
            <p:nvSpPr>
              <p:cNvPr id="73" name="Forme libre 72"/>
              <p:cNvSpPr/>
              <p:nvPr/>
            </p:nvSpPr>
            <p:spPr bwMode="auto">
              <a:xfrm flipV="1">
                <a:off x="3197264" y="3139968"/>
                <a:ext cx="1608478" cy="867114"/>
              </a:xfrm>
              <a:custGeom>
                <a:avLst/>
                <a:gdLst>
                  <a:gd name="connsiteX0" fmla="*/ 0 w 1127760"/>
                  <a:gd name="connsiteY0" fmla="*/ 784860 h 784860"/>
                  <a:gd name="connsiteX1" fmla="*/ 297180 w 1127760"/>
                  <a:gd name="connsiteY1" fmla="*/ 670560 h 784860"/>
                  <a:gd name="connsiteX2" fmla="*/ 678180 w 1127760"/>
                  <a:gd name="connsiteY2" fmla="*/ 411480 h 784860"/>
                  <a:gd name="connsiteX3" fmla="*/ 1127760 w 1127760"/>
                  <a:gd name="connsiteY3" fmla="*/ 0 h 78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7760" h="784860">
                    <a:moveTo>
                      <a:pt x="0" y="784860"/>
                    </a:moveTo>
                    <a:cubicBezTo>
                      <a:pt x="92075" y="758825"/>
                      <a:pt x="184150" y="732790"/>
                      <a:pt x="297180" y="670560"/>
                    </a:cubicBezTo>
                    <a:cubicBezTo>
                      <a:pt x="410210" y="608330"/>
                      <a:pt x="539750" y="523240"/>
                      <a:pt x="678180" y="411480"/>
                    </a:cubicBezTo>
                    <a:cubicBezTo>
                      <a:pt x="816610" y="299720"/>
                      <a:pt x="972185" y="149860"/>
                      <a:pt x="1127760" y="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90525" marR="0" indent="-390525" algn="l" defTabSz="1042988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8" name="Connecteur droit 76"/>
            <p:cNvCxnSpPr/>
            <p:nvPr/>
          </p:nvCxnSpPr>
          <p:spPr bwMode="auto">
            <a:xfrm>
              <a:off x="4575321" y="3341563"/>
              <a:ext cx="0" cy="1095136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2" name="Titre 1"/>
          <p:cNvSpPr txBox="1">
            <a:spLocks/>
          </p:cNvSpPr>
          <p:nvPr/>
        </p:nvSpPr>
        <p:spPr>
          <a:xfrm>
            <a:off x="364163" y="360286"/>
            <a:ext cx="9720092" cy="7539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r-FR" sz="4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fr-FR" sz="4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 Box 88"/>
          <p:cNvSpPr txBox="1">
            <a:spLocks noChangeArrowheads="1"/>
          </p:cNvSpPr>
          <p:nvPr/>
        </p:nvSpPr>
        <p:spPr bwMode="auto">
          <a:xfrm>
            <a:off x="360115" y="7103521"/>
            <a:ext cx="8640960" cy="35154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104306" tIns="52153" rIns="104306" bIns="52153" anchor="ctr">
            <a:spAutoFit/>
          </a:bodyPr>
          <a:lstStyle/>
          <a:p>
            <a:pPr defTabSz="1042988">
              <a:defRPr/>
            </a:pPr>
            <a:r>
              <a:rPr lang="en-US" sz="1600" b="1" dirty="0" smtClean="0">
                <a:solidFill>
                  <a:srgbClr val="1E08A0"/>
                </a:solidFill>
              </a:rPr>
              <a:t>Introduction</a:t>
            </a:r>
            <a:r>
              <a:rPr lang="en-US" sz="1600" b="1" dirty="0" smtClean="0">
                <a:solidFill>
                  <a:srgbClr val="4D4D4D"/>
                </a:solidFill>
              </a:rPr>
              <a:t>           </a:t>
            </a:r>
            <a:r>
              <a:rPr lang="en-US" sz="1600" b="1" dirty="0" smtClean="0">
                <a:solidFill>
                  <a:srgbClr val="000099"/>
                </a:solidFill>
              </a:rPr>
              <a:t> </a:t>
            </a:r>
            <a:r>
              <a:rPr lang="en-US" sz="1600" b="1" dirty="0" smtClean="0">
                <a:solidFill>
                  <a:srgbClr val="4D4D4D"/>
                </a:solidFill>
              </a:rPr>
              <a:t>State of the art  </a:t>
            </a:r>
            <a:r>
              <a:rPr lang="en-US" sz="1600" b="1" dirty="0" smtClean="0">
                <a:solidFill>
                  <a:srgbClr val="000099"/>
                </a:solidFill>
              </a:rPr>
              <a:t>          </a:t>
            </a:r>
            <a:r>
              <a:rPr lang="en-US" sz="1600" b="1" dirty="0" smtClean="0">
                <a:solidFill>
                  <a:srgbClr val="4D4D4D"/>
                </a:solidFill>
              </a:rPr>
              <a:t>PHM of MEMS           Simulation results            Conclusion                           </a:t>
            </a:r>
            <a:endParaRPr kumimoji="1" lang="en-US" sz="2000" dirty="0">
              <a:solidFill>
                <a:srgbClr val="4D4D4D"/>
              </a:solidFill>
            </a:endParaRPr>
          </a:p>
        </p:txBody>
      </p:sp>
      <p:sp>
        <p:nvSpPr>
          <p:cNvPr id="151" name="Rectangle à coins arrondis 150"/>
          <p:cNvSpPr/>
          <p:nvPr/>
        </p:nvSpPr>
        <p:spPr>
          <a:xfrm>
            <a:off x="216099" y="1328646"/>
            <a:ext cx="10297143" cy="432048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0" indent="-304800" defTabSz="1042988">
              <a:spcBef>
                <a:spcPct val="20000"/>
              </a:spcBef>
              <a:buFont typeface="Arial" charset="0"/>
              <a:buChar char="–"/>
            </a:pPr>
            <a:r>
              <a:rPr lang="en-US" sz="2000" b="1" kern="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Prognostics &amp; Health Management (PHM)</a:t>
            </a:r>
            <a:endParaRPr lang="en-US" sz="2000" b="1" kern="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36931" y="1822509"/>
            <a:ext cx="9789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i="1" dirty="0" smtClean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rocess </a:t>
            </a:r>
            <a:r>
              <a:rPr lang="en-US" sz="1600" i="1" dirty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1600" b="1" i="1" dirty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monitors</a:t>
            </a:r>
            <a:r>
              <a:rPr lang="en-US" sz="1600" i="1" dirty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systems, </a:t>
            </a:r>
            <a:r>
              <a:rPr lang="en-US" sz="1600" b="1" i="1" dirty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assesses</a:t>
            </a:r>
            <a:r>
              <a:rPr lang="en-US" sz="1600" i="1" dirty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their health state, </a:t>
            </a:r>
            <a:r>
              <a:rPr lang="en-US" sz="1600" b="1" i="1" dirty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detects</a:t>
            </a:r>
            <a:r>
              <a:rPr lang="en-US" sz="1600" i="1" dirty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b="1" i="1" dirty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diagnoses</a:t>
            </a:r>
            <a:r>
              <a:rPr lang="en-US" sz="1600" i="1" dirty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their faults, </a:t>
            </a:r>
            <a:r>
              <a:rPr lang="en-US" sz="1600" b="1" i="1" dirty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anticipates</a:t>
            </a:r>
            <a:r>
              <a:rPr lang="en-US" sz="1600" i="1" dirty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time to failures by calculating the </a:t>
            </a:r>
            <a:r>
              <a:rPr lang="en-US" sz="1600" b="1" i="1" dirty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remaining useful life (RUL) </a:t>
            </a:r>
            <a:r>
              <a:rPr lang="en-US" sz="1600" i="1" dirty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takes appropriate </a:t>
            </a:r>
            <a:r>
              <a:rPr lang="en-US" sz="1600" b="1" i="1" dirty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decisions</a:t>
            </a:r>
            <a:r>
              <a:rPr lang="en-US" sz="1600" i="1" dirty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accordingly</a:t>
            </a:r>
            <a:r>
              <a:rPr lang="en-US" altLang="en-US" sz="1600" i="1" dirty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4" name="Groupe 33"/>
          <p:cNvGrpSpPr/>
          <p:nvPr/>
        </p:nvGrpSpPr>
        <p:grpSpPr>
          <a:xfrm>
            <a:off x="5040635" y="2706088"/>
            <a:ext cx="4644516" cy="1117405"/>
            <a:chOff x="4932623" y="2833690"/>
            <a:chExt cx="4644516" cy="111740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623" y="2897288"/>
              <a:ext cx="1327831" cy="994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 descr="http://www.iecltd.co.uk/Uploads/Image/bearing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8987" y="2833690"/>
              <a:ext cx="1368152" cy="104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85" descr="http://www.fuelcellmarkets.com/images/articles/28270/pragma_stack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16799" y="2909560"/>
              <a:ext cx="1440160" cy="1041535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60" name="Rectangle à coins arrondis 159"/>
          <p:cNvSpPr/>
          <p:nvPr/>
        </p:nvSpPr>
        <p:spPr>
          <a:xfrm>
            <a:off x="436931" y="4716735"/>
            <a:ext cx="10297143" cy="432048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0" indent="-304800" defTabSz="1042988">
              <a:spcBef>
                <a:spcPct val="20000"/>
              </a:spcBef>
              <a:buFont typeface="Arial" charset="0"/>
              <a:buChar char="–"/>
            </a:pPr>
            <a:r>
              <a:rPr lang="en-US" sz="2000" b="1" kern="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Micro-Electro-Mechanical Systems (MEMS)</a:t>
            </a:r>
            <a:endParaRPr lang="en-US" sz="2000" b="1" kern="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36931" y="5225146"/>
            <a:ext cx="9789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i="1" dirty="0" smtClean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MEMS </a:t>
            </a:r>
            <a:r>
              <a:rPr lang="fr-FR" sz="1600" i="1" dirty="0" err="1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1600" i="1" dirty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1600" i="1" dirty="0" smtClean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micro-system </a:t>
            </a:r>
            <a:r>
              <a:rPr lang="en-US" sz="1600" i="1" dirty="0" smtClean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1600" i="1" dirty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integrates mechanical components using </a:t>
            </a:r>
            <a:r>
              <a:rPr lang="en-US" sz="1600" i="1" dirty="0" smtClean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 as source of </a:t>
            </a:r>
            <a:r>
              <a:rPr lang="en-US" sz="1600" i="1" dirty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in order to perform </a:t>
            </a:r>
            <a:r>
              <a:rPr lang="en-US" sz="1600" i="1" dirty="0" smtClean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 functions </a:t>
            </a:r>
            <a:r>
              <a:rPr lang="en-US" sz="1600" i="1" dirty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/ or operating </a:t>
            </a:r>
            <a:r>
              <a:rPr lang="en-US" sz="1600" i="1" dirty="0" smtClean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structure </a:t>
            </a:r>
            <a:r>
              <a:rPr lang="en-US" sz="1600" i="1" dirty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 </a:t>
            </a:r>
            <a:r>
              <a:rPr lang="en-US" sz="1600" i="1" dirty="0" smtClean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micrometric </a:t>
            </a:r>
            <a:r>
              <a:rPr lang="fr-FR" sz="1600" i="1" dirty="0" smtClean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dimensions</a:t>
            </a:r>
            <a:r>
              <a:rPr lang="fr-FR" sz="1600" i="1" dirty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1600" i="1" dirty="0">
              <a:solidFill>
                <a:srgbClr val="1E0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968627" y="3889289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Symbol" panose="05050102010706020507" pitchFamily="18" charset="2"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Examples of application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1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64163" y="360288"/>
            <a:ext cx="9720092" cy="7539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7F8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707F8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Connecteur droit 2"/>
          <p:cNvCxnSpPr/>
          <p:nvPr/>
        </p:nvCxnSpPr>
        <p:spPr>
          <a:xfrm rot="10800000">
            <a:off x="364163" y="1114191"/>
            <a:ext cx="6500381" cy="1588"/>
          </a:xfrm>
          <a:prstGeom prst="line">
            <a:avLst/>
          </a:prstGeom>
          <a:ln w="12700" cap="flat" cmpd="sng" algn="ctr">
            <a:solidFill>
              <a:srgbClr val="707F8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re 1"/>
          <p:cNvSpPr txBox="1">
            <a:spLocks/>
          </p:cNvSpPr>
          <p:nvPr/>
        </p:nvSpPr>
        <p:spPr>
          <a:xfrm>
            <a:off x="395712" y="360286"/>
            <a:ext cx="9720092" cy="7539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7F87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707F87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8" name="Titre 1"/>
          <p:cNvSpPr txBox="1">
            <a:spLocks/>
          </p:cNvSpPr>
          <p:nvPr/>
        </p:nvSpPr>
        <p:spPr>
          <a:xfrm>
            <a:off x="364163" y="360286"/>
            <a:ext cx="9720092" cy="7539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r-FR" sz="4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fr-FR" sz="4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Espace réservé du contenu 2"/>
          <p:cNvSpPr txBox="1">
            <a:spLocks/>
          </p:cNvSpPr>
          <p:nvPr/>
        </p:nvSpPr>
        <p:spPr>
          <a:xfrm>
            <a:off x="216099" y="1404367"/>
            <a:ext cx="10517541" cy="408111"/>
          </a:xfrm>
          <a:prstGeom prst="rect">
            <a:avLst/>
          </a:prstGeom>
        </p:spPr>
        <p:txBody>
          <a:bodyPr/>
          <a:lstStyle>
            <a:lvl1pPr marL="393478" indent="-393478" algn="l" defTabSz="10492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2535" indent="-327898" algn="l" defTabSz="104927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593" indent="-262319" algn="l" defTabSz="10492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6230" indent="-262319" algn="l" defTabSz="104927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0867" indent="-262319" algn="l" defTabSz="104927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5504" indent="-262319" algn="l" defTabSz="10492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0141" indent="-262319" algn="l" defTabSz="10492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4778" indent="-262319" algn="l" defTabSz="10492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59415" indent="-262319" algn="l" defTabSz="10492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indent="-304800" defTabSz="1042988" fontAlgn="base">
              <a:spcAft>
                <a:spcPct val="0"/>
              </a:spcAft>
              <a:buFont typeface="Arial" charset="0"/>
              <a:buChar char="–"/>
            </a:pPr>
            <a:r>
              <a:rPr lang="en-US" sz="2000" b="1" kern="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Applications: </a:t>
            </a:r>
            <a:r>
              <a:rPr lang="en-US" sz="1800" dirty="0" smtClean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Automotive, aerospace, biomedical, optical, fluidic, communication technologies…</a:t>
            </a:r>
          </a:p>
        </p:txBody>
      </p:sp>
      <p:sp>
        <p:nvSpPr>
          <p:cNvPr id="110" name="Text Box 88"/>
          <p:cNvSpPr txBox="1">
            <a:spLocks noChangeArrowheads="1"/>
          </p:cNvSpPr>
          <p:nvPr/>
        </p:nvSpPr>
        <p:spPr bwMode="auto">
          <a:xfrm>
            <a:off x="360115" y="7103521"/>
            <a:ext cx="8640960" cy="35154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104306" tIns="52153" rIns="104306" bIns="52153" anchor="ctr">
            <a:spAutoFit/>
          </a:bodyPr>
          <a:lstStyle/>
          <a:p>
            <a:pPr defTabSz="1042988">
              <a:defRPr/>
            </a:pPr>
            <a:r>
              <a:rPr lang="en-US" sz="1600" b="1" dirty="0" smtClean="0">
                <a:solidFill>
                  <a:srgbClr val="1E08A0"/>
                </a:solidFill>
              </a:rPr>
              <a:t>Introduction</a:t>
            </a:r>
            <a:r>
              <a:rPr lang="en-US" sz="1600" b="1" dirty="0" smtClean="0">
                <a:solidFill>
                  <a:srgbClr val="4D4D4D"/>
                </a:solidFill>
              </a:rPr>
              <a:t>           </a:t>
            </a:r>
            <a:r>
              <a:rPr lang="en-US" sz="1600" b="1" dirty="0" smtClean="0">
                <a:solidFill>
                  <a:srgbClr val="000099"/>
                </a:solidFill>
              </a:rPr>
              <a:t> </a:t>
            </a:r>
            <a:r>
              <a:rPr lang="en-US" sz="1600" b="1" dirty="0" smtClean="0">
                <a:solidFill>
                  <a:srgbClr val="4D4D4D"/>
                </a:solidFill>
              </a:rPr>
              <a:t>State of the art  </a:t>
            </a:r>
            <a:r>
              <a:rPr lang="en-US" sz="1600" b="1" dirty="0" smtClean="0">
                <a:solidFill>
                  <a:srgbClr val="000099"/>
                </a:solidFill>
              </a:rPr>
              <a:t>          </a:t>
            </a:r>
            <a:r>
              <a:rPr lang="en-US" sz="1600" b="1" dirty="0" smtClean="0">
                <a:solidFill>
                  <a:srgbClr val="4D4D4D"/>
                </a:solidFill>
              </a:rPr>
              <a:t>PHM of MEMS           Simulation results            Conclusion                           </a:t>
            </a:r>
            <a:endParaRPr kumimoji="1" lang="en-US" sz="2000" dirty="0">
              <a:solidFill>
                <a:srgbClr val="4D4D4D"/>
              </a:solidFill>
            </a:endParaRPr>
          </a:p>
        </p:txBody>
      </p:sp>
      <p:grpSp>
        <p:nvGrpSpPr>
          <p:cNvPr id="38" name="Groupe 37"/>
          <p:cNvGrpSpPr/>
          <p:nvPr/>
        </p:nvGrpSpPr>
        <p:grpSpPr>
          <a:xfrm>
            <a:off x="2664371" y="1812478"/>
            <a:ext cx="5451869" cy="2088232"/>
            <a:chOff x="2664371" y="4860751"/>
            <a:chExt cx="5451869" cy="2088232"/>
          </a:xfrm>
        </p:grpSpPr>
        <p:pic>
          <p:nvPicPr>
            <p:cNvPr id="102" name="Picture 4" descr="http://agmicrosystems.com/wp-content/uploads/2011/10/technology_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129" y="6032503"/>
              <a:ext cx="1162699" cy="916480"/>
            </a:xfrm>
            <a:prstGeom prst="hexagon">
              <a:avLst/>
            </a:prstGeom>
            <a:blipFill>
              <a:blip r:embed="rId4" cstate="print"/>
              <a:stretch>
                <a:fillRect/>
              </a:stretch>
            </a:blip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103" name="Picture 8" descr="http://st.gdefon.com/wallpapers_original/wallpapers/364014_sputnik_kosmos_planeta_4962x3507_%28www.GdeFon.ru%29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8171" y="5891477"/>
              <a:ext cx="1309432" cy="923954"/>
            </a:xfrm>
            <a:prstGeom prst="hexagon">
              <a:avLst/>
            </a:prstGeom>
            <a:blipFill>
              <a:blip r:embed="rId4" cstate="print"/>
              <a:stretch>
                <a:fillRect/>
              </a:stretch>
            </a:blip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104" name="Picture 12" descr="http://www.ircad.fr/ihu/bloc_ihu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419" y="4932759"/>
              <a:ext cx="1289365" cy="634285"/>
            </a:xfrm>
            <a:prstGeom prst="hexagon">
              <a:avLst/>
            </a:prstGeom>
            <a:blipFill>
              <a:blip r:embed="rId4" cstate="print"/>
              <a:stretch>
                <a:fillRect/>
              </a:stretch>
            </a:blip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105" name="Picture 16" descr="http://www.genomic.ch/researchFiles/microfluidic_cartridge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571" y="4932759"/>
              <a:ext cx="1091017" cy="864086"/>
            </a:xfrm>
            <a:prstGeom prst="hexagon">
              <a:avLst/>
            </a:prstGeom>
            <a:blipFill>
              <a:blip r:embed="rId4" cstate="print"/>
              <a:stretch>
                <a:fillRect/>
              </a:stretch>
            </a:blip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106" name="Picture 2" descr="G:\haithem.skima2\Desktop\bugatti-veyron-super-sport-143068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715" y="4860751"/>
              <a:ext cx="1231575" cy="923575"/>
            </a:xfrm>
            <a:prstGeom prst="hexagon">
              <a:avLst/>
            </a:prstGeom>
            <a:blipFill>
              <a:blip r:embed="rId4" cstate="print"/>
              <a:stretch>
                <a:fillRect/>
              </a:stretch>
            </a:blip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107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819" y="5724847"/>
              <a:ext cx="1419421" cy="798424"/>
            </a:xfrm>
            <a:prstGeom prst="hexagon">
              <a:avLst/>
            </a:prstGeom>
            <a:blipFill>
              <a:blip r:embed="rId4" cstate="print"/>
              <a:stretch>
                <a:fillRect/>
              </a:stretch>
            </a:blip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2" name="Picture 2" descr="http://i.ytimg.com/vi/R4-YdC5N6Lo/maxresdefault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664371" y="5724847"/>
              <a:ext cx="1510136" cy="849452"/>
            </a:xfrm>
            <a:prstGeom prst="hexagon">
              <a:avLst/>
            </a:prstGeom>
            <a:noFill/>
          </p:spPr>
        </p:pic>
      </p:grpSp>
      <p:sp>
        <p:nvSpPr>
          <p:cNvPr id="40" name="Rectangle à coins arrondis 39"/>
          <p:cNvSpPr/>
          <p:nvPr/>
        </p:nvSpPr>
        <p:spPr>
          <a:xfrm>
            <a:off x="216099" y="3992942"/>
            <a:ext cx="10297143" cy="432048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0" indent="-304800" defTabSz="1042988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000" b="1" kern="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Categories of MEMS </a:t>
            </a:r>
            <a:endParaRPr lang="en-US" sz="2000" b="1" kern="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820" y="6035706"/>
            <a:ext cx="1213203" cy="73436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767" y="6035706"/>
            <a:ext cx="960052" cy="696047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8" descr="G:\haithem.skima\Desktop\SiliconSensing_0614_medium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272" y="6035706"/>
            <a:ext cx="1088736" cy="76622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916" y="6035706"/>
            <a:ext cx="1122074" cy="841269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oupe 90"/>
          <p:cNvGrpSpPr/>
          <p:nvPr/>
        </p:nvGrpSpPr>
        <p:grpSpPr>
          <a:xfrm>
            <a:off x="342432" y="4641014"/>
            <a:ext cx="10140936" cy="1257089"/>
            <a:chOff x="342432" y="1836415"/>
            <a:chExt cx="10140936" cy="1257089"/>
          </a:xfrm>
        </p:grpSpPr>
        <p:sp>
          <p:nvSpPr>
            <p:cNvPr id="51" name="Rectangle à coins arrondis 50"/>
            <p:cNvSpPr/>
            <p:nvPr/>
          </p:nvSpPr>
          <p:spPr>
            <a:xfrm>
              <a:off x="342432" y="2589448"/>
              <a:ext cx="1313827" cy="504056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Bio MEMS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à coins arrondis 52"/>
            <p:cNvSpPr/>
            <p:nvPr/>
          </p:nvSpPr>
          <p:spPr>
            <a:xfrm>
              <a:off x="1937226" y="2589448"/>
              <a:ext cx="1561791" cy="504056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Micro sensors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à coins arrondis 53"/>
            <p:cNvSpPr/>
            <p:nvPr/>
          </p:nvSpPr>
          <p:spPr>
            <a:xfrm>
              <a:off x="3661072" y="2589448"/>
              <a:ext cx="1698743" cy="504056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Micro actuators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à coins arrondis 55"/>
            <p:cNvSpPr/>
            <p:nvPr/>
          </p:nvSpPr>
          <p:spPr>
            <a:xfrm>
              <a:off x="5586220" y="2589448"/>
              <a:ext cx="1556490" cy="504056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RF MEMS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à coins arrondis 56"/>
            <p:cNvSpPr/>
            <p:nvPr/>
          </p:nvSpPr>
          <p:spPr>
            <a:xfrm>
              <a:off x="7367856" y="2589448"/>
              <a:ext cx="1440160" cy="504056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MOEMS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à coins arrondis 57"/>
            <p:cNvSpPr/>
            <p:nvPr/>
          </p:nvSpPr>
          <p:spPr>
            <a:xfrm>
              <a:off x="9043208" y="2589448"/>
              <a:ext cx="1440160" cy="504056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anose="020B0604020202020204" pitchFamily="34" charset="0"/>
                  <a:cs typeface="Arial" pitchFamily="34" charset="0"/>
                </a:rPr>
                <a:t>Others 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 à coins arrondis 58"/>
            <p:cNvSpPr/>
            <p:nvPr/>
          </p:nvSpPr>
          <p:spPr>
            <a:xfrm>
              <a:off x="3499017" y="1836415"/>
              <a:ext cx="3773866" cy="50077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Categories of MEMS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0" name="Connecteur en angle 59"/>
            <p:cNvCxnSpPr>
              <a:stCxn id="59" idx="2"/>
              <a:endCxn id="51" idx="0"/>
            </p:cNvCxnSpPr>
            <p:nvPr/>
          </p:nvCxnSpPr>
          <p:spPr>
            <a:xfrm rot="5400000">
              <a:off x="3066517" y="270014"/>
              <a:ext cx="252263" cy="438660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4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en angle 60"/>
            <p:cNvCxnSpPr>
              <a:stCxn id="59" idx="2"/>
              <a:endCxn id="53" idx="0"/>
            </p:cNvCxnSpPr>
            <p:nvPr/>
          </p:nvCxnSpPr>
          <p:spPr>
            <a:xfrm rot="5400000">
              <a:off x="3925905" y="1129402"/>
              <a:ext cx="252263" cy="266782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4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en angle 62"/>
            <p:cNvCxnSpPr>
              <a:stCxn id="59" idx="2"/>
              <a:endCxn id="54" idx="0"/>
            </p:cNvCxnSpPr>
            <p:nvPr/>
          </p:nvCxnSpPr>
          <p:spPr>
            <a:xfrm rot="5400000">
              <a:off x="4822066" y="2025563"/>
              <a:ext cx="252263" cy="875506"/>
            </a:xfrm>
            <a:prstGeom prst="bentConnector3">
              <a:avLst/>
            </a:prstGeom>
            <a:ln w="19050">
              <a:solidFill>
                <a:schemeClr val="accent4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en angle 63"/>
            <p:cNvCxnSpPr>
              <a:stCxn id="59" idx="2"/>
              <a:endCxn id="56" idx="0"/>
            </p:cNvCxnSpPr>
            <p:nvPr/>
          </p:nvCxnSpPr>
          <p:spPr>
            <a:xfrm rot="16200000" flipH="1">
              <a:off x="5749076" y="1974058"/>
              <a:ext cx="252263" cy="97851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4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en angle 64"/>
            <p:cNvCxnSpPr>
              <a:stCxn id="59" idx="2"/>
              <a:endCxn id="57" idx="0"/>
            </p:cNvCxnSpPr>
            <p:nvPr/>
          </p:nvCxnSpPr>
          <p:spPr>
            <a:xfrm rot="16200000" flipH="1">
              <a:off x="6610812" y="1112323"/>
              <a:ext cx="252263" cy="2701986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4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en angle 65"/>
            <p:cNvCxnSpPr>
              <a:stCxn id="59" idx="2"/>
              <a:endCxn id="58" idx="0"/>
            </p:cNvCxnSpPr>
            <p:nvPr/>
          </p:nvCxnSpPr>
          <p:spPr>
            <a:xfrm rot="16200000" flipH="1">
              <a:off x="7448488" y="274647"/>
              <a:ext cx="252263" cy="437733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4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Picture 2" descr="G:\haithem.skima\Desktop\Lab_on_a_chip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31" y="6035706"/>
            <a:ext cx="907901" cy="820399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107" y="6035706"/>
            <a:ext cx="1111147" cy="808107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418" y="6035706"/>
            <a:ext cx="1204991" cy="762653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79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64163" y="360288"/>
            <a:ext cx="9720092" cy="7539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7F8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707F8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Connecteur droit 2"/>
          <p:cNvCxnSpPr/>
          <p:nvPr/>
        </p:nvCxnSpPr>
        <p:spPr>
          <a:xfrm rot="10800000">
            <a:off x="364163" y="1114191"/>
            <a:ext cx="6500381" cy="1588"/>
          </a:xfrm>
          <a:prstGeom prst="line">
            <a:avLst/>
          </a:prstGeom>
          <a:ln w="12700" cap="flat" cmpd="sng" algn="ctr">
            <a:solidFill>
              <a:srgbClr val="707F8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itre 1"/>
          <p:cNvSpPr txBox="1">
            <a:spLocks/>
          </p:cNvSpPr>
          <p:nvPr/>
        </p:nvSpPr>
        <p:spPr>
          <a:xfrm>
            <a:off x="364163" y="360286"/>
            <a:ext cx="9720092" cy="7539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r-FR" sz="4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fr-FR" sz="4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 Box 88"/>
          <p:cNvSpPr txBox="1">
            <a:spLocks noChangeArrowheads="1"/>
          </p:cNvSpPr>
          <p:nvPr/>
        </p:nvSpPr>
        <p:spPr bwMode="auto">
          <a:xfrm>
            <a:off x="360115" y="7103521"/>
            <a:ext cx="8640960" cy="35154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104306" tIns="52153" rIns="104306" bIns="52153" anchor="ctr">
            <a:spAutoFit/>
          </a:bodyPr>
          <a:lstStyle/>
          <a:p>
            <a:pPr defTabSz="1042988">
              <a:defRPr/>
            </a:pPr>
            <a:r>
              <a:rPr lang="en-US" sz="1600" b="1" dirty="0" smtClean="0">
                <a:solidFill>
                  <a:srgbClr val="1E08A0"/>
                </a:solidFill>
              </a:rPr>
              <a:t>Introduction</a:t>
            </a:r>
            <a:r>
              <a:rPr lang="en-US" sz="1600" b="1" dirty="0" smtClean="0">
                <a:solidFill>
                  <a:srgbClr val="4D4D4D"/>
                </a:solidFill>
              </a:rPr>
              <a:t>           </a:t>
            </a:r>
            <a:r>
              <a:rPr lang="en-US" sz="1600" b="1" dirty="0" smtClean="0">
                <a:solidFill>
                  <a:srgbClr val="000099"/>
                </a:solidFill>
              </a:rPr>
              <a:t> </a:t>
            </a:r>
            <a:r>
              <a:rPr lang="en-US" sz="1600" b="1" dirty="0" smtClean="0">
                <a:solidFill>
                  <a:srgbClr val="4D4D4D"/>
                </a:solidFill>
              </a:rPr>
              <a:t>State of the art  </a:t>
            </a:r>
            <a:r>
              <a:rPr lang="en-US" sz="1600" b="1" dirty="0" smtClean="0">
                <a:solidFill>
                  <a:srgbClr val="000099"/>
                </a:solidFill>
              </a:rPr>
              <a:t>          </a:t>
            </a:r>
            <a:r>
              <a:rPr lang="en-US" sz="1600" b="1" dirty="0" smtClean="0">
                <a:solidFill>
                  <a:srgbClr val="4D4D4D"/>
                </a:solidFill>
              </a:rPr>
              <a:t>PHM of MEMS           Simulation results            Conclusion                           </a:t>
            </a:r>
            <a:endParaRPr kumimoji="1" lang="en-US" sz="2000" dirty="0">
              <a:solidFill>
                <a:srgbClr val="4D4D4D"/>
              </a:solidFill>
            </a:endParaRPr>
          </a:p>
        </p:txBody>
      </p:sp>
      <p:grpSp>
        <p:nvGrpSpPr>
          <p:cNvPr id="154" name="Groupe 153"/>
          <p:cNvGrpSpPr/>
          <p:nvPr/>
        </p:nvGrpSpPr>
        <p:grpSpPr>
          <a:xfrm>
            <a:off x="3890250" y="3738852"/>
            <a:ext cx="2720469" cy="1877872"/>
            <a:chOff x="5742856" y="1194649"/>
            <a:chExt cx="2720469" cy="1877872"/>
          </a:xfrm>
        </p:grpSpPr>
        <p:pic>
          <p:nvPicPr>
            <p:cNvPr id="15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2856" y="2134149"/>
              <a:ext cx="1279271" cy="914679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799" y="1194649"/>
              <a:ext cx="1525617" cy="857736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0573" y="2110457"/>
              <a:ext cx="1282752" cy="962064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8" name="Connecteur droit 157"/>
          <p:cNvCxnSpPr/>
          <p:nvPr/>
        </p:nvCxnSpPr>
        <p:spPr>
          <a:xfrm flipH="1">
            <a:off x="3839623" y="3708623"/>
            <a:ext cx="2630601" cy="1944216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droit 158"/>
          <p:cNvCxnSpPr/>
          <p:nvPr/>
        </p:nvCxnSpPr>
        <p:spPr>
          <a:xfrm>
            <a:off x="3839622" y="3708623"/>
            <a:ext cx="3024336" cy="1944216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1653754" y="1932230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"/>
            </a:pPr>
            <a:r>
              <a:rPr lang="en-US" altLang="en-US" sz="1800" dirty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 </a:t>
            </a:r>
            <a:r>
              <a:rPr lang="en-US" altLang="en-US" sz="1800" dirty="0" smtClean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</a:p>
          <a:p>
            <a:pPr marL="285750" indent="-285750" algn="just">
              <a:buFont typeface="Symbol" panose="05050102010706020507" pitchFamily="18" charset="2"/>
              <a:buChar char=""/>
            </a:pPr>
            <a:r>
              <a:rPr lang="en-US" altLang="en-US" sz="1800" dirty="0" smtClean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Degradations: loss </a:t>
            </a:r>
            <a:r>
              <a:rPr lang="en-US" altLang="en-US" sz="1800" dirty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en-US" sz="1800" dirty="0" smtClean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performances</a:t>
            </a:r>
          </a:p>
          <a:p>
            <a:pPr marL="285750" indent="-285750" algn="just">
              <a:buFont typeface="Symbol" panose="05050102010706020507" pitchFamily="18" charset="2"/>
              <a:buChar char=""/>
            </a:pPr>
            <a:r>
              <a:rPr lang="en-US" altLang="en-US" sz="1800" dirty="0" smtClean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Faults: non </a:t>
            </a:r>
            <a:r>
              <a:rPr lang="en-US" altLang="en-US" sz="1800" dirty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delivered services / non achieved </a:t>
            </a:r>
            <a:r>
              <a:rPr lang="en-US" altLang="en-US" sz="1800" dirty="0" smtClean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</a:p>
          <a:p>
            <a:pPr algn="just"/>
            <a:r>
              <a:rPr lang="en-US" altLang="en-US" sz="1800" dirty="0" smtClean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altLang="en-US" sz="1800" dirty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risk of </a:t>
            </a:r>
            <a:r>
              <a:rPr lang="en-US" altLang="en-US" sz="1800" dirty="0" smtClean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accidents</a:t>
            </a:r>
            <a:endParaRPr lang="en-US" altLang="en-US" sz="1800" dirty="0">
              <a:solidFill>
                <a:srgbClr val="1E0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168427" y="3179732"/>
            <a:ext cx="39604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PHM of MEMS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67" y="2018539"/>
            <a:ext cx="1369092" cy="102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à coins arrondis 14"/>
          <p:cNvSpPr/>
          <p:nvPr/>
        </p:nvSpPr>
        <p:spPr>
          <a:xfrm>
            <a:off x="216099" y="1328646"/>
            <a:ext cx="10297143" cy="432048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0" indent="-304800" defTabSz="1042988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000" b="1" kern="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en-US" sz="2000" b="1" kern="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653754" y="5809629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"/>
            </a:pPr>
            <a:r>
              <a:rPr lang="en-US" sz="1800" dirty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 smtClean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mprove the reliability and availability of systems </a:t>
            </a:r>
            <a:r>
              <a:rPr lang="en-US" sz="1800" dirty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containing MEMS</a:t>
            </a:r>
          </a:p>
          <a:p>
            <a:pPr marL="285750" indent="-285750" algn="just">
              <a:buFont typeface="Symbol" panose="05050102010706020507" pitchFamily="18" charset="2"/>
              <a:buChar char=""/>
            </a:pPr>
            <a:r>
              <a:rPr lang="en-US" sz="1800" dirty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dirty="0" smtClean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void failures</a:t>
            </a:r>
          </a:p>
          <a:p>
            <a:pPr marL="285750" indent="-285750" algn="just">
              <a:buFont typeface="Symbol" panose="05050102010706020507" pitchFamily="18" charset="2"/>
              <a:buChar char=""/>
            </a:pPr>
            <a:r>
              <a:rPr lang="en-US" sz="1800" dirty="0" smtClean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maintenance costs</a:t>
            </a:r>
            <a:endParaRPr lang="en-US" altLang="en-US" sz="1800" dirty="0">
              <a:solidFill>
                <a:srgbClr val="1E0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4" descr="http://fc08.deviantart.net/fs71/f/2011/365/4/2/true_icon_by_cocuklari-d4ktv2w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92" y="5761517"/>
            <a:ext cx="971442" cy="97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41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necteur droit 18"/>
          <p:cNvCxnSpPr/>
          <p:nvPr/>
        </p:nvCxnSpPr>
        <p:spPr>
          <a:xfrm rot="10800000">
            <a:off x="364163" y="1114191"/>
            <a:ext cx="6500381" cy="1588"/>
          </a:xfrm>
          <a:prstGeom prst="line">
            <a:avLst/>
          </a:prstGeom>
          <a:ln w="12700" cap="flat" cmpd="sng" algn="ctr">
            <a:solidFill>
              <a:srgbClr val="707F8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2347752" y="3780631"/>
            <a:ext cx="6547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H. R. </a:t>
            </a:r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Shea</a:t>
            </a:r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M. McMahon et al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200" i="1" dirty="0">
                <a:latin typeface="Arial" panose="020B0604020202020204" pitchFamily="34" charset="0"/>
                <a:cs typeface="Arial" panose="020B0604020202020204" pitchFamily="34" charset="0"/>
              </a:rPr>
              <a:t>J. Ruan et al</a:t>
            </a:r>
            <a:r>
              <a:rPr lang="pt-B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fr-F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Mûller-Fiedler</a:t>
            </a:r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 et al</a:t>
            </a:r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.]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88"/>
          <p:cNvSpPr txBox="1">
            <a:spLocks noChangeArrowheads="1"/>
          </p:cNvSpPr>
          <p:nvPr/>
        </p:nvSpPr>
        <p:spPr bwMode="auto">
          <a:xfrm>
            <a:off x="360115" y="7103521"/>
            <a:ext cx="8640960" cy="35154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104306" tIns="52153" rIns="104306" bIns="52153" anchor="ctr">
            <a:spAutoFit/>
          </a:bodyPr>
          <a:lstStyle/>
          <a:p>
            <a:pPr defTabSz="1042988">
              <a:defRPr/>
            </a:pPr>
            <a:r>
              <a:rPr lang="en-US" sz="1600" b="1" dirty="0" smtClean="0">
                <a:solidFill>
                  <a:srgbClr val="4D4D4D"/>
                </a:solidFill>
              </a:rPr>
              <a:t>Introduction           </a:t>
            </a:r>
            <a:r>
              <a:rPr lang="en-US" sz="1600" b="1" dirty="0" smtClean="0">
                <a:solidFill>
                  <a:srgbClr val="000099"/>
                </a:solidFill>
              </a:rPr>
              <a:t> </a:t>
            </a:r>
            <a:r>
              <a:rPr lang="en-US" sz="1600" b="1" dirty="0" smtClean="0">
                <a:solidFill>
                  <a:srgbClr val="1E08A0"/>
                </a:solidFill>
              </a:rPr>
              <a:t>State of the art            </a:t>
            </a:r>
            <a:r>
              <a:rPr lang="en-US" sz="1600" b="1" dirty="0" smtClean="0">
                <a:solidFill>
                  <a:srgbClr val="4D4D4D"/>
                </a:solidFill>
              </a:rPr>
              <a:t>PHM of MEMS           Simulation results            Conclusion                           </a:t>
            </a:r>
            <a:endParaRPr kumimoji="1" lang="en-US" sz="2000" dirty="0">
              <a:solidFill>
                <a:srgbClr val="4D4D4D"/>
              </a:solidFill>
            </a:endParaRPr>
          </a:p>
        </p:txBody>
      </p:sp>
      <p:sp>
        <p:nvSpPr>
          <p:cNvPr id="43" name="Titre 1"/>
          <p:cNvSpPr txBox="1">
            <a:spLocks/>
          </p:cNvSpPr>
          <p:nvPr/>
        </p:nvSpPr>
        <p:spPr>
          <a:xfrm>
            <a:off x="364163" y="360286"/>
            <a:ext cx="9720092" cy="7539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4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State of the art</a:t>
            </a:r>
          </a:p>
        </p:txBody>
      </p:sp>
      <p:sp>
        <p:nvSpPr>
          <p:cNvPr id="44" name="Rectangle à coins arrondis 43"/>
          <p:cNvSpPr/>
          <p:nvPr/>
        </p:nvSpPr>
        <p:spPr>
          <a:xfrm>
            <a:off x="216099" y="1328646"/>
            <a:ext cx="10297143" cy="432048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0" indent="-304800" defTabSz="1042988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000" b="1" kern="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 mechanisms</a:t>
            </a:r>
            <a:endParaRPr lang="en-US" sz="2000" b="1" kern="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654472"/>
              </p:ext>
            </p:extLst>
          </p:nvPr>
        </p:nvGraphicFramePr>
        <p:xfrm>
          <a:off x="372306" y="2196455"/>
          <a:ext cx="10009113" cy="1437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36371"/>
                <a:gridCol w="3336371"/>
                <a:gridCol w="33363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noProof="0" dirty="0" smtClean="0"/>
                        <a:t>Mechanical</a:t>
                      </a:r>
                      <a:endParaRPr lang="en-US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noProof="0" dirty="0" smtClean="0"/>
                        <a:t>Electrical </a:t>
                      </a:r>
                      <a:endParaRPr lang="en-US" sz="1800" b="0" i="0" u="none" strike="noStrike" kern="1200" baseline="0" noProof="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noProof="0" dirty="0" smtClean="0"/>
                        <a:t>Material</a:t>
                      </a:r>
                      <a:endParaRPr lang="en-US" sz="1800" b="0" i="0" u="none" strike="noStrike" kern="1200" baseline="0" noProof="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u="none" strike="noStrike" kern="1200" baseline="0" noProof="0" dirty="0" smtClean="0"/>
                        <a:t>Delamination, Fracture, Fatigue, Creep, Stiction, Plastic-deformation, Adhesion</a:t>
                      </a:r>
                      <a:endParaRPr lang="en-US" sz="16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none" strike="noStrike" kern="1200" baseline="0" noProof="0" dirty="0" smtClean="0"/>
                        <a:t>Degradation of dielectrics, Electrostatic discharge ESD</a:t>
                      </a:r>
                    </a:p>
                    <a:p>
                      <a:r>
                        <a:rPr lang="en-US" sz="1600" u="none" strike="noStrike" kern="1200" baseline="0" noProof="0" dirty="0" smtClean="0"/>
                        <a:t>Electro-migration, Electrical short</a:t>
                      </a:r>
                    </a:p>
                    <a:p>
                      <a:r>
                        <a:rPr lang="en-US" sz="1600" u="none" strike="noStrike" kern="1200" baseline="0" noProof="0" dirty="0" smtClean="0"/>
                        <a:t>Circuit, Electrical </a:t>
                      </a:r>
                      <a:r>
                        <a:rPr lang="en-US" sz="1600" u="none" strike="noStrike" kern="1200" baseline="0" noProof="0" dirty="0" err="1" smtClean="0"/>
                        <a:t>stiction</a:t>
                      </a:r>
                      <a:endParaRPr lang="en-US" sz="16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Stiction,</a:t>
                      </a:r>
                      <a:r>
                        <a:rPr lang="en-US" sz="1600" baseline="0" noProof="0" dirty="0" smtClean="0"/>
                        <a:t> </a:t>
                      </a:r>
                      <a:r>
                        <a:rPr lang="en-US" sz="1600" noProof="0" dirty="0" smtClean="0"/>
                        <a:t>Contamination</a:t>
                      </a:r>
                      <a:endParaRPr lang="en-US" sz="16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401061"/>
              </p:ext>
            </p:extLst>
          </p:nvPr>
        </p:nvGraphicFramePr>
        <p:xfrm>
          <a:off x="364162" y="4583753"/>
          <a:ext cx="10005064" cy="949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52537"/>
                <a:gridCol w="47525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noProof="0" dirty="0" smtClean="0"/>
                        <a:t>Related to utilization</a:t>
                      </a:r>
                      <a:endParaRPr lang="en-US" sz="1800" b="0" i="0" u="none" strike="noStrike" kern="1200" baseline="0" noProof="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49274" rtl="0" eaLnBrk="1" latinLnBrk="0" hangingPunct="1"/>
                      <a:r>
                        <a:rPr lang="en-US" sz="1800" u="none" strike="noStrike" kern="1200" baseline="0" noProof="0" dirty="0" smtClean="0"/>
                        <a:t>Related to manufacturing </a:t>
                      </a:r>
                      <a:endParaRPr lang="en-US" sz="1800" b="0" i="0" u="none" strike="noStrike" kern="1200" baseline="0" noProof="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Stiction, Delamination, Fatigue, Creep,</a:t>
                      </a:r>
                      <a:r>
                        <a:rPr lang="en-US" sz="1600" baseline="0" noProof="0" dirty="0" smtClean="0"/>
                        <a:t> Fracture, Adhesion, ESD, </a:t>
                      </a:r>
                      <a:r>
                        <a:rPr lang="en-US" sz="1600" u="none" strike="noStrike" kern="1200" baseline="0" noProof="0" dirty="0" smtClean="0"/>
                        <a:t>Electro-migration, </a:t>
                      </a:r>
                      <a:r>
                        <a:rPr lang="fr-FR" sz="1600" u="none" strike="noStrike" kern="1200" baseline="0" dirty="0" err="1" smtClean="0"/>
                        <a:t>Electrical</a:t>
                      </a:r>
                      <a:r>
                        <a:rPr lang="fr-FR" sz="1600" u="none" strike="noStrike" kern="1200" baseline="0" dirty="0" smtClean="0"/>
                        <a:t> short circuit</a:t>
                      </a:r>
                      <a:endParaRPr lang="en-US" sz="1600" b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492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Stiction, Contamination, Fracture, </a:t>
                      </a:r>
                      <a:r>
                        <a:rPr lang="fr-FR" sz="1600" u="none" strike="noStrike" kern="1200" baseline="0" dirty="0" err="1" smtClean="0"/>
                        <a:t>Electrical</a:t>
                      </a:r>
                      <a:r>
                        <a:rPr lang="fr-FR" sz="1600" u="none" strike="noStrike" kern="1200" baseline="0" dirty="0" smtClean="0"/>
                        <a:t> short circuit</a:t>
                      </a:r>
                      <a:endParaRPr lang="en-US" sz="1600" b="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ZoneTexte 25"/>
          <p:cNvSpPr txBox="1"/>
          <p:nvPr/>
        </p:nvSpPr>
        <p:spPr>
          <a:xfrm>
            <a:off x="4009186" y="5663872"/>
            <a:ext cx="2430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M. MATMAT 2010</a:t>
            </a:r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649975" y="1697070"/>
            <a:ext cx="9148467" cy="432048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0" indent="-304800" defTabSz="1042988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1600" b="1" kern="0" dirty="0" smtClean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Mechanical, electrical and material based failure mechanisms</a:t>
            </a:r>
            <a:endParaRPr lang="en-US" sz="1600" b="1" kern="0" dirty="0">
              <a:solidFill>
                <a:srgbClr val="1E0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649974" y="4048124"/>
            <a:ext cx="9148467" cy="432048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0" indent="-304800" defTabSz="1042988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1600" b="1" kern="0" dirty="0" smtClean="0">
                <a:solidFill>
                  <a:srgbClr val="1E0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 mechanisms related to manufacturing or to utilization</a:t>
            </a:r>
            <a:endParaRPr lang="en-US" sz="1600" b="1" kern="0" dirty="0">
              <a:solidFill>
                <a:srgbClr val="1E0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1184439" y="6228903"/>
            <a:ext cx="8536716" cy="35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658" tIns="39829" rIns="79658" bIns="39829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–"/>
              <a:defRPr b="1">
                <a:solidFill>
                  <a:srgbClr val="008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ú"/>
              <a:defRPr sz="16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Influence factors</a:t>
            </a:r>
            <a:r>
              <a:rPr lang="en-US" altLang="en-US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1600" b="0" dirty="0" smtClean="0">
                <a:solidFill>
                  <a:srgbClr val="1E08A0"/>
                </a:solidFill>
                <a:latin typeface="Arial" pitchFamily="34" charset="0"/>
                <a:cs typeface="Arial" pitchFamily="34" charset="0"/>
              </a:rPr>
              <a:t>temperature, humidity, vibration, noise, dust, </a:t>
            </a:r>
            <a:r>
              <a:rPr lang="en-US" sz="1600" b="0" dirty="0" smtClean="0">
                <a:solidFill>
                  <a:srgbClr val="1E08A0"/>
                </a:solidFill>
                <a:latin typeface="Arial" pitchFamily="34" charset="0"/>
                <a:cs typeface="Arial" pitchFamily="34" charset="0"/>
              </a:rPr>
              <a:t>shocks</a:t>
            </a:r>
            <a:r>
              <a:rPr lang="en-US" altLang="en-US" sz="1600" b="0" dirty="0" smtClean="0">
                <a:solidFill>
                  <a:srgbClr val="1E08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0" dirty="0" smtClean="0">
                <a:solidFill>
                  <a:srgbClr val="1E08A0"/>
                </a:solidFill>
                <a:latin typeface="Arial" pitchFamily="34" charset="0"/>
                <a:cs typeface="Arial" pitchFamily="34" charset="0"/>
              </a:rPr>
              <a:t>overcharges </a:t>
            </a:r>
            <a:r>
              <a:rPr lang="en-US" altLang="en-US" sz="1600" b="0" dirty="0" smtClean="0">
                <a:solidFill>
                  <a:srgbClr val="1E08A0"/>
                </a:solidFill>
                <a:latin typeface="Arial" pitchFamily="34" charset="0"/>
                <a:cs typeface="Arial" pitchFamily="34" charset="0"/>
              </a:rPr>
              <a:t>… </a:t>
            </a:r>
            <a:endParaRPr lang="en-US" altLang="en-US" sz="1600" b="0" dirty="0">
              <a:solidFill>
                <a:srgbClr val="1E08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42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6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64163" y="360288"/>
            <a:ext cx="9720092" cy="7539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7F8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707F8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Connecteur droit 2"/>
          <p:cNvCxnSpPr/>
          <p:nvPr/>
        </p:nvCxnSpPr>
        <p:spPr>
          <a:xfrm rot="10800000">
            <a:off x="364163" y="1114191"/>
            <a:ext cx="6500381" cy="1588"/>
          </a:xfrm>
          <a:prstGeom prst="line">
            <a:avLst/>
          </a:prstGeom>
          <a:ln w="12700" cap="flat" cmpd="sng" algn="ctr">
            <a:solidFill>
              <a:srgbClr val="707F8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re 1"/>
          <p:cNvSpPr txBox="1">
            <a:spLocks/>
          </p:cNvSpPr>
          <p:nvPr/>
        </p:nvSpPr>
        <p:spPr>
          <a:xfrm>
            <a:off x="395712" y="360286"/>
            <a:ext cx="9720092" cy="7539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7F87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707F87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028" name="Picture 4" descr="G:\haithem.skima2\Desktop\Rapport_Etat_de_l'art\figures\collag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74" y="1787276"/>
            <a:ext cx="2396295" cy="17607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1852748" y="2520451"/>
            <a:ext cx="939090" cy="6041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 descr="G:\haithem.skima2\Desktop\Rapport_Etat_de_l'art\figures\fracture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74" y="4379564"/>
            <a:ext cx="2396295" cy="1616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/>
          <p:cNvSpPr/>
          <p:nvPr/>
        </p:nvSpPr>
        <p:spPr>
          <a:xfrm>
            <a:off x="2464259" y="4880189"/>
            <a:ext cx="939090" cy="57114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20155" y="3564607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1E08A0"/>
                </a:solidFill>
                <a:latin typeface="Arial" pitchFamily="34" charset="0"/>
                <a:cs typeface="Arial" pitchFamily="34" charset="0"/>
              </a:rPr>
              <a:t>  Stiction of the finger on the substrate          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Tanner et al.]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832723" y="3564607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1E08A0"/>
                </a:solidFill>
                <a:latin typeface="Arial" pitchFamily="34" charset="0"/>
                <a:cs typeface="Arial" pitchFamily="34" charset="0"/>
              </a:rPr>
              <a:t>Stiction in electro-thermal actuator</a:t>
            </a:r>
          </a:p>
          <a:p>
            <a:pPr algn="ctr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fr-F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Dardalhon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20155" y="6012879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1E08A0"/>
                </a:solidFill>
                <a:latin typeface="Arial" pitchFamily="34" charset="0"/>
                <a:cs typeface="Arial" pitchFamily="34" charset="0"/>
              </a:rPr>
              <a:t>Micro-actuator finger fracture </a:t>
            </a:r>
          </a:p>
          <a:p>
            <a:pPr algn="ctr"/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[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Charlot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832723" y="6012879"/>
            <a:ext cx="3437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1E08A0"/>
                </a:solidFill>
                <a:latin typeface="Arial" pitchFamily="34" charset="0"/>
                <a:cs typeface="Arial" pitchFamily="34" charset="0"/>
              </a:rPr>
              <a:t>Contamination in a comb-drive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[Tanner et al.] </a:t>
            </a:r>
          </a:p>
        </p:txBody>
      </p:sp>
      <p:pic>
        <p:nvPicPr>
          <p:cNvPr id="1029" name="Picture 5" descr="G:\haithem.skima2\Desktop\Rapport_Etat_de_l'art\figures\contamina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70" y="4307556"/>
            <a:ext cx="2455625" cy="16887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llipse 17"/>
          <p:cNvSpPr/>
          <p:nvPr/>
        </p:nvSpPr>
        <p:spPr>
          <a:xfrm>
            <a:off x="7016899" y="4878912"/>
            <a:ext cx="815328" cy="5078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ext Box 88"/>
          <p:cNvSpPr txBox="1">
            <a:spLocks noChangeArrowheads="1"/>
          </p:cNvSpPr>
          <p:nvPr/>
        </p:nvSpPr>
        <p:spPr bwMode="auto">
          <a:xfrm>
            <a:off x="360115" y="7103521"/>
            <a:ext cx="8640960" cy="35154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104306" tIns="52153" rIns="104306" bIns="52153" anchor="ctr">
            <a:spAutoFit/>
          </a:bodyPr>
          <a:lstStyle/>
          <a:p>
            <a:pPr defTabSz="1042988">
              <a:defRPr/>
            </a:pPr>
            <a:r>
              <a:rPr lang="en-US" sz="1600" b="1" dirty="0" smtClean="0">
                <a:solidFill>
                  <a:srgbClr val="4D4D4D"/>
                </a:solidFill>
              </a:rPr>
              <a:t>Introduction           </a:t>
            </a:r>
            <a:r>
              <a:rPr lang="en-US" sz="1600" b="1" dirty="0" smtClean="0">
                <a:solidFill>
                  <a:srgbClr val="000099"/>
                </a:solidFill>
              </a:rPr>
              <a:t> </a:t>
            </a:r>
            <a:r>
              <a:rPr lang="en-US" sz="1600" b="1" dirty="0" smtClean="0">
                <a:solidFill>
                  <a:srgbClr val="1E08A0"/>
                </a:solidFill>
              </a:rPr>
              <a:t>State of the art            </a:t>
            </a:r>
            <a:r>
              <a:rPr lang="en-US" sz="1600" b="1" dirty="0" smtClean="0">
                <a:solidFill>
                  <a:srgbClr val="4D4D4D"/>
                </a:solidFill>
              </a:rPr>
              <a:t>PHM of MEMS           Simulation results            Conclusion                           </a:t>
            </a:r>
            <a:endParaRPr kumimoji="1" lang="en-US" sz="2000" dirty="0">
              <a:solidFill>
                <a:srgbClr val="4D4D4D"/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216099" y="1328646"/>
            <a:ext cx="10297143" cy="432048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0" indent="-304800" defTabSz="1042988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000" b="1" kern="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 mechanisms</a:t>
            </a:r>
            <a:endParaRPr lang="en-US" sz="2000" b="1" kern="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itre 1"/>
          <p:cNvSpPr txBox="1">
            <a:spLocks/>
          </p:cNvSpPr>
          <p:nvPr/>
        </p:nvSpPr>
        <p:spPr>
          <a:xfrm>
            <a:off x="364163" y="360286"/>
            <a:ext cx="9720092" cy="7539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4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State of the art</a:t>
            </a:r>
          </a:p>
        </p:txBody>
      </p:sp>
      <p:pic>
        <p:nvPicPr>
          <p:cNvPr id="29697" name="Picture 1" descr="D:\Recherche_AS2M\Recherche\IEEE Aerospace 2015\Aerospace_2015\Aerospace_2015_V2\figures\collage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2764" y="1692399"/>
            <a:ext cx="2527632" cy="18405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Ellipse 10"/>
          <p:cNvSpPr/>
          <p:nvPr/>
        </p:nvSpPr>
        <p:spPr>
          <a:xfrm>
            <a:off x="6840835" y="2268463"/>
            <a:ext cx="1368152" cy="5926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5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rot="10800000">
            <a:off x="364163" y="1114191"/>
            <a:ext cx="6500381" cy="1588"/>
          </a:xfrm>
          <a:prstGeom prst="line">
            <a:avLst/>
          </a:prstGeom>
          <a:ln w="12700" cap="flat" cmpd="sng" algn="ctr">
            <a:solidFill>
              <a:srgbClr val="707F8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rme libre 3"/>
          <p:cNvSpPr/>
          <p:nvPr/>
        </p:nvSpPr>
        <p:spPr>
          <a:xfrm>
            <a:off x="4151095" y="2468976"/>
            <a:ext cx="2645228" cy="2007171"/>
          </a:xfrm>
          <a:custGeom>
            <a:avLst/>
            <a:gdLst>
              <a:gd name="connsiteX0" fmla="*/ 235974 w 2645228"/>
              <a:gd name="connsiteY0" fmla="*/ 0 h 2007171"/>
              <a:gd name="connsiteX1" fmla="*/ 2394974 w 2645228"/>
              <a:gd name="connsiteY1" fmla="*/ 0 h 2007171"/>
              <a:gd name="connsiteX2" fmla="*/ 2394974 w 2645228"/>
              <a:gd name="connsiteY2" fmla="*/ 665578 h 2007171"/>
              <a:gd name="connsiteX3" fmla="*/ 2409254 w 2645228"/>
              <a:gd name="connsiteY3" fmla="*/ 664138 h 2007171"/>
              <a:gd name="connsiteX4" fmla="*/ 2645228 w 2645228"/>
              <a:gd name="connsiteY4" fmla="*/ 900112 h 2007171"/>
              <a:gd name="connsiteX5" fmla="*/ 2409254 w 2645228"/>
              <a:gd name="connsiteY5" fmla="*/ 1136086 h 2007171"/>
              <a:gd name="connsiteX6" fmla="*/ 2394974 w 2645228"/>
              <a:gd name="connsiteY6" fmla="*/ 1134647 h 2007171"/>
              <a:gd name="connsiteX7" fmla="*/ 2394974 w 2645228"/>
              <a:gd name="connsiteY7" fmla="*/ 1800225 h 2007171"/>
              <a:gd name="connsiteX8" fmla="*/ 1548522 w 2645228"/>
              <a:gd name="connsiteY8" fmla="*/ 1800225 h 2007171"/>
              <a:gd name="connsiteX9" fmla="*/ 1546654 w 2645228"/>
              <a:gd name="connsiteY9" fmla="*/ 1818754 h 2007171"/>
              <a:gd name="connsiteX10" fmla="*/ 1315474 w 2645228"/>
              <a:gd name="connsiteY10" fmla="*/ 2007171 h 2007171"/>
              <a:gd name="connsiteX11" fmla="*/ 1084294 w 2645228"/>
              <a:gd name="connsiteY11" fmla="*/ 1818754 h 2007171"/>
              <a:gd name="connsiteX12" fmla="*/ 1082427 w 2645228"/>
              <a:gd name="connsiteY12" fmla="*/ 1800225 h 2007171"/>
              <a:gd name="connsiteX13" fmla="*/ 235974 w 2645228"/>
              <a:gd name="connsiteY13" fmla="*/ 1800225 h 2007171"/>
              <a:gd name="connsiteX14" fmla="*/ 235974 w 2645228"/>
              <a:gd name="connsiteY14" fmla="*/ 1136086 h 2007171"/>
              <a:gd name="connsiteX15" fmla="*/ 0 w 2645228"/>
              <a:gd name="connsiteY15" fmla="*/ 900112 h 2007171"/>
              <a:gd name="connsiteX16" fmla="*/ 235974 w 2645228"/>
              <a:gd name="connsiteY16" fmla="*/ 664138 h 200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45228" h="2007171">
                <a:moveTo>
                  <a:pt x="235974" y="0"/>
                </a:moveTo>
                <a:lnTo>
                  <a:pt x="2394974" y="0"/>
                </a:lnTo>
                <a:lnTo>
                  <a:pt x="2394974" y="665578"/>
                </a:lnTo>
                <a:lnTo>
                  <a:pt x="2409254" y="664138"/>
                </a:lnTo>
                <a:cubicBezTo>
                  <a:pt x="2539579" y="664138"/>
                  <a:pt x="2645228" y="769787"/>
                  <a:pt x="2645228" y="900112"/>
                </a:cubicBezTo>
                <a:cubicBezTo>
                  <a:pt x="2645228" y="1030437"/>
                  <a:pt x="2539579" y="1136086"/>
                  <a:pt x="2409254" y="1136086"/>
                </a:cubicBezTo>
                <a:lnTo>
                  <a:pt x="2394974" y="1134647"/>
                </a:lnTo>
                <a:lnTo>
                  <a:pt x="2394974" y="1800225"/>
                </a:lnTo>
                <a:lnTo>
                  <a:pt x="1548522" y="1800225"/>
                </a:lnTo>
                <a:lnTo>
                  <a:pt x="1546654" y="1818754"/>
                </a:lnTo>
                <a:cubicBezTo>
                  <a:pt x="1524650" y="1926284"/>
                  <a:pt x="1429509" y="2007171"/>
                  <a:pt x="1315474" y="2007171"/>
                </a:cubicBezTo>
                <a:cubicBezTo>
                  <a:pt x="1201440" y="2007171"/>
                  <a:pt x="1106298" y="1926284"/>
                  <a:pt x="1084294" y="1818754"/>
                </a:cubicBezTo>
                <a:lnTo>
                  <a:pt x="1082427" y="1800225"/>
                </a:lnTo>
                <a:lnTo>
                  <a:pt x="235974" y="1800225"/>
                </a:lnTo>
                <a:lnTo>
                  <a:pt x="235974" y="1136086"/>
                </a:lnTo>
                <a:cubicBezTo>
                  <a:pt x="105649" y="1136086"/>
                  <a:pt x="0" y="1030437"/>
                  <a:pt x="0" y="900112"/>
                </a:cubicBezTo>
                <a:cubicBezTo>
                  <a:pt x="0" y="769787"/>
                  <a:pt x="105649" y="664138"/>
                  <a:pt x="235974" y="6641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sp>
        <p:nvSpPr>
          <p:cNvPr id="7" name="Forme libre 6"/>
          <p:cNvSpPr/>
          <p:nvPr/>
        </p:nvSpPr>
        <p:spPr>
          <a:xfrm>
            <a:off x="6535253" y="2468976"/>
            <a:ext cx="2159000" cy="1800225"/>
          </a:xfrm>
          <a:custGeom>
            <a:avLst/>
            <a:gdLst>
              <a:gd name="connsiteX0" fmla="*/ 0 w 2159000"/>
              <a:gd name="connsiteY0" fmla="*/ 0 h 1800225"/>
              <a:gd name="connsiteX1" fmla="*/ 2159000 w 2159000"/>
              <a:gd name="connsiteY1" fmla="*/ 0 h 1800225"/>
              <a:gd name="connsiteX2" fmla="*/ 2159000 w 2159000"/>
              <a:gd name="connsiteY2" fmla="*/ 1800225 h 1800225"/>
              <a:gd name="connsiteX3" fmla="*/ 1313851 w 2159000"/>
              <a:gd name="connsiteY3" fmla="*/ 1800225 h 1800225"/>
              <a:gd name="connsiteX4" fmla="*/ 1315474 w 2159000"/>
              <a:gd name="connsiteY4" fmla="*/ 1784124 h 1800225"/>
              <a:gd name="connsiteX5" fmla="*/ 1079500 w 2159000"/>
              <a:gd name="connsiteY5" fmla="*/ 1548150 h 1800225"/>
              <a:gd name="connsiteX6" fmla="*/ 843526 w 2159000"/>
              <a:gd name="connsiteY6" fmla="*/ 1784124 h 1800225"/>
              <a:gd name="connsiteX7" fmla="*/ 845149 w 2159000"/>
              <a:gd name="connsiteY7" fmla="*/ 1800225 h 1800225"/>
              <a:gd name="connsiteX8" fmla="*/ 0 w 2159000"/>
              <a:gd name="connsiteY8" fmla="*/ 1800225 h 1800225"/>
              <a:gd name="connsiteX9" fmla="*/ 0 w 2159000"/>
              <a:gd name="connsiteY9" fmla="*/ 1136086 h 1800225"/>
              <a:gd name="connsiteX10" fmla="*/ 235974 w 2159000"/>
              <a:gd name="connsiteY10" fmla="*/ 900112 h 1800225"/>
              <a:gd name="connsiteX11" fmla="*/ 0 w 2159000"/>
              <a:gd name="connsiteY11" fmla="*/ 664138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59000" h="1800225">
                <a:moveTo>
                  <a:pt x="0" y="0"/>
                </a:moveTo>
                <a:lnTo>
                  <a:pt x="2159000" y="0"/>
                </a:lnTo>
                <a:lnTo>
                  <a:pt x="2159000" y="1800225"/>
                </a:lnTo>
                <a:lnTo>
                  <a:pt x="1313851" y="1800225"/>
                </a:lnTo>
                <a:lnTo>
                  <a:pt x="1315474" y="1784124"/>
                </a:lnTo>
                <a:cubicBezTo>
                  <a:pt x="1315474" y="1653799"/>
                  <a:pt x="1209825" y="1548150"/>
                  <a:pt x="1079500" y="1548150"/>
                </a:cubicBezTo>
                <a:cubicBezTo>
                  <a:pt x="949175" y="1548150"/>
                  <a:pt x="843526" y="1653799"/>
                  <a:pt x="843526" y="1784124"/>
                </a:cubicBezTo>
                <a:lnTo>
                  <a:pt x="845149" y="1800225"/>
                </a:lnTo>
                <a:lnTo>
                  <a:pt x="0" y="1800225"/>
                </a:lnTo>
                <a:lnTo>
                  <a:pt x="0" y="1136086"/>
                </a:lnTo>
                <a:cubicBezTo>
                  <a:pt x="130325" y="1136086"/>
                  <a:pt x="235974" y="1030437"/>
                  <a:pt x="235974" y="900112"/>
                </a:cubicBezTo>
                <a:cubicBezTo>
                  <a:pt x="235974" y="769787"/>
                  <a:pt x="130325" y="664138"/>
                  <a:pt x="0" y="6641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2232492" y="2457616"/>
            <a:ext cx="2159000" cy="1800225"/>
          </a:xfrm>
          <a:custGeom>
            <a:avLst/>
            <a:gdLst>
              <a:gd name="connsiteX0" fmla="*/ 0 w 2159000"/>
              <a:gd name="connsiteY0" fmla="*/ 0 h 1800225"/>
              <a:gd name="connsiteX1" fmla="*/ 2159000 w 2159000"/>
              <a:gd name="connsiteY1" fmla="*/ 0 h 1800225"/>
              <a:gd name="connsiteX2" fmla="*/ 2159000 w 2159000"/>
              <a:gd name="connsiteY2" fmla="*/ 665171 h 1800225"/>
              <a:gd name="connsiteX3" fmla="*/ 2148757 w 2159000"/>
              <a:gd name="connsiteY3" fmla="*/ 664138 h 1800225"/>
              <a:gd name="connsiteX4" fmla="*/ 1912783 w 2159000"/>
              <a:gd name="connsiteY4" fmla="*/ 900112 h 1800225"/>
              <a:gd name="connsiteX5" fmla="*/ 2148757 w 2159000"/>
              <a:gd name="connsiteY5" fmla="*/ 1136086 h 1800225"/>
              <a:gd name="connsiteX6" fmla="*/ 2159000 w 2159000"/>
              <a:gd name="connsiteY6" fmla="*/ 1135053 h 1800225"/>
              <a:gd name="connsiteX7" fmla="*/ 2159000 w 2159000"/>
              <a:gd name="connsiteY7" fmla="*/ 1800225 h 1800225"/>
              <a:gd name="connsiteX8" fmla="*/ 1314708 w 2159000"/>
              <a:gd name="connsiteY8" fmla="*/ 1800225 h 1800225"/>
              <a:gd name="connsiteX9" fmla="*/ 1315474 w 2159000"/>
              <a:gd name="connsiteY9" fmla="*/ 1792622 h 1800225"/>
              <a:gd name="connsiteX10" fmla="*/ 1079500 w 2159000"/>
              <a:gd name="connsiteY10" fmla="*/ 1556648 h 1800225"/>
              <a:gd name="connsiteX11" fmla="*/ 843526 w 2159000"/>
              <a:gd name="connsiteY11" fmla="*/ 1792622 h 1800225"/>
              <a:gd name="connsiteX12" fmla="*/ 844293 w 2159000"/>
              <a:gd name="connsiteY12" fmla="*/ 1800225 h 1800225"/>
              <a:gd name="connsiteX13" fmla="*/ 0 w 2159000"/>
              <a:gd name="connsiteY13" fmla="*/ 1800225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59000" h="1800225">
                <a:moveTo>
                  <a:pt x="0" y="0"/>
                </a:moveTo>
                <a:lnTo>
                  <a:pt x="2159000" y="0"/>
                </a:lnTo>
                <a:lnTo>
                  <a:pt x="2159000" y="665171"/>
                </a:lnTo>
                <a:lnTo>
                  <a:pt x="2148757" y="664138"/>
                </a:lnTo>
                <a:cubicBezTo>
                  <a:pt x="2018432" y="664138"/>
                  <a:pt x="1912783" y="769787"/>
                  <a:pt x="1912783" y="900112"/>
                </a:cubicBezTo>
                <a:cubicBezTo>
                  <a:pt x="1912783" y="1030437"/>
                  <a:pt x="2018432" y="1136086"/>
                  <a:pt x="2148757" y="1136086"/>
                </a:cubicBezTo>
                <a:lnTo>
                  <a:pt x="2159000" y="1135053"/>
                </a:lnTo>
                <a:lnTo>
                  <a:pt x="2159000" y="1800225"/>
                </a:lnTo>
                <a:lnTo>
                  <a:pt x="1314708" y="1800225"/>
                </a:lnTo>
                <a:lnTo>
                  <a:pt x="1315474" y="1792622"/>
                </a:lnTo>
                <a:cubicBezTo>
                  <a:pt x="1315474" y="1662297"/>
                  <a:pt x="1209825" y="1556648"/>
                  <a:pt x="1079500" y="1556648"/>
                </a:cubicBezTo>
                <a:cubicBezTo>
                  <a:pt x="949175" y="1556648"/>
                  <a:pt x="843526" y="1662297"/>
                  <a:pt x="843526" y="1792622"/>
                </a:cubicBezTo>
                <a:lnTo>
                  <a:pt x="844293" y="1800225"/>
                </a:lnTo>
                <a:lnTo>
                  <a:pt x="0" y="1800225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fr-FR" sz="1800" dirty="0">
              <a:solidFill>
                <a:srgbClr val="1E08A0"/>
              </a:solidFill>
              <a:cs typeface="Times New Roman" pitchFamily="18" charset="0"/>
            </a:endParaRPr>
          </a:p>
        </p:txBody>
      </p:sp>
      <p:sp>
        <p:nvSpPr>
          <p:cNvPr id="12" name="Forme libre 11"/>
          <p:cNvSpPr/>
          <p:nvPr/>
        </p:nvSpPr>
        <p:spPr>
          <a:xfrm flipV="1">
            <a:off x="4391492" y="4245311"/>
            <a:ext cx="2159000" cy="1800225"/>
          </a:xfrm>
          <a:custGeom>
            <a:avLst/>
            <a:gdLst>
              <a:gd name="connsiteX0" fmla="*/ 0 w 2159000"/>
              <a:gd name="connsiteY0" fmla="*/ 0 h 1800225"/>
              <a:gd name="connsiteX1" fmla="*/ 2159000 w 2159000"/>
              <a:gd name="connsiteY1" fmla="*/ 0 h 1800225"/>
              <a:gd name="connsiteX2" fmla="*/ 2159000 w 2159000"/>
              <a:gd name="connsiteY2" fmla="*/ 665171 h 1800225"/>
              <a:gd name="connsiteX3" fmla="*/ 2148757 w 2159000"/>
              <a:gd name="connsiteY3" fmla="*/ 664138 h 1800225"/>
              <a:gd name="connsiteX4" fmla="*/ 1912783 w 2159000"/>
              <a:gd name="connsiteY4" fmla="*/ 900112 h 1800225"/>
              <a:gd name="connsiteX5" fmla="*/ 2148757 w 2159000"/>
              <a:gd name="connsiteY5" fmla="*/ 1136086 h 1800225"/>
              <a:gd name="connsiteX6" fmla="*/ 2159000 w 2159000"/>
              <a:gd name="connsiteY6" fmla="*/ 1135053 h 1800225"/>
              <a:gd name="connsiteX7" fmla="*/ 2159000 w 2159000"/>
              <a:gd name="connsiteY7" fmla="*/ 1800225 h 1800225"/>
              <a:gd name="connsiteX8" fmla="*/ 1314708 w 2159000"/>
              <a:gd name="connsiteY8" fmla="*/ 1800225 h 1800225"/>
              <a:gd name="connsiteX9" fmla="*/ 1315474 w 2159000"/>
              <a:gd name="connsiteY9" fmla="*/ 1792622 h 1800225"/>
              <a:gd name="connsiteX10" fmla="*/ 1079500 w 2159000"/>
              <a:gd name="connsiteY10" fmla="*/ 1556648 h 1800225"/>
              <a:gd name="connsiteX11" fmla="*/ 843526 w 2159000"/>
              <a:gd name="connsiteY11" fmla="*/ 1792622 h 1800225"/>
              <a:gd name="connsiteX12" fmla="*/ 844293 w 2159000"/>
              <a:gd name="connsiteY12" fmla="*/ 1800225 h 1800225"/>
              <a:gd name="connsiteX13" fmla="*/ 0 w 2159000"/>
              <a:gd name="connsiteY13" fmla="*/ 1800225 h 1800225"/>
              <a:gd name="connsiteX14" fmla="*/ 0 w 2159000"/>
              <a:gd name="connsiteY14" fmla="*/ 1134543 h 1800225"/>
              <a:gd name="connsiteX15" fmla="*/ 32248 w 2159000"/>
              <a:gd name="connsiteY15" fmla="*/ 1131292 h 1800225"/>
              <a:gd name="connsiteX16" fmla="*/ 220665 w 2159000"/>
              <a:gd name="connsiteY16" fmla="*/ 900112 h 1800225"/>
              <a:gd name="connsiteX17" fmla="*/ 32248 w 2159000"/>
              <a:gd name="connsiteY17" fmla="*/ 668932 h 1800225"/>
              <a:gd name="connsiteX18" fmla="*/ 0 w 2159000"/>
              <a:gd name="connsiteY18" fmla="*/ 665681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59000" h="1800225">
                <a:moveTo>
                  <a:pt x="0" y="0"/>
                </a:moveTo>
                <a:lnTo>
                  <a:pt x="2159000" y="0"/>
                </a:lnTo>
                <a:lnTo>
                  <a:pt x="2159000" y="665171"/>
                </a:lnTo>
                <a:lnTo>
                  <a:pt x="2148757" y="664138"/>
                </a:lnTo>
                <a:cubicBezTo>
                  <a:pt x="2018432" y="664138"/>
                  <a:pt x="1912783" y="769787"/>
                  <a:pt x="1912783" y="900112"/>
                </a:cubicBezTo>
                <a:cubicBezTo>
                  <a:pt x="1912783" y="1030437"/>
                  <a:pt x="2018432" y="1136086"/>
                  <a:pt x="2148757" y="1136086"/>
                </a:cubicBezTo>
                <a:lnTo>
                  <a:pt x="2159000" y="1135053"/>
                </a:lnTo>
                <a:lnTo>
                  <a:pt x="2159000" y="1800225"/>
                </a:lnTo>
                <a:lnTo>
                  <a:pt x="1314708" y="1800225"/>
                </a:lnTo>
                <a:lnTo>
                  <a:pt x="1315474" y="1792622"/>
                </a:lnTo>
                <a:cubicBezTo>
                  <a:pt x="1315474" y="1662297"/>
                  <a:pt x="1209825" y="1556648"/>
                  <a:pt x="1079500" y="1556648"/>
                </a:cubicBezTo>
                <a:cubicBezTo>
                  <a:pt x="949175" y="1556648"/>
                  <a:pt x="843526" y="1662297"/>
                  <a:pt x="843526" y="1792622"/>
                </a:cubicBezTo>
                <a:lnTo>
                  <a:pt x="844293" y="1800225"/>
                </a:lnTo>
                <a:lnTo>
                  <a:pt x="0" y="1800225"/>
                </a:lnTo>
                <a:lnTo>
                  <a:pt x="0" y="1134543"/>
                </a:lnTo>
                <a:lnTo>
                  <a:pt x="32248" y="1131292"/>
                </a:lnTo>
                <a:cubicBezTo>
                  <a:pt x="139778" y="1109288"/>
                  <a:pt x="220665" y="1014146"/>
                  <a:pt x="220665" y="900112"/>
                </a:cubicBezTo>
                <a:cubicBezTo>
                  <a:pt x="220665" y="786078"/>
                  <a:pt x="139778" y="690936"/>
                  <a:pt x="32248" y="668932"/>
                </a:cubicBezTo>
                <a:lnTo>
                  <a:pt x="0" y="665681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240566" y="2826122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esign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fabrication of 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MEMS</a:t>
            </a:r>
            <a:endParaRPr lang="fr-FR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517789" y="2816971"/>
            <a:ext cx="1796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estability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characterization of 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MEMS</a:t>
            </a:r>
            <a:endParaRPr lang="fr-FR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796323" y="2556495"/>
            <a:ext cx="18922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dentification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understanding of failure 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mechanisms</a:t>
            </a:r>
            <a:endParaRPr lang="fr-FR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6314633" y="4016595"/>
            <a:ext cx="2373952" cy="2340838"/>
            <a:chOff x="6314633" y="3800570"/>
            <a:chExt cx="2373952" cy="2340838"/>
          </a:xfrm>
        </p:grpSpPr>
        <p:sp>
          <p:nvSpPr>
            <p:cNvPr id="11" name="Forme libre 10"/>
            <p:cNvSpPr/>
            <p:nvPr/>
          </p:nvSpPr>
          <p:spPr>
            <a:xfrm>
              <a:off x="6314633" y="3800570"/>
              <a:ext cx="2373952" cy="2257368"/>
            </a:xfrm>
            <a:custGeom>
              <a:avLst/>
              <a:gdLst>
                <a:gd name="connsiteX0" fmla="*/ 1309525 w 2373952"/>
                <a:gd name="connsiteY0" fmla="*/ 0 h 2257368"/>
                <a:gd name="connsiteX1" fmla="*/ 1545499 w 2373952"/>
                <a:gd name="connsiteY1" fmla="*/ 235974 h 2257368"/>
                <a:gd name="connsiteX2" fmla="*/ 2373952 w 2373952"/>
                <a:gd name="connsiteY2" fmla="*/ 235974 h 2257368"/>
                <a:gd name="connsiteX3" fmla="*/ 2373952 w 2373952"/>
                <a:gd name="connsiteY3" fmla="*/ 2036199 h 2257368"/>
                <a:gd name="connsiteX4" fmla="*/ 1544007 w 2373952"/>
                <a:gd name="connsiteY4" fmla="*/ 2036199 h 2257368"/>
                <a:gd name="connsiteX5" fmla="*/ 1540705 w 2373952"/>
                <a:gd name="connsiteY5" fmla="*/ 2068951 h 2257368"/>
                <a:gd name="connsiteX6" fmla="*/ 1309525 w 2373952"/>
                <a:gd name="connsiteY6" fmla="*/ 2257368 h 2257368"/>
                <a:gd name="connsiteX7" fmla="*/ 1078345 w 2373952"/>
                <a:gd name="connsiteY7" fmla="*/ 2068951 h 2257368"/>
                <a:gd name="connsiteX8" fmla="*/ 1075044 w 2373952"/>
                <a:gd name="connsiteY8" fmla="*/ 2036199 h 2257368"/>
                <a:gd name="connsiteX9" fmla="*/ 214952 w 2373952"/>
                <a:gd name="connsiteY9" fmla="*/ 2036199 h 2257368"/>
                <a:gd name="connsiteX10" fmla="*/ 214952 w 2373952"/>
                <a:gd name="connsiteY10" fmla="*/ 1369941 h 2257368"/>
                <a:gd name="connsiteX11" fmla="*/ 188417 w 2373952"/>
                <a:gd name="connsiteY11" fmla="*/ 1367266 h 2257368"/>
                <a:gd name="connsiteX12" fmla="*/ 0 w 2373952"/>
                <a:gd name="connsiteY12" fmla="*/ 1136086 h 2257368"/>
                <a:gd name="connsiteX13" fmla="*/ 188417 w 2373952"/>
                <a:gd name="connsiteY13" fmla="*/ 904906 h 2257368"/>
                <a:gd name="connsiteX14" fmla="*/ 214952 w 2373952"/>
                <a:gd name="connsiteY14" fmla="*/ 902231 h 2257368"/>
                <a:gd name="connsiteX15" fmla="*/ 214952 w 2373952"/>
                <a:gd name="connsiteY15" fmla="*/ 235974 h 2257368"/>
                <a:gd name="connsiteX16" fmla="*/ 1073551 w 2373952"/>
                <a:gd name="connsiteY16" fmla="*/ 235974 h 2257368"/>
                <a:gd name="connsiteX17" fmla="*/ 1309525 w 2373952"/>
                <a:gd name="connsiteY17" fmla="*/ 0 h 225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73952" h="2257368">
                  <a:moveTo>
                    <a:pt x="1309525" y="0"/>
                  </a:moveTo>
                  <a:cubicBezTo>
                    <a:pt x="1439850" y="0"/>
                    <a:pt x="1545499" y="105649"/>
                    <a:pt x="1545499" y="235974"/>
                  </a:cubicBezTo>
                  <a:lnTo>
                    <a:pt x="2373952" y="235974"/>
                  </a:lnTo>
                  <a:lnTo>
                    <a:pt x="2373952" y="2036199"/>
                  </a:lnTo>
                  <a:lnTo>
                    <a:pt x="1544007" y="2036199"/>
                  </a:lnTo>
                  <a:lnTo>
                    <a:pt x="1540705" y="2068951"/>
                  </a:lnTo>
                  <a:cubicBezTo>
                    <a:pt x="1518701" y="2176481"/>
                    <a:pt x="1423560" y="2257368"/>
                    <a:pt x="1309525" y="2257368"/>
                  </a:cubicBezTo>
                  <a:cubicBezTo>
                    <a:pt x="1195491" y="2257368"/>
                    <a:pt x="1100349" y="2176481"/>
                    <a:pt x="1078345" y="2068951"/>
                  </a:cubicBezTo>
                  <a:lnTo>
                    <a:pt x="1075044" y="2036199"/>
                  </a:lnTo>
                  <a:lnTo>
                    <a:pt x="214952" y="2036199"/>
                  </a:lnTo>
                  <a:lnTo>
                    <a:pt x="214952" y="1369941"/>
                  </a:lnTo>
                  <a:lnTo>
                    <a:pt x="188417" y="1367266"/>
                  </a:lnTo>
                  <a:cubicBezTo>
                    <a:pt x="80887" y="1345262"/>
                    <a:pt x="0" y="1250121"/>
                    <a:pt x="0" y="1136086"/>
                  </a:cubicBezTo>
                  <a:cubicBezTo>
                    <a:pt x="0" y="1022052"/>
                    <a:pt x="80887" y="926910"/>
                    <a:pt x="188417" y="904906"/>
                  </a:cubicBezTo>
                  <a:lnTo>
                    <a:pt x="214952" y="902231"/>
                  </a:lnTo>
                  <a:lnTo>
                    <a:pt x="214952" y="235974"/>
                  </a:lnTo>
                  <a:lnTo>
                    <a:pt x="1073551" y="235974"/>
                  </a:lnTo>
                  <a:cubicBezTo>
                    <a:pt x="1073551" y="105649"/>
                    <a:pt x="1179200" y="0"/>
                    <a:pt x="130952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B953D">
                    <a:shade val="30000"/>
                    <a:satMod val="115000"/>
                  </a:srgbClr>
                </a:gs>
                <a:gs pos="50000">
                  <a:srgbClr val="2B953D">
                    <a:shade val="67500"/>
                    <a:satMod val="115000"/>
                  </a:srgbClr>
                </a:gs>
                <a:gs pos="100000">
                  <a:srgbClr val="2B953D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" name="Rectangle 1"/>
            <p:cNvSpPr/>
            <p:nvPr/>
          </p:nvSpPr>
          <p:spPr>
            <a:xfrm>
              <a:off x="7200875" y="5846111"/>
              <a:ext cx="702128" cy="295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6585690" y="4280280"/>
              <a:ext cx="20717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1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esign</a:t>
              </a:r>
              <a:r>
                <a:rPr lang="en-US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fabrication and packaging </a:t>
              </a:r>
              <a:r>
                <a:rPr lang="en-US" sz="1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optimization</a:t>
              </a:r>
              <a:endParaRPr lang="fr-FR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2232492" y="4016595"/>
            <a:ext cx="2389025" cy="2274258"/>
            <a:chOff x="2232492" y="3800570"/>
            <a:chExt cx="2389025" cy="2274258"/>
          </a:xfrm>
        </p:grpSpPr>
        <p:sp>
          <p:nvSpPr>
            <p:cNvPr id="9" name="Forme libre 8"/>
            <p:cNvSpPr/>
            <p:nvPr/>
          </p:nvSpPr>
          <p:spPr>
            <a:xfrm>
              <a:off x="2232492" y="3800570"/>
              <a:ext cx="2389025" cy="2257659"/>
            </a:xfrm>
            <a:custGeom>
              <a:avLst/>
              <a:gdLst>
                <a:gd name="connsiteX0" fmla="*/ 1079500 w 2389025"/>
                <a:gd name="connsiteY0" fmla="*/ 0 h 2257659"/>
                <a:gd name="connsiteX1" fmla="*/ 1315474 w 2389025"/>
                <a:gd name="connsiteY1" fmla="*/ 235974 h 2257659"/>
                <a:gd name="connsiteX2" fmla="*/ 2159000 w 2389025"/>
                <a:gd name="connsiteY2" fmla="*/ 235974 h 2257659"/>
                <a:gd name="connsiteX3" fmla="*/ 2159000 w 2389025"/>
                <a:gd name="connsiteY3" fmla="*/ 900712 h 2257659"/>
                <a:gd name="connsiteX4" fmla="*/ 2200608 w 2389025"/>
                <a:gd name="connsiteY4" fmla="*/ 904906 h 2257659"/>
                <a:gd name="connsiteX5" fmla="*/ 2389025 w 2389025"/>
                <a:gd name="connsiteY5" fmla="*/ 1136086 h 2257659"/>
                <a:gd name="connsiteX6" fmla="*/ 2200608 w 2389025"/>
                <a:gd name="connsiteY6" fmla="*/ 1367266 h 2257659"/>
                <a:gd name="connsiteX7" fmla="*/ 2159000 w 2389025"/>
                <a:gd name="connsiteY7" fmla="*/ 1371460 h 2257659"/>
                <a:gd name="connsiteX8" fmla="*/ 2159000 w 2389025"/>
                <a:gd name="connsiteY8" fmla="*/ 2036199 h 2257659"/>
                <a:gd name="connsiteX9" fmla="*/ 1314011 w 2389025"/>
                <a:gd name="connsiteY9" fmla="*/ 2036199 h 2257659"/>
                <a:gd name="connsiteX10" fmla="*/ 1310680 w 2389025"/>
                <a:gd name="connsiteY10" fmla="*/ 2069242 h 2257659"/>
                <a:gd name="connsiteX11" fmla="*/ 1079500 w 2389025"/>
                <a:gd name="connsiteY11" fmla="*/ 2257659 h 2257659"/>
                <a:gd name="connsiteX12" fmla="*/ 848320 w 2389025"/>
                <a:gd name="connsiteY12" fmla="*/ 2069242 h 2257659"/>
                <a:gd name="connsiteX13" fmla="*/ 844989 w 2389025"/>
                <a:gd name="connsiteY13" fmla="*/ 2036199 h 2257659"/>
                <a:gd name="connsiteX14" fmla="*/ 0 w 2389025"/>
                <a:gd name="connsiteY14" fmla="*/ 2036199 h 2257659"/>
                <a:gd name="connsiteX15" fmla="*/ 0 w 2389025"/>
                <a:gd name="connsiteY15" fmla="*/ 235974 h 2257659"/>
                <a:gd name="connsiteX16" fmla="*/ 843526 w 2389025"/>
                <a:gd name="connsiteY16" fmla="*/ 235974 h 2257659"/>
                <a:gd name="connsiteX17" fmla="*/ 1079500 w 2389025"/>
                <a:gd name="connsiteY17" fmla="*/ 0 h 2257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89025" h="2257659">
                  <a:moveTo>
                    <a:pt x="1079500" y="0"/>
                  </a:moveTo>
                  <a:cubicBezTo>
                    <a:pt x="1209825" y="0"/>
                    <a:pt x="1315474" y="105649"/>
                    <a:pt x="1315474" y="235974"/>
                  </a:cubicBezTo>
                  <a:lnTo>
                    <a:pt x="2159000" y="235974"/>
                  </a:lnTo>
                  <a:lnTo>
                    <a:pt x="2159000" y="900712"/>
                  </a:lnTo>
                  <a:lnTo>
                    <a:pt x="2200608" y="904906"/>
                  </a:lnTo>
                  <a:cubicBezTo>
                    <a:pt x="2308138" y="926910"/>
                    <a:pt x="2389025" y="1022052"/>
                    <a:pt x="2389025" y="1136086"/>
                  </a:cubicBezTo>
                  <a:cubicBezTo>
                    <a:pt x="2389025" y="1250120"/>
                    <a:pt x="2308138" y="1345262"/>
                    <a:pt x="2200608" y="1367266"/>
                  </a:cubicBezTo>
                  <a:lnTo>
                    <a:pt x="2159000" y="1371460"/>
                  </a:lnTo>
                  <a:lnTo>
                    <a:pt x="2159000" y="2036199"/>
                  </a:lnTo>
                  <a:lnTo>
                    <a:pt x="1314011" y="2036199"/>
                  </a:lnTo>
                  <a:lnTo>
                    <a:pt x="1310680" y="2069242"/>
                  </a:lnTo>
                  <a:cubicBezTo>
                    <a:pt x="1288676" y="2176772"/>
                    <a:pt x="1193534" y="2257659"/>
                    <a:pt x="1079500" y="2257659"/>
                  </a:cubicBezTo>
                  <a:cubicBezTo>
                    <a:pt x="965466" y="2257659"/>
                    <a:pt x="870324" y="2176772"/>
                    <a:pt x="848320" y="2069242"/>
                  </a:cubicBezTo>
                  <a:lnTo>
                    <a:pt x="844989" y="2036199"/>
                  </a:lnTo>
                  <a:lnTo>
                    <a:pt x="0" y="2036199"/>
                  </a:lnTo>
                  <a:lnTo>
                    <a:pt x="0" y="235974"/>
                  </a:lnTo>
                  <a:lnTo>
                    <a:pt x="843526" y="235974"/>
                  </a:lnTo>
                  <a:cubicBezTo>
                    <a:pt x="843526" y="105649"/>
                    <a:pt x="949175" y="0"/>
                    <a:pt x="107950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  <a:shade val="30000"/>
                    <a:satMod val="115000"/>
                  </a:schemeClr>
                </a:gs>
                <a:gs pos="50000">
                  <a:schemeClr val="accent5">
                    <a:lumMod val="50000"/>
                    <a:shade val="67500"/>
                    <a:satMod val="115000"/>
                  </a:schemeClr>
                </a:gs>
                <a:gs pos="100000">
                  <a:schemeClr val="accent5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84040" y="5846110"/>
              <a:ext cx="648072" cy="228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2232492" y="4236485"/>
              <a:ext cx="20831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1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ccelerated       life </a:t>
              </a:r>
              <a:r>
                <a:rPr lang="en-US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tests to develop reliability </a:t>
              </a:r>
              <a:r>
                <a:rPr lang="en-US" sz="1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models</a:t>
              </a:r>
              <a:endParaRPr lang="fr-FR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4476002" y="4476147"/>
            <a:ext cx="19853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tatistical studies of failures on a significant number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samples</a:t>
            </a:r>
            <a:endParaRPr 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88"/>
          <p:cNvSpPr txBox="1">
            <a:spLocks noChangeArrowheads="1"/>
          </p:cNvSpPr>
          <p:nvPr/>
        </p:nvSpPr>
        <p:spPr bwMode="auto">
          <a:xfrm>
            <a:off x="360115" y="7103521"/>
            <a:ext cx="8640960" cy="35154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104306" tIns="52153" rIns="104306" bIns="52153" anchor="ctr">
            <a:spAutoFit/>
          </a:bodyPr>
          <a:lstStyle/>
          <a:p>
            <a:pPr defTabSz="1042988">
              <a:defRPr/>
            </a:pPr>
            <a:r>
              <a:rPr lang="en-US" sz="1600" b="1" dirty="0" smtClean="0">
                <a:solidFill>
                  <a:srgbClr val="4D4D4D"/>
                </a:solidFill>
              </a:rPr>
              <a:t>Introduction           </a:t>
            </a:r>
            <a:r>
              <a:rPr lang="en-US" sz="1600" b="1" dirty="0" smtClean="0">
                <a:solidFill>
                  <a:srgbClr val="000099"/>
                </a:solidFill>
              </a:rPr>
              <a:t> </a:t>
            </a:r>
            <a:r>
              <a:rPr lang="en-US" sz="1600" b="1" dirty="0" smtClean="0">
                <a:solidFill>
                  <a:srgbClr val="1E08A0"/>
                </a:solidFill>
              </a:rPr>
              <a:t>State of the art            </a:t>
            </a:r>
            <a:r>
              <a:rPr lang="en-US" sz="1600" b="1" dirty="0" smtClean="0">
                <a:solidFill>
                  <a:srgbClr val="4D4D4D"/>
                </a:solidFill>
              </a:rPr>
              <a:t>PHM of MEMS           Simulation results            Conclusion                           </a:t>
            </a:r>
            <a:endParaRPr kumimoji="1" lang="en-US" sz="2000" dirty="0">
              <a:solidFill>
                <a:srgbClr val="4D4D4D"/>
              </a:solidFill>
            </a:endParaRPr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364163" y="360286"/>
            <a:ext cx="9720092" cy="7539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4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State of the art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216099" y="1328646"/>
            <a:ext cx="10297143" cy="432048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0" indent="-304800" defTabSz="1042988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000" b="1" kern="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 of MEMS</a:t>
            </a:r>
            <a:endParaRPr lang="en-US" sz="2000" b="1" kern="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45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2" grpId="0" animBg="1"/>
      <p:bldP spid="15" grpId="0"/>
      <p:bldP spid="16" grpId="0"/>
      <p:bldP spid="17" grpId="0"/>
      <p:bldP spid="20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rot="10800000">
            <a:off x="364163" y="1114191"/>
            <a:ext cx="6500381" cy="1588"/>
          </a:xfrm>
          <a:prstGeom prst="line">
            <a:avLst/>
          </a:prstGeom>
          <a:ln w="12700" cap="flat" cmpd="sng" algn="ctr">
            <a:solidFill>
              <a:srgbClr val="707F8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re 1"/>
          <p:cNvSpPr txBox="1">
            <a:spLocks/>
          </p:cNvSpPr>
          <p:nvPr/>
        </p:nvSpPr>
        <p:spPr>
          <a:xfrm>
            <a:off x="364163" y="360286"/>
            <a:ext cx="9720092" cy="7539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4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State of the art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52195" y="1692399"/>
            <a:ext cx="9861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SzPct val="150000"/>
              <a:buFont typeface="Calibri" pitchFamily="34" charset="0"/>
              <a:buChar char="ₓ"/>
            </a:pPr>
            <a:r>
              <a:rPr lang="en-US" sz="1600" dirty="0" smtClean="0">
                <a:solidFill>
                  <a:srgbClr val="1E08A0"/>
                </a:solidFill>
                <a:latin typeface="Arial" pitchFamily="34" charset="0"/>
                <a:cs typeface="Arial" pitchFamily="34" charset="0"/>
              </a:rPr>
              <a:t>Given conditions and period of time</a:t>
            </a: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SzPct val="150000"/>
              <a:buFont typeface="Calibri" pitchFamily="34" charset="0"/>
              <a:buChar char="ₓ"/>
            </a:pPr>
            <a:r>
              <a:rPr lang="en-US" altLang="en-US" sz="1600" dirty="0" smtClean="0">
                <a:solidFill>
                  <a:srgbClr val="1E08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The predictive reliability models are obtained from statistical data</a:t>
            </a:r>
          </a:p>
          <a:p>
            <a:pPr marL="285750" lvl="3" indent="-285750" algn="just">
              <a:lnSpc>
                <a:spcPct val="150000"/>
              </a:lnSpc>
              <a:buClr>
                <a:srgbClr val="C00000"/>
              </a:buClr>
              <a:buSzPct val="150000"/>
              <a:buFont typeface="Calibri" pitchFamily="34" charset="0"/>
              <a:buChar char="ₓ"/>
            </a:pPr>
            <a:r>
              <a:rPr lang="en-US" altLang="en-US" sz="1600" dirty="0" smtClean="0">
                <a:solidFill>
                  <a:srgbClr val="1E08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Significant number of samples</a:t>
            </a:r>
          </a:p>
          <a:p>
            <a:pPr marL="285750" lvl="3" indent="-285750" algn="just">
              <a:lnSpc>
                <a:spcPct val="150000"/>
              </a:lnSpc>
              <a:buClr>
                <a:srgbClr val="C00000"/>
              </a:buClr>
              <a:buSzPct val="150000"/>
              <a:buFont typeface="Calibri" pitchFamily="34" charset="0"/>
              <a:buChar char="ₓ"/>
            </a:pPr>
            <a:r>
              <a:rPr lang="en-US" sz="1600" dirty="0" smtClean="0">
                <a:solidFill>
                  <a:srgbClr val="1E08A0"/>
                </a:solidFill>
                <a:latin typeface="Arial" pitchFamily="34" charset="0"/>
                <a:cs typeface="Arial" pitchFamily="34" charset="0"/>
              </a:rPr>
              <a:t>Reliability models are not personalized for each MEMS and therefore there is no update of the model parameters during their utilization 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 Box 88"/>
          <p:cNvSpPr txBox="1">
            <a:spLocks noChangeArrowheads="1"/>
          </p:cNvSpPr>
          <p:nvPr/>
        </p:nvSpPr>
        <p:spPr bwMode="auto">
          <a:xfrm>
            <a:off x="360115" y="7103521"/>
            <a:ext cx="8640960" cy="35154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104306" tIns="52153" rIns="104306" bIns="52153" anchor="ctr">
            <a:spAutoFit/>
          </a:bodyPr>
          <a:lstStyle/>
          <a:p>
            <a:pPr defTabSz="1042988">
              <a:defRPr/>
            </a:pPr>
            <a:r>
              <a:rPr lang="en-US" sz="1600" b="1" dirty="0" smtClean="0">
                <a:solidFill>
                  <a:srgbClr val="4D4D4D"/>
                </a:solidFill>
              </a:rPr>
              <a:t>Introduction           </a:t>
            </a:r>
            <a:r>
              <a:rPr lang="en-US" sz="1600" b="1" dirty="0" smtClean="0">
                <a:solidFill>
                  <a:srgbClr val="000099"/>
                </a:solidFill>
              </a:rPr>
              <a:t> </a:t>
            </a:r>
            <a:r>
              <a:rPr lang="en-US" sz="1600" b="1" dirty="0" smtClean="0">
                <a:solidFill>
                  <a:srgbClr val="1E08A0"/>
                </a:solidFill>
              </a:rPr>
              <a:t>State of the art            </a:t>
            </a:r>
            <a:r>
              <a:rPr lang="en-US" sz="1600" b="1" dirty="0" smtClean="0">
                <a:solidFill>
                  <a:srgbClr val="4D4D4D"/>
                </a:solidFill>
              </a:rPr>
              <a:t>PHM of MEMS           Simulation results            Conclusion                           </a:t>
            </a:r>
            <a:endParaRPr kumimoji="1" lang="en-US" sz="2000" dirty="0">
              <a:solidFill>
                <a:srgbClr val="4D4D4D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06168" y="4284687"/>
            <a:ext cx="9763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1E08A0"/>
                </a:solidFill>
                <a:latin typeface="Arial" pitchFamily="34" charset="0"/>
                <a:cs typeface="Arial" pitchFamily="34" charset="0"/>
              </a:rPr>
              <a:t>Assess the health state of the MEMS at any time (Health assessment)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06168" y="4788743"/>
            <a:ext cx="9763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1E08A0"/>
                </a:solidFill>
                <a:latin typeface="Arial" pitchFamily="34" charset="0"/>
                <a:cs typeface="Arial" pitchFamily="34" charset="0"/>
              </a:rPr>
              <a:t>Predict the Remaining Useful Life (RUL) by taking into account the current and the future conditions </a:t>
            </a:r>
            <a:endParaRPr lang="en-US" sz="1600" dirty="0">
              <a:solidFill>
                <a:srgbClr val="1E08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06168" y="5278859"/>
            <a:ext cx="9763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1E08A0"/>
                </a:solidFill>
                <a:latin typeface="Arial" pitchFamily="34" charset="0"/>
                <a:cs typeface="Arial" pitchFamily="34" charset="0"/>
              </a:rPr>
              <a:t>Update the degradation models parameters based on monitoring data</a:t>
            </a:r>
            <a:endParaRPr lang="en-US" sz="1600" dirty="0">
              <a:solidFill>
                <a:srgbClr val="1E08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06168" y="5782915"/>
            <a:ext cx="9763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en-US" sz="1600" dirty="0" smtClean="0">
                <a:solidFill>
                  <a:srgbClr val="1E08A0"/>
                </a:solidFill>
                <a:latin typeface="Arial" pitchFamily="34" charset="0"/>
                <a:cs typeface="Arial" pitchFamily="34" charset="0"/>
              </a:rPr>
              <a:t>Anticipate failures in a system based on MEMS and optimize decision making</a:t>
            </a:r>
            <a:endParaRPr lang="en-US" sz="1600" dirty="0">
              <a:solidFill>
                <a:srgbClr val="1E08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216099" y="1328646"/>
            <a:ext cx="10297143" cy="432048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0" indent="-304800" defTabSz="1042988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000" b="1" kern="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 limitations</a:t>
            </a:r>
            <a:endParaRPr lang="en-US" sz="2000" b="1" kern="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216099" y="3780631"/>
            <a:ext cx="10297143" cy="432048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0" indent="-304800" defTabSz="1042988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000" b="1" kern="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PHM</a:t>
            </a:r>
            <a:endParaRPr lang="en-US" sz="2000" b="1" kern="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5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9848A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9848A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9848A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9848A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48797</TotalTime>
  <Words>1406</Words>
  <Application>Microsoft Office PowerPoint</Application>
  <PresentationFormat>Personnalisé</PresentationFormat>
  <Paragraphs>213</Paragraphs>
  <Slides>20</Slides>
  <Notes>19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2" baseType="lpstr">
      <vt:lpstr>Thème Office</vt:lpstr>
      <vt:lpstr>Equation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Haithem</dc:creator>
  <cp:lastModifiedBy>Haithem SKIMA</cp:lastModifiedBy>
  <cp:revision>1919</cp:revision>
  <cp:lastPrinted>2014-06-18T15:45:18Z</cp:lastPrinted>
  <dcterms:created xsi:type="dcterms:W3CDTF">2013-10-23T13:45:51Z</dcterms:created>
  <dcterms:modified xsi:type="dcterms:W3CDTF">2015-03-16T08:41:23Z</dcterms:modified>
</cp:coreProperties>
</file>